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1" r:id="rId3"/>
    <p:sldId id="292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66ACF-0BEC-40CD-90A8-121539D460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E94F-4E39-40E5-8977-E5485CEA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remind ourselves that God is here</a:t>
            </a:r>
            <a:r>
              <a:rPr lang="en-GB" baseline="0" dirty="0"/>
              <a:t> and that Christ is with us through the second week of Christmastide, let us begin with the sign of the cross…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407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6BFFB-EFA0-4298-8D09-F38C6986A5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23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6BFFB-EFA0-4298-8D09-F38C6986A5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44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remind ourselves that God is here</a:t>
            </a:r>
            <a:r>
              <a:rPr lang="en-GB" baseline="0" dirty="0"/>
              <a:t> and that Christ is with us through the second week of Christmastide, let us begin with the sign of the cross…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40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6BFFB-EFA0-4298-8D09-F38C6986A5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22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6BFFB-EFA0-4298-8D09-F38C6986A5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22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6BFFB-EFA0-4298-8D09-F38C6986A5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3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6BFFB-EFA0-4298-8D09-F38C6986A5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012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6BFFB-EFA0-4298-8D09-F38C6986A5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49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6BFFB-EFA0-4298-8D09-F38C6986A5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33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6BFFB-EFA0-4298-8D09-F38C6986A5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19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6BFFB-EFA0-4298-8D09-F38C6986A5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90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06E0-F57A-46CA-B9F2-E36C6AF3C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28397-4641-4586-A4FE-3F3DC0971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9108A-C35C-44F6-9B3B-C76CD0B4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B3F4-7B3C-4BFB-A69A-5089D1BAE05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07547-5F1B-452F-A701-5E147E17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7E15-8735-4BC9-B282-8D93B831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1117-6886-41BC-BEF9-5FE06BD97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6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3E3EF-58B4-403A-81AD-0A8884E7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E159C-D6E9-45BB-B68F-4168B6027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E4FA-785C-4F88-B438-6EE9923D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B3F4-7B3C-4BFB-A69A-5089D1BAE05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886FC-BF70-45F4-A336-3BBC536E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C05A9-1E74-42B1-B3AD-CF1CFECB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1117-6886-41BC-BEF9-5FE06BD97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C453E-52FD-4ABC-AB28-DCEFE8EDF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B2B6F-16CF-45F1-AC6B-C4BF211C6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27E6E-2C5B-411C-940A-E0C571F6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B3F4-7B3C-4BFB-A69A-5089D1BAE05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605B2-20F9-4093-AAE2-E7FD10E8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0F024-B143-43AD-832F-14C80920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1117-6886-41BC-BEF9-5FE06BD97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66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498304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37E6-40CB-4B1C-A000-1FFE5F87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0CB9B-A59B-4542-AB8D-5BAF6622F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DDA55-D1EA-4975-890F-F2DEC443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B3F4-7B3C-4BFB-A69A-5089D1BAE05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95446-0A14-4A1D-8498-CEF481DE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3E51A-BBC9-4DFD-9E1C-AB373557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1117-6886-41BC-BEF9-5FE06BD97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7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13C1-00EA-42D9-AC12-3CC1462B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D36FD-49E1-4B73-AF05-871935FB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4B152-8660-4F5F-8548-3342CD02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B3F4-7B3C-4BFB-A69A-5089D1BAE05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A33EC-A721-4FFE-AFEE-2FC8B805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B1152-0059-48B6-A28E-CFBC794C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1117-6886-41BC-BEF9-5FE06BD97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0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D4BA-EE67-40A8-AB4F-002D5789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1862-C6AD-4303-9563-9CC8F7807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B4769-5D00-445E-90A3-91EBCC61B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EE5AE-CEC4-44CD-B8C4-65451397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B3F4-7B3C-4BFB-A69A-5089D1BAE05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02E9D-54C7-492D-AEF6-05054033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C9B9D-ADCE-4774-83BC-23BAA63D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1117-6886-41BC-BEF9-5FE06BD97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8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22D5-35EB-49CB-BE3F-6EB0DA9A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28BDB-3A7A-4D99-87BD-B124AE4FB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1E1FC-5F5F-477C-9AEF-F83535B4D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33272-73D3-4A70-A247-3EF66809B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2F5A0-BFD6-4B9D-9623-969A0A6F7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6449CE-3A35-4764-9A17-88BC8FC59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B3F4-7B3C-4BFB-A69A-5089D1BAE05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7B879-F854-451D-A99F-32CADCAF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53840-81A2-414C-BB8E-FB763DFC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1117-6886-41BC-BEF9-5FE06BD97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1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EF82-CF85-4FE1-9A41-81E18B3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C9571-AC33-441E-82D0-7020B8B3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B3F4-7B3C-4BFB-A69A-5089D1BAE05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B93-8A0B-4642-B165-870429B0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77A3-1FD9-4274-AEF9-8AA3DC1B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1117-6886-41BC-BEF9-5FE06BD97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6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EDBA5-4D7C-4894-9590-3310F5EA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B3F4-7B3C-4BFB-A69A-5089D1BAE05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E4815-D585-4ECC-A997-958CA0EB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84C68-A968-49B4-BB44-DE02068A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1117-6886-41BC-BEF9-5FE06BD97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1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BB88-4456-42F1-B37E-4B39D41C2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A99C0-6E17-406B-92B4-F5692F60D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6E59B-1644-4982-AB2E-2AF8FE757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E2F2B-DFED-4C3B-BC2D-743688D8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B3F4-7B3C-4BFB-A69A-5089D1BAE05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D0C00-323B-4D42-9A90-48FBFA4C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2FC51-F883-4C0E-B0E3-0A2604F5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1117-6886-41BC-BEF9-5FE06BD97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7551-A1FF-4AF7-A558-62BAAD47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06365-1607-4D23-9997-438525092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05819-2D29-4105-B62B-6F0B0E373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7886-DA8E-440A-AE03-D92AB986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B3F4-7B3C-4BFB-A69A-5089D1BAE05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A1654-1C89-4FA8-97F0-7073CAA6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5C035-AFB7-4D78-9925-01895BE1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1117-6886-41BC-BEF9-5FE06BD97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6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A5ABF-4ABE-4B68-9EF7-60869F65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B6A99-AF53-4269-838B-30DDE16D9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82539-5BD5-4D54-86AE-44EADA555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FB3F4-7B3C-4BFB-A69A-5089D1BAE05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EFD15-56EF-43AD-A454-F472B53AE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12AD7-3E8A-4079-AB2E-AD25896CB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E1117-6886-41BC-BEF9-5FE06BD97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9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397" y="3347941"/>
            <a:ext cx="6886575" cy="904875"/>
          </a:xfrm>
          <a:prstGeom prst="rect">
            <a:avLst/>
          </a:prstGeom>
        </p:spPr>
      </p:pic>
      <p:pic>
        <p:nvPicPr>
          <p:cNvPr id="32" name="image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44684" y="5763749"/>
            <a:ext cx="3930651" cy="67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3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9694322" y="5681199"/>
            <a:ext cx="2228851" cy="844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874" y="5681198"/>
            <a:ext cx="971303" cy="84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7076" t="14081" r="10463" b="7210"/>
          <a:stretch/>
        </p:blipFill>
        <p:spPr>
          <a:xfrm>
            <a:off x="6739664" y="0"/>
            <a:ext cx="3754420" cy="3388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125" y="3366992"/>
            <a:ext cx="4400550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010" y="4233767"/>
            <a:ext cx="53149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an-inspector-c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87" y="0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3100" dirty="0">
                <a:solidFill>
                  <a:prstClr val="black"/>
                </a:solidFill>
                <a:latin typeface="Berlin Sans FB" panose="020E0602020502020306" pitchFamily="34" charset="0"/>
              </a:rPr>
              <a:t>MASTER</a:t>
            </a:r>
            <a:r>
              <a:rPr lang="en-GB" sz="3100" dirty="0">
                <a:solidFill>
                  <a:schemeClr val="tx1"/>
                </a:solidFill>
                <a:latin typeface="Berlin Sans FB" panose="020E0602020502020306" pitchFamily="34" charset="0"/>
              </a:rPr>
              <a:t>Y: Characterisation of the Inspector</a:t>
            </a: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6AF7B3-B6A4-4E3C-85EB-6B0E37F72295}"/>
              </a:ext>
            </a:extLst>
          </p:cNvPr>
          <p:cNvSpPr txBox="1">
            <a:spLocks/>
          </p:cNvSpPr>
          <p:nvPr/>
        </p:nvSpPr>
        <p:spPr>
          <a:xfrm>
            <a:off x="0" y="5596931"/>
            <a:ext cx="12190413" cy="11680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400" b="1" u="sng" dirty="0">
                <a:solidFill>
                  <a:prstClr val="black"/>
                </a:solidFill>
                <a:latin typeface="Berlin Sans FB" panose="020E0602020502020306" pitchFamily="34" charset="0"/>
              </a:rPr>
              <a:t>TODAY’S KEY QUESTIONS: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600" dirty="0">
                <a:solidFill>
                  <a:prstClr val="black"/>
                </a:solidFill>
                <a:latin typeface="Berlin Sans FB" panose="020E0602020502020306" pitchFamily="34" charset="0"/>
              </a:rPr>
              <a:t>Can I show an understanding of how Gerald behaves in the play?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600" dirty="0">
                <a:solidFill>
                  <a:prstClr val="black"/>
                </a:solidFill>
                <a:latin typeface="Berlin Sans FB" panose="020E0602020502020306" pitchFamily="34" charset="0"/>
              </a:rPr>
              <a:t>Can I make comparisons between Sheila and Mrs Birling?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600" dirty="0">
                <a:solidFill>
                  <a:prstClr val="black"/>
                </a:solidFill>
                <a:latin typeface="Berlin Sans FB" panose="020E0602020502020306" pitchFamily="34" charset="0"/>
              </a:rPr>
              <a:t>Can I explain how Priestley presents his beliefs in moral socialism?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71F99-FCCF-4D6E-8161-654B9C8C5FBB}"/>
              </a:ext>
            </a:extLst>
          </p:cNvPr>
          <p:cNvSpPr txBox="1"/>
          <p:nvPr/>
        </p:nvSpPr>
        <p:spPr>
          <a:xfrm>
            <a:off x="2216074" y="1383348"/>
            <a:ext cx="8681627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GB" sz="4000" dirty="0"/>
              <a:t>Discuss how Priestley presents the Inspector in this section of the play. What mood does the Inspector adopt? How does he manage Mrs Birling? How does he control the situation?</a:t>
            </a:r>
          </a:p>
        </p:txBody>
      </p:sp>
    </p:spTree>
    <p:extLst>
      <p:ext uri="{BB962C8B-B14F-4D97-AF65-F5344CB8AC3E}">
        <p14:creationId xmlns:p14="http://schemas.microsoft.com/office/powerpoint/2010/main" val="28131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an-inspector-c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87" y="0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3100" dirty="0">
                <a:solidFill>
                  <a:prstClr val="black"/>
                </a:solidFill>
                <a:latin typeface="Berlin Sans FB" panose="020E0602020502020306" pitchFamily="34" charset="0"/>
              </a:rPr>
              <a:t>MASTER</a:t>
            </a:r>
            <a:r>
              <a:rPr lang="en-GB" sz="3100" dirty="0">
                <a:solidFill>
                  <a:schemeClr val="tx1"/>
                </a:solidFill>
                <a:latin typeface="Berlin Sans FB" panose="020E0602020502020306" pitchFamily="34" charset="0"/>
              </a:rPr>
              <a:t>Y: Characterisation of the Inspector</a:t>
            </a: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6AF7B3-B6A4-4E3C-85EB-6B0E37F72295}"/>
              </a:ext>
            </a:extLst>
          </p:cNvPr>
          <p:cNvSpPr txBox="1">
            <a:spLocks/>
          </p:cNvSpPr>
          <p:nvPr/>
        </p:nvSpPr>
        <p:spPr>
          <a:xfrm>
            <a:off x="0" y="5596931"/>
            <a:ext cx="12190413" cy="11680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400" b="1" u="sng" dirty="0">
                <a:solidFill>
                  <a:prstClr val="black"/>
                </a:solidFill>
                <a:latin typeface="Berlin Sans FB" panose="020E0602020502020306" pitchFamily="34" charset="0"/>
              </a:rPr>
              <a:t>TODAY’S KEY QUESTIONS: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600" dirty="0">
                <a:solidFill>
                  <a:prstClr val="black"/>
                </a:solidFill>
                <a:latin typeface="Berlin Sans FB" panose="020E0602020502020306" pitchFamily="34" charset="0"/>
              </a:rPr>
              <a:t>Can I show an understanding of how Gerald behaves in the play?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600" dirty="0">
                <a:solidFill>
                  <a:prstClr val="black"/>
                </a:solidFill>
                <a:latin typeface="Berlin Sans FB" panose="020E0602020502020306" pitchFamily="34" charset="0"/>
              </a:rPr>
              <a:t>Can I make comparisons between Sheila and Mrs Birling?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600" dirty="0">
                <a:solidFill>
                  <a:prstClr val="black"/>
                </a:solidFill>
                <a:latin typeface="Berlin Sans FB" panose="020E0602020502020306" pitchFamily="34" charset="0"/>
              </a:rPr>
              <a:t>Can I explain how Priestley presents his beliefs in moral socialism?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71F99-FCCF-4D6E-8161-654B9C8C5FBB}"/>
              </a:ext>
            </a:extLst>
          </p:cNvPr>
          <p:cNvSpPr txBox="1"/>
          <p:nvPr/>
        </p:nvSpPr>
        <p:spPr>
          <a:xfrm>
            <a:off x="118540" y="1072089"/>
            <a:ext cx="1195174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GB" sz="2800" dirty="0"/>
              <a:t>Priestley creates a moral character/figure in the Inspector</a:t>
            </a:r>
          </a:p>
          <a:p>
            <a:pPr>
              <a:buClrTx/>
            </a:pPr>
            <a:r>
              <a:rPr lang="en-GB" sz="2800" dirty="0"/>
              <a:t>Priestley wants the audience to know how much Eva Smith suffered to elicit the audience’s feelings of sympathy and condemnation</a:t>
            </a:r>
          </a:p>
          <a:p>
            <a:pPr>
              <a:buClrTx/>
            </a:pPr>
            <a:r>
              <a:rPr lang="en-GB" sz="2800" dirty="0"/>
              <a:t>‘</a:t>
            </a:r>
            <a:r>
              <a:rPr lang="en-GB" sz="2800" i="1" dirty="0"/>
              <a:t>We’ll have to share our guilt</a:t>
            </a:r>
            <a:r>
              <a:rPr lang="en-GB" sz="2800" dirty="0"/>
              <a:t>,’ refers to shared and collective responsibility</a:t>
            </a:r>
          </a:p>
          <a:p>
            <a:pPr>
              <a:buClrTx/>
            </a:pPr>
            <a:r>
              <a:rPr lang="en-GB" sz="2800" dirty="0"/>
              <a:t>The Inspector embodies Priestley’s moral socialism opposed to Birlings individualism and self focus</a:t>
            </a:r>
          </a:p>
          <a:p>
            <a:pPr>
              <a:buClrTx/>
            </a:pPr>
            <a:r>
              <a:rPr lang="en-GB" sz="2800" dirty="0"/>
              <a:t>Priestley is using the play as a vehicle to influence a 1946 audience (only just free from war) to build a new society with the political belief that there is a need for cooperation, community and social justice.</a:t>
            </a:r>
          </a:p>
        </p:txBody>
      </p:sp>
    </p:spTree>
    <p:extLst>
      <p:ext uri="{BB962C8B-B14F-4D97-AF65-F5344CB8AC3E}">
        <p14:creationId xmlns:p14="http://schemas.microsoft.com/office/powerpoint/2010/main" val="5883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397" y="3347941"/>
            <a:ext cx="6886575" cy="904875"/>
          </a:xfrm>
          <a:prstGeom prst="rect">
            <a:avLst/>
          </a:prstGeom>
        </p:spPr>
      </p:pic>
      <p:pic>
        <p:nvPicPr>
          <p:cNvPr id="32" name="image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44684" y="5763749"/>
            <a:ext cx="3930651" cy="67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3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9694322" y="5681199"/>
            <a:ext cx="2228851" cy="844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874" y="5681198"/>
            <a:ext cx="971303" cy="84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7076" t="14081" r="10463" b="7210"/>
          <a:stretch/>
        </p:blipFill>
        <p:spPr>
          <a:xfrm>
            <a:off x="6739664" y="0"/>
            <a:ext cx="3754420" cy="3388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125" y="3366992"/>
            <a:ext cx="4400550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010" y="4233767"/>
            <a:ext cx="53149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an-inspector-c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87" y="0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GET READY FOR LEARNING….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6AF7B3-B6A4-4E3C-85EB-6B0E37F72295}"/>
              </a:ext>
            </a:extLst>
          </p:cNvPr>
          <p:cNvSpPr txBox="1">
            <a:spLocks/>
          </p:cNvSpPr>
          <p:nvPr/>
        </p:nvSpPr>
        <p:spPr>
          <a:xfrm>
            <a:off x="0" y="5596931"/>
            <a:ext cx="12190413" cy="11680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400" b="1" u="sng" dirty="0">
                <a:solidFill>
                  <a:prstClr val="black"/>
                </a:solidFill>
                <a:latin typeface="Berlin Sans FB" panose="020E0602020502020306" pitchFamily="34" charset="0"/>
              </a:rPr>
              <a:t>TODAY’S KEY QUESTIONS: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600" dirty="0">
                <a:solidFill>
                  <a:prstClr val="black"/>
                </a:solidFill>
                <a:latin typeface="Berlin Sans FB" panose="020E0602020502020306" pitchFamily="34" charset="0"/>
              </a:rPr>
              <a:t>Can I show an understanding of how Mrs Birling behaves in the play?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600" dirty="0">
                <a:solidFill>
                  <a:prstClr val="black"/>
                </a:solidFill>
                <a:latin typeface="Berlin Sans FB" panose="020E0602020502020306" pitchFamily="34" charset="0"/>
              </a:rPr>
              <a:t>Can I make comparisons between Sheila and Mrs Birling?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600" dirty="0">
                <a:solidFill>
                  <a:prstClr val="black"/>
                </a:solidFill>
                <a:latin typeface="Berlin Sans FB" panose="020E0602020502020306" pitchFamily="34" charset="0"/>
              </a:rPr>
              <a:t>Can I explain how Priestley presents his beliefs in moral socialism?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E33AE-D084-4E2C-B1EC-1B517683633E}"/>
              </a:ext>
            </a:extLst>
          </p:cNvPr>
          <p:cNvSpPr txBox="1"/>
          <p:nvPr/>
        </p:nvSpPr>
        <p:spPr>
          <a:xfrm>
            <a:off x="5186362" y="974701"/>
            <a:ext cx="64008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you have: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Opened the shared document: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Inspector Calls full play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/>
              </a:rPr>
              <a:t>PAGE 30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Have your lesson notes from Wednesday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Got pen and paper ready to write.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1694CD-DE9C-4E5E-95BE-BDB4200AF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205" y="2919275"/>
            <a:ext cx="1993610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an-inspector-c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87" y="0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LESSON 8: Mrs Birling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6AF7B3-B6A4-4E3C-85EB-6B0E37F72295}"/>
              </a:ext>
            </a:extLst>
          </p:cNvPr>
          <p:cNvSpPr txBox="1">
            <a:spLocks/>
          </p:cNvSpPr>
          <p:nvPr/>
        </p:nvSpPr>
        <p:spPr>
          <a:xfrm>
            <a:off x="0" y="5596931"/>
            <a:ext cx="12190413" cy="11680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200" b="1" u="sng" dirty="0">
                <a:solidFill>
                  <a:prstClr val="black"/>
                </a:solidFill>
                <a:latin typeface="Berlin Sans FB" panose="020E0602020502020306" pitchFamily="34" charset="0"/>
              </a:rPr>
              <a:t>TODAY’S KEY QUESTIONS: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show an understanding of how Mrs Birling behaves in the play?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make comparisons between Sheila and Mrs Birling?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explain how Priestley presents his beliefs in moral socialism?</a:t>
            </a:r>
          </a:p>
        </p:txBody>
      </p:sp>
    </p:spTree>
    <p:extLst>
      <p:ext uri="{BB962C8B-B14F-4D97-AF65-F5344CB8AC3E}">
        <p14:creationId xmlns:p14="http://schemas.microsoft.com/office/powerpoint/2010/main" val="22929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an-inspector-c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87" y="0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dirty="0">
                <a:solidFill>
                  <a:prstClr val="black"/>
                </a:solidFill>
                <a:latin typeface="Berlin Sans FB" panose="020E0602020502020306" pitchFamily="34" charset="0"/>
              </a:rPr>
              <a:t>READING: PAGE 30</a:t>
            </a: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6AF7B3-B6A4-4E3C-85EB-6B0E37F72295}"/>
              </a:ext>
            </a:extLst>
          </p:cNvPr>
          <p:cNvSpPr txBox="1">
            <a:spLocks/>
          </p:cNvSpPr>
          <p:nvPr/>
        </p:nvSpPr>
        <p:spPr>
          <a:xfrm>
            <a:off x="0" y="5596931"/>
            <a:ext cx="12190413" cy="11680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200" b="1" u="sng" dirty="0">
                <a:solidFill>
                  <a:prstClr val="black"/>
                </a:solidFill>
                <a:latin typeface="Berlin Sans FB" panose="020E0602020502020306" pitchFamily="34" charset="0"/>
              </a:rPr>
              <a:t>TODAY’S KEY QUESTIONS: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show an understanding of how Mrs Birling behaves in the play?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make comparisons between Sheila and Mrs Birling?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explain how Priestley presents his beliefs in moral socialism?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B6542-EDEB-4173-B6D8-751C7AA2EC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40" t="9548" r="41928" b="47477"/>
          <a:stretch/>
        </p:blipFill>
        <p:spPr>
          <a:xfrm>
            <a:off x="793" y="712902"/>
            <a:ext cx="6095207" cy="4897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EC36C-3B57-4972-9BB3-EA31E00008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38" t="52679" r="42617" b="4967"/>
          <a:stretch/>
        </p:blipFill>
        <p:spPr>
          <a:xfrm>
            <a:off x="6094413" y="683852"/>
            <a:ext cx="6198648" cy="4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an-inspector-c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87" y="0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dirty="0">
                <a:solidFill>
                  <a:prstClr val="black"/>
                </a:solidFill>
                <a:latin typeface="Berlin Sans FB" panose="020E0602020502020306" pitchFamily="34" charset="0"/>
              </a:rPr>
              <a:t>READING: PAGE 31</a:t>
            </a: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6AF7B3-B6A4-4E3C-85EB-6B0E37F72295}"/>
              </a:ext>
            </a:extLst>
          </p:cNvPr>
          <p:cNvSpPr txBox="1">
            <a:spLocks/>
          </p:cNvSpPr>
          <p:nvPr/>
        </p:nvSpPr>
        <p:spPr>
          <a:xfrm>
            <a:off x="0" y="5596931"/>
            <a:ext cx="12190413" cy="11680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200" b="1" u="sng" dirty="0">
                <a:solidFill>
                  <a:prstClr val="black"/>
                </a:solidFill>
                <a:latin typeface="Berlin Sans FB" panose="020E0602020502020306" pitchFamily="34" charset="0"/>
              </a:rPr>
              <a:t>TODAY’S KEY QUESTIONS: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show an understanding of how Mrs Birling behaves in the play?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make comparisons between Sheila and Mrs Birling?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explain how Priestley presents his beliefs in moral socialism?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55AD3C-FD3F-4F9C-BBC4-AF43C4617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31" t="13176" r="43104" b="43059"/>
          <a:stretch/>
        </p:blipFill>
        <p:spPr>
          <a:xfrm>
            <a:off x="234082" y="703453"/>
            <a:ext cx="5626249" cy="4844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313197-23A8-41B6-AE5A-4D06D8954A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47" t="56235" r="44281" b="5412"/>
          <a:stretch/>
        </p:blipFill>
        <p:spPr>
          <a:xfrm>
            <a:off x="6096000" y="789909"/>
            <a:ext cx="5974079" cy="45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an-inspector-c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87" y="0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dirty="0">
                <a:solidFill>
                  <a:prstClr val="black"/>
                </a:solidFill>
                <a:latin typeface="Berlin Sans FB" panose="020E0602020502020306" pitchFamily="34" charset="0"/>
              </a:rPr>
              <a:t>READING: PAGE 32</a:t>
            </a: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6AF7B3-B6A4-4E3C-85EB-6B0E37F72295}"/>
              </a:ext>
            </a:extLst>
          </p:cNvPr>
          <p:cNvSpPr txBox="1">
            <a:spLocks/>
          </p:cNvSpPr>
          <p:nvPr/>
        </p:nvSpPr>
        <p:spPr>
          <a:xfrm>
            <a:off x="0" y="5596931"/>
            <a:ext cx="12190413" cy="11680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200" b="1" u="sng" dirty="0">
                <a:solidFill>
                  <a:prstClr val="black"/>
                </a:solidFill>
                <a:latin typeface="Berlin Sans FB" panose="020E0602020502020306" pitchFamily="34" charset="0"/>
              </a:rPr>
              <a:t>TODAY’S KEY QUESTIONS: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show an understanding of how Mrs Birling behaves in the play?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make comparisons between Sheila and Mrs Birling?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explain how Priestley presents his beliefs in moral socialism?</a:t>
            </a:r>
            <a:endParaRPr lang="en-GB" sz="1600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73F66-C439-4B63-9040-88632A8884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35" t="54432" r="43398" b="7608"/>
          <a:stretch/>
        </p:blipFill>
        <p:spPr>
          <a:xfrm>
            <a:off x="5880847" y="869002"/>
            <a:ext cx="5972255" cy="4474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DEF595-D7F3-4AC6-9069-90CD6559C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35" t="9548" r="43202" b="45098"/>
          <a:stretch/>
        </p:blipFill>
        <p:spPr>
          <a:xfrm>
            <a:off x="235478" y="720158"/>
            <a:ext cx="5408305" cy="48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an-inspector-c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87" y="0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3100" dirty="0">
                <a:solidFill>
                  <a:prstClr val="black"/>
                </a:solidFill>
                <a:latin typeface="Berlin Sans FB" panose="020E0602020502020306" pitchFamily="34" charset="0"/>
              </a:rPr>
              <a:t>MASTERY: Comparison between Sheila and Mrs Birling</a:t>
            </a:r>
            <a:r>
              <a:rPr lang="en-GB" sz="31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6AF7B3-B6A4-4E3C-85EB-6B0E37F72295}"/>
              </a:ext>
            </a:extLst>
          </p:cNvPr>
          <p:cNvSpPr txBox="1">
            <a:spLocks/>
          </p:cNvSpPr>
          <p:nvPr/>
        </p:nvSpPr>
        <p:spPr>
          <a:xfrm>
            <a:off x="0" y="5596931"/>
            <a:ext cx="12190413" cy="11680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200" b="1" u="sng" dirty="0">
                <a:solidFill>
                  <a:prstClr val="black"/>
                </a:solidFill>
                <a:latin typeface="Berlin Sans FB" panose="020E0602020502020306" pitchFamily="34" charset="0"/>
              </a:rPr>
              <a:t>TODAY’S KEY QUESTIONS: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show an understanding of how Mrs Birling behaves in the play?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make comparisons between Sheila and Mrs Birling?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explain how Priestley presents his beliefs in moral socialism?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D4D130E-53D6-4B7B-B8BB-D14EE85F30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54917"/>
              </p:ext>
            </p:extLst>
          </p:nvPr>
        </p:nvGraphicFramePr>
        <p:xfrm>
          <a:off x="1936205" y="751137"/>
          <a:ext cx="8316416" cy="475280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79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9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324">
                <a:tc>
                  <a:txBody>
                    <a:bodyPr/>
                    <a:lstStyle/>
                    <a:p>
                      <a:r>
                        <a:rPr lang="en-GB" dirty="0"/>
                        <a:t>Sheila:</a:t>
                      </a:r>
                      <a:r>
                        <a:rPr lang="en-GB" baseline="0" dirty="0"/>
                        <a:t> quote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it reveals about her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Mrs Birling: quote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it reveals about her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864">
                <a:tc>
                  <a:txBody>
                    <a:bodyPr/>
                    <a:lstStyle/>
                    <a:p>
                      <a:r>
                        <a:rPr lang="en-GB" dirty="0"/>
                        <a:t>(Urgently, cutting 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Sheila understands</a:t>
                      </a:r>
                      <a:r>
                        <a:rPr lang="en-GB" baseline="0" dirty="0"/>
                        <a:t> the Inspectors motives and tries to influence her mother’s actions.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‘Girls of that class</a:t>
                      </a:r>
                      <a:r>
                        <a:rPr lang="en-GB" baseline="0" dirty="0"/>
                        <a:t>- ‘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 superiority -dismisses Eva and her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8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8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6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an-inspector-c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87" y="0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3100" dirty="0">
                <a:solidFill>
                  <a:prstClr val="black"/>
                </a:solidFill>
                <a:latin typeface="Berlin Sans FB" panose="020E0602020502020306" pitchFamily="34" charset="0"/>
              </a:rPr>
              <a:t>MASTER</a:t>
            </a:r>
            <a:r>
              <a:rPr lang="en-GB" sz="3100" dirty="0">
                <a:solidFill>
                  <a:schemeClr val="tx1"/>
                </a:solidFill>
                <a:latin typeface="Berlin Sans FB" panose="020E0602020502020306" pitchFamily="34" charset="0"/>
              </a:rPr>
              <a:t>Y: </a:t>
            </a:r>
            <a:r>
              <a:rPr lang="en-GB" sz="3200" dirty="0">
                <a:solidFill>
                  <a:schemeClr val="tx1"/>
                </a:solidFill>
              </a:rPr>
              <a:t>Answer the following questions in full sentences.</a:t>
            </a: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6AF7B3-B6A4-4E3C-85EB-6B0E37F72295}"/>
              </a:ext>
            </a:extLst>
          </p:cNvPr>
          <p:cNvSpPr txBox="1">
            <a:spLocks/>
          </p:cNvSpPr>
          <p:nvPr/>
        </p:nvSpPr>
        <p:spPr>
          <a:xfrm>
            <a:off x="0" y="5596931"/>
            <a:ext cx="12190413" cy="11680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200" b="1" u="sng" dirty="0">
                <a:solidFill>
                  <a:prstClr val="black"/>
                </a:solidFill>
                <a:latin typeface="Berlin Sans FB" panose="020E0602020502020306" pitchFamily="34" charset="0"/>
              </a:rPr>
              <a:t>TODAY’S KEY QUESTIONS: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show an understanding of how Mrs Birling behaves in the play?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make comparisons between Sheila and Mrs Birling?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explain how Priestley presents his beliefs in moral socialism?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71F99-FCCF-4D6E-8161-654B9C8C5FBB}"/>
              </a:ext>
            </a:extLst>
          </p:cNvPr>
          <p:cNvSpPr txBox="1"/>
          <p:nvPr/>
        </p:nvSpPr>
        <p:spPr>
          <a:xfrm>
            <a:off x="1629989" y="800985"/>
            <a:ext cx="8698528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Clr>
                <a:schemeClr val="bg1"/>
              </a:buClr>
              <a:buFont typeface="+mj-lt"/>
              <a:buAutoNum type="arabicPeriod"/>
            </a:pPr>
            <a:r>
              <a:rPr lang="en-GB" sz="3200" b="1" dirty="0"/>
              <a:t>Why does Mrs Birling’s sense of social importance give her a feeling of security?</a:t>
            </a:r>
          </a:p>
          <a:p>
            <a:pPr marL="742950" indent="-742950">
              <a:buClr>
                <a:schemeClr val="bg1"/>
              </a:buClr>
              <a:buFont typeface="+mj-lt"/>
              <a:buAutoNum type="arabicPeriod"/>
            </a:pPr>
            <a:r>
              <a:rPr lang="en-GB" sz="3200" b="1" dirty="0"/>
              <a:t>How does she treat the Inspector?</a:t>
            </a:r>
          </a:p>
          <a:p>
            <a:pPr marL="742950" indent="-742950">
              <a:buClr>
                <a:schemeClr val="bg1"/>
              </a:buClr>
              <a:buFont typeface="+mj-lt"/>
              <a:buAutoNum type="arabicPeriod"/>
            </a:pPr>
            <a:r>
              <a:rPr lang="en-GB" sz="3200" b="1" dirty="0"/>
              <a:t>What has Sheila already realised?</a:t>
            </a:r>
          </a:p>
          <a:p>
            <a:pPr marL="742950" indent="-742950">
              <a:buClr>
                <a:schemeClr val="bg1"/>
              </a:buClr>
              <a:buFont typeface="+mj-lt"/>
              <a:buAutoNum type="arabicPeriod"/>
            </a:pPr>
            <a:r>
              <a:rPr lang="en-GB" sz="3200" b="1" dirty="0"/>
              <a:t>What is JB Priestley’s point? Why repeat ‘offence’? What are the suggested meanings of this word?</a:t>
            </a:r>
          </a:p>
          <a:p>
            <a:pPr marL="742950" indent="-742950">
              <a:buClr>
                <a:schemeClr val="bg1"/>
              </a:buClr>
              <a:buFont typeface="+mj-lt"/>
              <a:buAutoNum type="arabicPeriod"/>
            </a:pPr>
            <a:r>
              <a:rPr lang="en-GB" sz="3200" b="1" dirty="0"/>
              <a:t>How does Mrs Birling react to her son’s drinking?</a:t>
            </a:r>
          </a:p>
        </p:txBody>
      </p:sp>
    </p:spTree>
    <p:extLst>
      <p:ext uri="{BB962C8B-B14F-4D97-AF65-F5344CB8AC3E}">
        <p14:creationId xmlns:p14="http://schemas.microsoft.com/office/powerpoint/2010/main" val="8354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an-inspector-c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87" y="0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GB" sz="2200" b="1" dirty="0"/>
              <a:t>How does Priestley present the interaction between the Inspector and Mrs Birling at the start of Act 2?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6AF7B3-B6A4-4E3C-85EB-6B0E37F72295}"/>
              </a:ext>
            </a:extLst>
          </p:cNvPr>
          <p:cNvSpPr txBox="1">
            <a:spLocks/>
          </p:cNvSpPr>
          <p:nvPr/>
        </p:nvSpPr>
        <p:spPr>
          <a:xfrm>
            <a:off x="0" y="5596931"/>
            <a:ext cx="12190413" cy="11680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200" b="1" u="sng" dirty="0">
                <a:solidFill>
                  <a:prstClr val="black"/>
                </a:solidFill>
                <a:latin typeface="Berlin Sans FB" panose="020E0602020502020306" pitchFamily="34" charset="0"/>
              </a:rPr>
              <a:t>TODAY’S KEY QUESTIONS: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show an understanding of how Mrs Birling behaves in the play?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make comparisons between Sheila and Mrs Birling?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GB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Can I explain how Priestley presents his beliefs in moral socialism?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71F99-FCCF-4D6E-8161-654B9C8C5FBB}"/>
              </a:ext>
            </a:extLst>
          </p:cNvPr>
          <p:cNvSpPr txBox="1"/>
          <p:nvPr/>
        </p:nvSpPr>
        <p:spPr>
          <a:xfrm>
            <a:off x="236669" y="839504"/>
            <a:ext cx="1187644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en-GB" sz="2400" dirty="0"/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rgbClr val="FF0000"/>
                </a:solidFill>
              </a:rPr>
              <a:t>At the beginning of Act 2, the interaction between the Inspector and Mrs Birling can be described as___________________________</a:t>
            </a: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rgbClr val="0070C0"/>
                </a:solidFill>
              </a:rPr>
              <a:t>Mrs Birling is seen as ___________________________</a:t>
            </a: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rgbClr val="0070C0"/>
                </a:solidFill>
              </a:rPr>
              <a:t>She says, “_______________________________”</a:t>
            </a: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rgbClr val="0070C0"/>
                </a:solidFill>
              </a:rPr>
              <a:t>This shows ___________________________________</a:t>
            </a: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rgbClr val="0070C0"/>
                </a:solidFill>
              </a:rPr>
              <a:t>The use of “___________” implies _____________</a:t>
            </a: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rgbClr val="7030A0"/>
                </a:solidFill>
              </a:rPr>
              <a:t>However the Inspector ______________________</a:t>
            </a: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rgbClr val="7030A0"/>
                </a:solidFill>
              </a:rPr>
              <a:t>“________________________________”</a:t>
            </a: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rgbClr val="7030A0"/>
                </a:solidFill>
              </a:rPr>
              <a:t>This suggests _________________________________</a:t>
            </a: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rgbClr val="7030A0"/>
                </a:solidFill>
              </a:rPr>
              <a:t>The use of “_________” can indicate _____________</a:t>
            </a: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rgbClr val="FF0000"/>
                </a:solidFill>
              </a:rPr>
              <a:t>Priestley wants us to realise ____________________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5156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891</Words>
  <Application>Microsoft Office PowerPoint</Application>
  <PresentationFormat>Widescreen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Allen</dc:creator>
  <cp:lastModifiedBy>L Busk</cp:lastModifiedBy>
  <cp:revision>39</cp:revision>
  <dcterms:created xsi:type="dcterms:W3CDTF">2021-01-11T12:50:45Z</dcterms:created>
  <dcterms:modified xsi:type="dcterms:W3CDTF">2021-03-24T16:34:43Z</dcterms:modified>
</cp:coreProperties>
</file>