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60" autoAdjust="0"/>
    <p:restoredTop sz="92895" autoAdjust="0"/>
  </p:normalViewPr>
  <p:slideViewPr>
    <p:cSldViewPr>
      <p:cViewPr varScale="1">
        <p:scale>
          <a:sx n="99" d="100"/>
          <a:sy n="99" d="100"/>
        </p:scale>
        <p:origin x="41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028AE-EF4E-4E5E-958F-1544A6851EE4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A6A5-C342-48C1-8F38-928EBCF6B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808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4212B-FD50-4D6D-A543-C1B00A87A45B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CEA09-E078-4934-85A1-9AE5499AF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035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3DE2B74-AC7A-43B8-877A-F114E574DABB}" type="slidenum">
              <a:rPr lang="en-GB" smtClean="0"/>
              <a:pPr eaLnBrk="1" hangingPunct="1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5B6B91-CEE6-48E2-B838-741130239E4D}" type="slidenum">
              <a:rPr lang="en-GB" smtClean="0"/>
              <a:pPr eaLnBrk="1" hangingPunct="1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4810CB-8097-4526-BAAD-C9F648646749}" type="slidenum">
              <a:rPr lang="en-GB"/>
              <a:pPr/>
              <a:t>19</a:t>
            </a:fld>
            <a:endParaRPr lang="en-GB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This should be a 2 minute discussion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3DE2B74-AC7A-43B8-877A-F114E574DABB}" type="slidenum">
              <a:rPr lang="en-GB" smtClean="0"/>
              <a:pPr eaLnBrk="1" hangingPunct="1"/>
              <a:t>25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CFA26C-E9E9-4956-9940-6EAB29338599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F57D9-83ED-4EC6-8E1B-B562AD217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203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CFA26C-E9E9-4956-9940-6EAB29338599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F57D9-83ED-4EC6-8E1B-B562AD217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43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CFA26C-E9E9-4956-9940-6EAB29338599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F57D9-83ED-4EC6-8E1B-B562AD217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501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F1439-3D8D-4C6C-B6B7-287E1C65B2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73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CFA26C-E9E9-4956-9940-6EAB29338599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F57D9-83ED-4EC6-8E1B-B562AD217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627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CFA26C-E9E9-4956-9940-6EAB29338599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F57D9-83ED-4EC6-8E1B-B562AD217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86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CFA26C-E9E9-4956-9940-6EAB29338599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F57D9-83ED-4EC6-8E1B-B562AD217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417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CFA26C-E9E9-4956-9940-6EAB29338599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F57D9-83ED-4EC6-8E1B-B562AD217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828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CFA26C-E9E9-4956-9940-6EAB29338599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F57D9-83ED-4EC6-8E1B-B562AD217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668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CFA26C-E9E9-4956-9940-6EAB29338599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F57D9-83ED-4EC6-8E1B-B562AD217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362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CFA26C-E9E9-4956-9940-6EAB29338599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F57D9-83ED-4EC6-8E1B-B562AD217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145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CFA26C-E9E9-4956-9940-6EAB29338599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F57D9-83ED-4EC6-8E1B-B562AD217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873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32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709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5698976" cy="45259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866" y="0"/>
            <a:ext cx="2747797" cy="20608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203" y="4791968"/>
            <a:ext cx="2747797" cy="206084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9395" y="2348880"/>
            <a:ext cx="2747797" cy="206084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6732240" y="5229200"/>
            <a:ext cx="2304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andara" panose="020E0502030303020204" pitchFamily="34" charset="0"/>
              </a:rPr>
              <a:t>The Big Picture:</a:t>
            </a:r>
          </a:p>
          <a:p>
            <a:pPr algn="ctr"/>
            <a:r>
              <a:rPr lang="en-GB" sz="2000" dirty="0">
                <a:latin typeface="Candara" panose="020E0502030303020204" pitchFamily="34" charset="0"/>
              </a:rPr>
              <a:t>To receive our target grades.</a:t>
            </a:r>
          </a:p>
        </p:txBody>
      </p:sp>
    </p:spTree>
    <p:extLst>
      <p:ext uri="{BB962C8B-B14F-4D97-AF65-F5344CB8AC3E}">
        <p14:creationId xmlns:p14="http://schemas.microsoft.com/office/powerpoint/2010/main" val="303034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Britannic Bol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ndar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ndar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ndar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ndar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ndar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060848"/>
            <a:ext cx="7772400" cy="1470025"/>
          </a:xfrm>
        </p:spPr>
        <p:txBody>
          <a:bodyPr/>
          <a:lstStyle/>
          <a:p>
            <a:pPr algn="l"/>
            <a:r>
              <a:rPr lang="en-GB" dirty="0">
                <a:latin typeface="Britannic Bold" pitchFamily="34" charset="0"/>
              </a:rPr>
              <a:t>Introduction to the play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933056"/>
            <a:ext cx="5400600" cy="17526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dirty="0">
                <a:solidFill>
                  <a:schemeClr val="tx1"/>
                </a:solidFill>
                <a:latin typeface="Arial Rounded MT Bold" pitchFamily="34" charset="0"/>
              </a:rPr>
              <a:t>Learning Objective: To gain knowledge of drama</a:t>
            </a:r>
          </a:p>
          <a:p>
            <a:pPr algn="l"/>
            <a:r>
              <a:rPr lang="en-GB" dirty="0">
                <a:solidFill>
                  <a:schemeClr val="tx1"/>
                </a:solidFill>
                <a:latin typeface="Arial Rounded MT Bold" pitchFamily="34" charset="0"/>
              </a:rPr>
              <a:t>To be introduced to the characters</a:t>
            </a:r>
          </a:p>
        </p:txBody>
      </p:sp>
      <p:sp>
        <p:nvSpPr>
          <p:cNvPr id="4" name="Text Box 84"/>
          <p:cNvSpPr txBox="1">
            <a:spLocks noChangeArrowheads="1"/>
          </p:cNvSpPr>
          <p:nvPr/>
        </p:nvSpPr>
        <p:spPr bwMode="auto">
          <a:xfrm>
            <a:off x="6732588" y="116632"/>
            <a:ext cx="2411412" cy="1754326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GB" b="1" dirty="0">
                <a:latin typeface="Candara" panose="020E0502030303020204" pitchFamily="34" charset="0"/>
              </a:rPr>
              <a:t>Learning Outcomes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Read the opening of the play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Make deductions about the characters and setting. </a:t>
            </a:r>
          </a:p>
        </p:txBody>
      </p:sp>
      <p:sp>
        <p:nvSpPr>
          <p:cNvPr id="5" name="Text Box 85"/>
          <p:cNvSpPr txBox="1">
            <a:spLocks noChangeArrowheads="1"/>
          </p:cNvSpPr>
          <p:nvPr/>
        </p:nvSpPr>
        <p:spPr bwMode="auto">
          <a:xfrm>
            <a:off x="6732588" y="2657743"/>
            <a:ext cx="2411412" cy="1200329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GB" b="1" dirty="0">
                <a:latin typeface="Candara" panose="020E0502030303020204" pitchFamily="34" charset="0"/>
              </a:rPr>
              <a:t>Key words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Character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Deduce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Stage directions</a:t>
            </a:r>
          </a:p>
        </p:txBody>
      </p:sp>
    </p:spTree>
    <p:extLst>
      <p:ext uri="{BB962C8B-B14F-4D97-AF65-F5344CB8AC3E}">
        <p14:creationId xmlns:p14="http://schemas.microsoft.com/office/powerpoint/2010/main" val="2875102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4534272" cy="1470025"/>
          </a:xfrm>
        </p:spPr>
        <p:txBody>
          <a:bodyPr/>
          <a:lstStyle/>
          <a:p>
            <a:r>
              <a:rPr lang="en-GB" dirty="0">
                <a:latin typeface="Britannic Bold" pitchFamily="34" charset="0"/>
              </a:rPr>
              <a:t>The Importance of Lighting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221088"/>
            <a:ext cx="5724128" cy="1752600"/>
          </a:xfrm>
        </p:spPr>
        <p:txBody>
          <a:bodyPr/>
          <a:lstStyle/>
          <a:p>
            <a:r>
              <a:rPr lang="en-GB" dirty="0">
                <a:latin typeface="Candara" pitchFamily="34" charset="0"/>
              </a:rPr>
              <a:t>Learning Objective: To understand the effect of stage directions and lighting</a:t>
            </a:r>
          </a:p>
        </p:txBody>
      </p:sp>
    </p:spTree>
    <p:extLst>
      <p:ext uri="{BB962C8B-B14F-4D97-AF65-F5344CB8AC3E}">
        <p14:creationId xmlns:p14="http://schemas.microsoft.com/office/powerpoint/2010/main" val="2633442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“Looking at the world through rose tinted glasses”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132856"/>
            <a:ext cx="5698976" cy="4525963"/>
          </a:xfrm>
        </p:spPr>
        <p:txBody>
          <a:bodyPr/>
          <a:lstStyle/>
          <a:p>
            <a:r>
              <a:rPr lang="en-GB" dirty="0"/>
              <a:t>What does this quote mean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4580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Lighting: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Look at in the stage directions for information on the lighting.</a:t>
            </a:r>
          </a:p>
          <a:p>
            <a:r>
              <a:rPr lang="en-GB" dirty="0"/>
              <a:t>Write down any quotations that mention in </a:t>
            </a:r>
          </a:p>
          <a:p>
            <a:endParaRPr lang="en-GB" dirty="0"/>
          </a:p>
          <a:p>
            <a:r>
              <a:rPr lang="en-GB" dirty="0"/>
              <a:t>3 minutes on the clock!</a:t>
            </a:r>
          </a:p>
        </p:txBody>
      </p:sp>
    </p:spTree>
    <p:extLst>
      <p:ext uri="{BB962C8B-B14F-4D97-AF65-F5344CB8AC3E}">
        <p14:creationId xmlns:p14="http://schemas.microsoft.com/office/powerpoint/2010/main" val="363512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Quote: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“</a:t>
            </a:r>
            <a:r>
              <a:rPr lang="en-GB" i="1" dirty="0"/>
              <a:t>The lighting should be pink and intimate”</a:t>
            </a:r>
          </a:p>
          <a:p>
            <a:endParaRPr lang="en-GB" i="1" dirty="0"/>
          </a:p>
          <a:p>
            <a:r>
              <a:rPr lang="en-GB" dirty="0"/>
              <a:t>Why do you think that Priestley chose to use pink for the lighting?</a:t>
            </a:r>
          </a:p>
          <a:p>
            <a:endParaRPr lang="en-GB" dirty="0"/>
          </a:p>
          <a:p>
            <a:r>
              <a:rPr lang="en-GB" dirty="0"/>
              <a:t>Hint! Think back to your starter activity!</a:t>
            </a:r>
          </a:p>
          <a:p>
            <a:endParaRPr lang="en-GB" dirty="0"/>
          </a:p>
          <a:p>
            <a:r>
              <a:rPr lang="en-GB" dirty="0"/>
              <a:t>2 minutes to write a response</a:t>
            </a:r>
          </a:p>
        </p:txBody>
      </p:sp>
    </p:spTree>
    <p:extLst>
      <p:ext uri="{BB962C8B-B14F-4D97-AF65-F5344CB8AC3E}">
        <p14:creationId xmlns:p14="http://schemas.microsoft.com/office/powerpoint/2010/main" val="3458398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Quote: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“</a:t>
            </a:r>
            <a:r>
              <a:rPr lang="en-GB" i="1" dirty="0"/>
              <a:t>the INSPECTOR arrives, and then it should be brighter and harder.”</a:t>
            </a:r>
          </a:p>
          <a:p>
            <a:endParaRPr lang="en-GB" i="1" dirty="0"/>
          </a:p>
          <a:p>
            <a:r>
              <a:rPr lang="en-GB" dirty="0"/>
              <a:t>Why has Priestley chosen to use this </a:t>
            </a:r>
            <a:r>
              <a:rPr lang="en-GB" b="1" dirty="0"/>
              <a:t>contrasting</a:t>
            </a:r>
            <a:r>
              <a:rPr lang="en-GB" dirty="0"/>
              <a:t> lighting?</a:t>
            </a:r>
          </a:p>
          <a:p>
            <a:r>
              <a:rPr lang="en-GB" dirty="0"/>
              <a:t>What does it tell us about the character of the Inspector?</a:t>
            </a:r>
          </a:p>
          <a:p>
            <a:r>
              <a:rPr lang="en-GB" dirty="0"/>
              <a:t>What does it </a:t>
            </a:r>
            <a:r>
              <a:rPr lang="en-GB" b="1" dirty="0"/>
              <a:t>foreshadow</a:t>
            </a:r>
            <a:r>
              <a:rPr lang="en-GB" dirty="0"/>
              <a:t> about the play?</a:t>
            </a:r>
          </a:p>
          <a:p>
            <a:endParaRPr lang="en-GB" dirty="0"/>
          </a:p>
          <a:p>
            <a:r>
              <a:rPr lang="en-GB" dirty="0"/>
              <a:t>3 minutes to write your response. </a:t>
            </a:r>
          </a:p>
        </p:txBody>
      </p:sp>
    </p:spTree>
    <p:extLst>
      <p:ext uri="{BB962C8B-B14F-4D97-AF65-F5344CB8AC3E}">
        <p14:creationId xmlns:p14="http://schemas.microsoft.com/office/powerpoint/2010/main" val="3880712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does the lighting tell us about the play?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PETER your response. Using the two quote and your two responses. </a:t>
            </a:r>
          </a:p>
          <a:p>
            <a:endParaRPr lang="en-GB" dirty="0"/>
          </a:p>
          <a:p>
            <a:r>
              <a:rPr lang="en-GB" dirty="0"/>
              <a:t>5 minutes!</a:t>
            </a:r>
          </a:p>
        </p:txBody>
      </p:sp>
    </p:spTree>
    <p:extLst>
      <p:ext uri="{BB962C8B-B14F-4D97-AF65-F5344CB8AC3E}">
        <p14:creationId xmlns:p14="http://schemas.microsoft.com/office/powerpoint/2010/main" val="2090007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42992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GB" dirty="0">
                <a:latin typeface="Britannic Bold" panose="020B0903060703020204" pitchFamily="34" charset="0"/>
              </a:rPr>
              <a:t>Social Position and Wealth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842992" cy="4525963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dirty="0">
                <a:latin typeface="Candara" panose="020E0502030303020204" pitchFamily="34" charset="0"/>
              </a:rPr>
              <a:t>What does the opening stage directions tell us about the social position and wealth of the family?</a:t>
            </a:r>
          </a:p>
          <a:p>
            <a:r>
              <a:rPr lang="en-GB" dirty="0">
                <a:latin typeface="Candara" panose="020E0502030303020204" pitchFamily="34" charset="0"/>
              </a:rPr>
              <a:t>Pick out certain quotes to back up your answer!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659563" y="0"/>
            <a:ext cx="2484437" cy="2446824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GB" b="1" dirty="0">
                <a:latin typeface="Candara" panose="020E0502030303020204" pitchFamily="34" charset="0"/>
              </a:rPr>
              <a:t>Learning Outcomes: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Read the opening of the play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Answer four questions to test your knowledge of social class in the play</a:t>
            </a:r>
          </a:p>
          <a:p>
            <a:pPr algn="ctr">
              <a:spcBef>
                <a:spcPct val="50000"/>
              </a:spcBef>
            </a:pPr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659563" y="2565400"/>
            <a:ext cx="2484437" cy="1292662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GB" sz="2400" b="1" dirty="0">
                <a:latin typeface="Candara" panose="020E0502030303020204" pitchFamily="34" charset="0"/>
              </a:rPr>
              <a:t>Key words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Socialism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Capitalism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Class </a:t>
            </a:r>
          </a:p>
        </p:txBody>
      </p:sp>
    </p:spTree>
    <p:extLst>
      <p:ext uri="{BB962C8B-B14F-4D97-AF65-F5344CB8AC3E}">
        <p14:creationId xmlns:p14="http://schemas.microsoft.com/office/powerpoint/2010/main" val="3318662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5254352" cy="1470025"/>
          </a:xfrm>
        </p:spPr>
        <p:txBody>
          <a:bodyPr/>
          <a:lstStyle/>
          <a:p>
            <a:r>
              <a:rPr lang="en-GB" dirty="0"/>
              <a:t>Lesson Two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4293096"/>
            <a:ext cx="5436096" cy="1752600"/>
          </a:xfrm>
        </p:spPr>
        <p:txBody>
          <a:bodyPr/>
          <a:lstStyle/>
          <a:p>
            <a:r>
              <a:rPr lang="en-GB" dirty="0"/>
              <a:t>Read up to page 11 (before the Inspector comes)</a:t>
            </a:r>
          </a:p>
        </p:txBody>
      </p:sp>
    </p:spTree>
    <p:extLst>
      <p:ext uri="{BB962C8B-B14F-4D97-AF65-F5344CB8AC3E}">
        <p14:creationId xmlns:p14="http://schemas.microsoft.com/office/powerpoint/2010/main" val="881172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132856"/>
            <a:ext cx="5976664" cy="1470025"/>
          </a:xfrm>
        </p:spPr>
        <p:txBody>
          <a:bodyPr/>
          <a:lstStyle/>
          <a:p>
            <a:r>
              <a:rPr lang="en-GB" dirty="0">
                <a:latin typeface="Britannic Bold" panose="020B0903060703020204" pitchFamily="34" charset="0"/>
              </a:rPr>
              <a:t>The Dinner Party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3933056"/>
            <a:ext cx="5832648" cy="175260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Candara" panose="020E0502030303020204" pitchFamily="34" charset="0"/>
              </a:rPr>
              <a:t>Learning Objective: To use inference skills to understand the character of Mr Birling 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659563" y="0"/>
            <a:ext cx="2484437" cy="2446824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GB" b="1" dirty="0">
                <a:latin typeface="Candara" panose="020E0502030303020204" pitchFamily="34" charset="0"/>
              </a:rPr>
              <a:t>Learning Outcomes: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Read the opening of the play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Answer four questions to test your knowledge of social class in the play</a:t>
            </a:r>
          </a:p>
          <a:p>
            <a:pPr algn="ctr">
              <a:spcBef>
                <a:spcPct val="50000"/>
              </a:spcBef>
            </a:pPr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659563" y="2565400"/>
            <a:ext cx="2484437" cy="1292662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GB" sz="2400" b="1" dirty="0">
                <a:latin typeface="Candara" panose="020E0502030303020204" pitchFamily="34" charset="0"/>
              </a:rPr>
              <a:t>Key words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Socialism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Capitalism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Class </a:t>
            </a:r>
          </a:p>
        </p:txBody>
      </p:sp>
    </p:spTree>
    <p:extLst>
      <p:ext uri="{BB962C8B-B14F-4D97-AF65-F5344CB8AC3E}">
        <p14:creationId xmlns:p14="http://schemas.microsoft.com/office/powerpoint/2010/main" val="7822134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6648"/>
            <a:ext cx="4619625" cy="1143000"/>
          </a:xfrm>
        </p:spPr>
        <p:txBody>
          <a:bodyPr/>
          <a:lstStyle/>
          <a:p>
            <a:pPr algn="l"/>
            <a:r>
              <a:rPr lang="en-GB" dirty="0"/>
              <a:t>Discussion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251744"/>
            <a:ext cx="5472285" cy="5256361"/>
          </a:xfrm>
        </p:spPr>
        <p:txBody>
          <a:bodyPr/>
          <a:lstStyle/>
          <a:p>
            <a:pPr>
              <a:buFontTx/>
              <a:buNone/>
            </a:pPr>
            <a:r>
              <a:rPr lang="en-GB" dirty="0"/>
              <a:t>Look at the following stage directions and discuss, in pairs, what this tells us about the theme of class in the play.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95536" y="4293096"/>
            <a:ext cx="5111923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>
                <a:latin typeface="Candara" panose="020E0502030303020204" pitchFamily="34" charset="0"/>
              </a:rPr>
              <a:t>Mr Birling is described as “rather provincial in his speech”.</a:t>
            </a:r>
          </a:p>
          <a:p>
            <a:pPr>
              <a:spcBef>
                <a:spcPct val="50000"/>
              </a:spcBef>
            </a:pPr>
            <a:r>
              <a:rPr lang="en-GB" sz="2200" dirty="0">
                <a:latin typeface="Candara" panose="020E0502030303020204" pitchFamily="34" charset="0"/>
              </a:rPr>
              <a:t>Mrs Birling is “her husband’s social superior.”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659563" y="0"/>
            <a:ext cx="2484437" cy="2446824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GB" b="1" dirty="0">
                <a:latin typeface="Candara" panose="020E0502030303020204" pitchFamily="34" charset="0"/>
              </a:rPr>
              <a:t>Learning Outcomes: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Read the opening of the play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Answer four questions to test your knowledge of social class in the play</a:t>
            </a:r>
          </a:p>
          <a:p>
            <a:pPr algn="ctr">
              <a:spcBef>
                <a:spcPct val="50000"/>
              </a:spcBef>
            </a:pPr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659563" y="2565400"/>
            <a:ext cx="2484437" cy="1292662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GB" sz="2400" b="1" dirty="0">
                <a:latin typeface="Candara" panose="020E0502030303020204" pitchFamily="34" charset="0"/>
              </a:rPr>
              <a:t>Key words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Socialism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Capitalism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Class </a:t>
            </a:r>
          </a:p>
        </p:txBody>
      </p:sp>
    </p:spTree>
    <p:extLst>
      <p:ext uri="{BB962C8B-B14F-4D97-AF65-F5344CB8AC3E}">
        <p14:creationId xmlns:p14="http://schemas.microsoft.com/office/powerpoint/2010/main" val="1543249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394720" cy="1143000"/>
          </a:xfrm>
        </p:spPr>
        <p:txBody>
          <a:bodyPr/>
          <a:lstStyle/>
          <a:p>
            <a:pPr algn="l"/>
            <a:r>
              <a:rPr lang="en-GB" u="sng" dirty="0">
                <a:latin typeface="Britannic Bold" pitchFamily="34" charset="0"/>
              </a:rPr>
              <a:t>Characters: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54960" cy="4525963"/>
          </a:xfrm>
        </p:spPr>
        <p:txBody>
          <a:bodyPr/>
          <a:lstStyle/>
          <a:p>
            <a:r>
              <a:rPr lang="en-GB" dirty="0">
                <a:latin typeface="Arial Rounded MT Bold" pitchFamily="34" charset="0"/>
              </a:rPr>
              <a:t>As part of the exam you will be expected to know the characters in and out.</a:t>
            </a:r>
          </a:p>
          <a:p>
            <a:r>
              <a:rPr lang="en-GB" dirty="0">
                <a:latin typeface="Arial Rounded MT Bold" pitchFamily="34" charset="0"/>
              </a:rPr>
              <a:t>So to help you out here is a bit of information.</a:t>
            </a:r>
          </a:p>
        </p:txBody>
      </p:sp>
      <p:sp>
        <p:nvSpPr>
          <p:cNvPr id="4" name="Text Box 84"/>
          <p:cNvSpPr txBox="1">
            <a:spLocks noChangeArrowheads="1"/>
          </p:cNvSpPr>
          <p:nvPr/>
        </p:nvSpPr>
        <p:spPr bwMode="auto">
          <a:xfrm>
            <a:off x="6732588" y="116632"/>
            <a:ext cx="2411412" cy="1754326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GB" b="1" dirty="0">
                <a:latin typeface="Candara" panose="020E0502030303020204" pitchFamily="34" charset="0"/>
              </a:rPr>
              <a:t>Learning Outcomes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Read the opening of the play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Make deductions about the characters and setting. </a:t>
            </a:r>
          </a:p>
        </p:txBody>
      </p:sp>
      <p:sp>
        <p:nvSpPr>
          <p:cNvPr id="5" name="Text Box 85"/>
          <p:cNvSpPr txBox="1">
            <a:spLocks noChangeArrowheads="1"/>
          </p:cNvSpPr>
          <p:nvPr/>
        </p:nvSpPr>
        <p:spPr bwMode="auto">
          <a:xfrm>
            <a:off x="6732588" y="2657743"/>
            <a:ext cx="2411412" cy="1200329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GB" b="1" dirty="0">
                <a:latin typeface="Candara" panose="020E0502030303020204" pitchFamily="34" charset="0"/>
              </a:rPr>
              <a:t>Key words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Character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Deduce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Stage directions</a:t>
            </a:r>
          </a:p>
        </p:txBody>
      </p:sp>
    </p:spTree>
    <p:extLst>
      <p:ext uri="{BB962C8B-B14F-4D97-AF65-F5344CB8AC3E}">
        <p14:creationId xmlns:p14="http://schemas.microsoft.com/office/powerpoint/2010/main" val="16983668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762500" cy="1143000"/>
          </a:xfrm>
        </p:spPr>
        <p:txBody>
          <a:bodyPr/>
          <a:lstStyle/>
          <a:p>
            <a:r>
              <a:rPr lang="en-GB" dirty="0"/>
              <a:t>Points to note: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28800"/>
            <a:ext cx="5554960" cy="4709120"/>
          </a:xfrm>
        </p:spPr>
        <p:txBody>
          <a:bodyPr/>
          <a:lstStyle/>
          <a:p>
            <a:r>
              <a:rPr lang="en-GB" dirty="0"/>
              <a:t>It is interesting that Gerald’s parents are not there to celebrate the engagement. Could there be another reason for this apart from the one given by Birling?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59563" y="0"/>
            <a:ext cx="2484437" cy="2446824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GB" b="1" dirty="0">
                <a:latin typeface="Candara" panose="020E0502030303020204" pitchFamily="34" charset="0"/>
              </a:rPr>
              <a:t>Learning Outcomes: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Read the opening of the play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Answer four questions to test your knowledge of social class in the play</a:t>
            </a:r>
          </a:p>
          <a:p>
            <a:pPr algn="ctr">
              <a:spcBef>
                <a:spcPct val="50000"/>
              </a:spcBef>
            </a:pPr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659563" y="2565400"/>
            <a:ext cx="2484437" cy="1292662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GB" sz="2400" b="1" dirty="0">
                <a:latin typeface="Candara" panose="020E0502030303020204" pitchFamily="34" charset="0"/>
              </a:rPr>
              <a:t>Key words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Socialism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Capitalism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Class </a:t>
            </a:r>
          </a:p>
        </p:txBody>
      </p:sp>
    </p:spTree>
    <p:extLst>
      <p:ext uri="{BB962C8B-B14F-4D97-AF65-F5344CB8AC3E}">
        <p14:creationId xmlns:p14="http://schemas.microsoft.com/office/powerpoint/2010/main" val="11576092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338763" cy="1143000"/>
          </a:xfrm>
        </p:spPr>
        <p:txBody>
          <a:bodyPr/>
          <a:lstStyle/>
          <a:p>
            <a:r>
              <a:rPr lang="en-GB" dirty="0"/>
              <a:t>Points to note: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503502"/>
            <a:ext cx="5698976" cy="4709120"/>
          </a:xfrm>
        </p:spPr>
        <p:txBody>
          <a:bodyPr/>
          <a:lstStyle/>
          <a:p>
            <a:r>
              <a:rPr lang="en-GB" dirty="0"/>
              <a:t>Birling says that he thinks Gerald’s parent think that Gerald might have done “better for himself socially” and he tells Gerald that he is expecting a knighthood which would improve the social position of his family. 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59563" y="0"/>
            <a:ext cx="2484437" cy="2446824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GB" b="1" dirty="0">
                <a:latin typeface="Candara" panose="020E0502030303020204" pitchFamily="34" charset="0"/>
              </a:rPr>
              <a:t>Learning Outcomes: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Read the opening of the play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Answer four questions to test your knowledge of social class in the play</a:t>
            </a:r>
          </a:p>
          <a:p>
            <a:pPr algn="ctr">
              <a:spcBef>
                <a:spcPct val="50000"/>
              </a:spcBef>
            </a:pPr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659563" y="2565400"/>
            <a:ext cx="2484437" cy="1292662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GB" sz="2400" b="1" dirty="0">
                <a:latin typeface="Candara" panose="020E0502030303020204" pitchFamily="34" charset="0"/>
              </a:rPr>
              <a:t>Key words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Socialism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Capitalism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Class </a:t>
            </a:r>
          </a:p>
        </p:txBody>
      </p:sp>
    </p:spTree>
    <p:extLst>
      <p:ext uri="{BB962C8B-B14F-4D97-AF65-F5344CB8AC3E}">
        <p14:creationId xmlns:p14="http://schemas.microsoft.com/office/powerpoint/2010/main" val="31650905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70984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dirty="0">
                <a:latin typeface="Britannic Bold" panose="020B0903060703020204" pitchFamily="34" charset="0"/>
              </a:rPr>
              <a:t>Reading: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842992" cy="4525963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dirty="0">
                <a:latin typeface="Candara" panose="020E0502030303020204" pitchFamily="34" charset="0"/>
              </a:rPr>
              <a:t>Whilst we are reading think about:</a:t>
            </a:r>
          </a:p>
          <a:p>
            <a:r>
              <a:rPr lang="en-GB" dirty="0">
                <a:latin typeface="Candara" panose="020E0502030303020204" pitchFamily="34" charset="0"/>
              </a:rPr>
              <a:t>The first impressions of the characters</a:t>
            </a:r>
          </a:p>
          <a:p>
            <a:r>
              <a:rPr lang="en-GB" dirty="0">
                <a:latin typeface="Candara" panose="020E0502030303020204" pitchFamily="34" charset="0"/>
              </a:rPr>
              <a:t>Their social situation</a:t>
            </a:r>
          </a:p>
          <a:p>
            <a:r>
              <a:rPr lang="en-GB" dirty="0">
                <a:latin typeface="Candara" panose="020E0502030303020204" pitchFamily="34" charset="0"/>
              </a:rPr>
              <a:t>Their relationship with each other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659563" y="0"/>
            <a:ext cx="2484437" cy="2446824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GB" b="1" dirty="0">
                <a:latin typeface="Candara" panose="020E0502030303020204" pitchFamily="34" charset="0"/>
              </a:rPr>
              <a:t>Learning Outcomes: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Read the opening of the play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Answer four questions to test your knowledge of social class in the play</a:t>
            </a:r>
          </a:p>
          <a:p>
            <a:pPr algn="ctr">
              <a:spcBef>
                <a:spcPct val="50000"/>
              </a:spcBef>
            </a:pPr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659563" y="2565400"/>
            <a:ext cx="2484437" cy="1292662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GB" sz="2400" b="1" dirty="0">
                <a:latin typeface="Candara" panose="020E0502030303020204" pitchFamily="34" charset="0"/>
              </a:rPr>
              <a:t>Key words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Socialism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Capitalism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Class </a:t>
            </a:r>
          </a:p>
        </p:txBody>
      </p:sp>
    </p:spTree>
    <p:extLst>
      <p:ext uri="{BB962C8B-B14F-4D97-AF65-F5344CB8AC3E}">
        <p14:creationId xmlns:p14="http://schemas.microsoft.com/office/powerpoint/2010/main" val="42500066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5770984" cy="850106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dirty="0">
                <a:latin typeface="Britannic Bold" panose="020B0903060703020204" pitchFamily="34" charset="0"/>
              </a:rPr>
              <a:t>Summary: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5698976" cy="547260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n-GB" dirty="0">
                <a:latin typeface="Candara" panose="020E0502030303020204" pitchFamily="34" charset="0"/>
              </a:rPr>
              <a:t>The Birling family and Gerald Croft are enjoying a dinner to celebrate the engagement of Gerald to Sheila.</a:t>
            </a:r>
          </a:p>
          <a:p>
            <a:r>
              <a:rPr lang="en-GB" dirty="0">
                <a:latin typeface="Candara" panose="020E0502030303020204" pitchFamily="34" charset="0"/>
              </a:rPr>
              <a:t>Mr Birling makes a speech congratulating the engaged couple and expressing the hope that their marriage will lead to closer and more profitable links between the firms owned by the Birling and Croft families.</a:t>
            </a:r>
          </a:p>
          <a:p>
            <a:r>
              <a:rPr lang="en-GB" dirty="0">
                <a:latin typeface="Candara" panose="020E0502030303020204" pitchFamily="34" charset="0"/>
              </a:rPr>
              <a:t>Gerald presents Sheila with an engagement ring.</a:t>
            </a:r>
          </a:p>
          <a:p>
            <a:r>
              <a:rPr lang="en-GB" dirty="0">
                <a:latin typeface="Candara" panose="020E0502030303020204" pitchFamily="34" charset="0"/>
              </a:rPr>
              <a:t>The ladies leave the room while the men enjoy port and cigars.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659563" y="0"/>
            <a:ext cx="2484437" cy="2446824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GB" b="1" dirty="0">
                <a:latin typeface="Candara" panose="020E0502030303020204" pitchFamily="34" charset="0"/>
              </a:rPr>
              <a:t>Learning Outcomes: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Read the opening of the play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Answer four questions to test your knowledge of social class in the play</a:t>
            </a:r>
          </a:p>
          <a:p>
            <a:pPr algn="ctr">
              <a:spcBef>
                <a:spcPct val="50000"/>
              </a:spcBef>
            </a:pPr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659563" y="2565400"/>
            <a:ext cx="2484437" cy="1292662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GB" sz="2400" b="1" dirty="0">
                <a:latin typeface="Candara" panose="020E0502030303020204" pitchFamily="34" charset="0"/>
              </a:rPr>
              <a:t>Key words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Socialism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Capitalism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Class </a:t>
            </a:r>
          </a:p>
        </p:txBody>
      </p:sp>
    </p:spTree>
    <p:extLst>
      <p:ext uri="{BB962C8B-B14F-4D97-AF65-F5344CB8AC3E}">
        <p14:creationId xmlns:p14="http://schemas.microsoft.com/office/powerpoint/2010/main" val="31038988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70984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>
                <a:latin typeface="Britannic Bold" panose="020B0903060703020204" pitchFamily="34" charset="0"/>
              </a:rPr>
              <a:t>Why is this section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98976" cy="506916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Candara" panose="020E0502030303020204" pitchFamily="34" charset="0"/>
              </a:rPr>
              <a:t>It introduces five of the main characters.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Candara" panose="020E0502030303020204" pitchFamily="34" charset="0"/>
              </a:rPr>
              <a:t>It establishes the relationships between those characters.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Candara" panose="020E0502030303020204" pitchFamily="34" charset="0"/>
              </a:rPr>
              <a:t>It demonstrates the wealth and social position of the Birling and Croft families.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Candara" panose="020E0502030303020204" pitchFamily="34" charset="0"/>
              </a:rPr>
              <a:t>It hints at Mr Birling’s attitude to life in general and marriage in particular.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Candara" panose="020E0502030303020204" pitchFamily="34" charset="0"/>
              </a:rPr>
              <a:t>It introduces key ideas about social justice, class distinction and how life will develop in the future. 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659563" y="0"/>
            <a:ext cx="2484437" cy="2446824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GB" b="1" dirty="0">
                <a:latin typeface="Candara" panose="020E0502030303020204" pitchFamily="34" charset="0"/>
              </a:rPr>
              <a:t>Learning Outcomes: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Read the opening of the play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Answer four questions to test your knowledge of social class in the play</a:t>
            </a:r>
          </a:p>
          <a:p>
            <a:pPr algn="ctr">
              <a:spcBef>
                <a:spcPct val="50000"/>
              </a:spcBef>
            </a:pPr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659563" y="2565400"/>
            <a:ext cx="2484437" cy="1292662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GB" sz="2400" b="1" dirty="0">
                <a:latin typeface="Candara" panose="020E0502030303020204" pitchFamily="34" charset="0"/>
              </a:rPr>
              <a:t>Key words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Socialism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Capitalism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Class </a:t>
            </a:r>
          </a:p>
        </p:txBody>
      </p:sp>
    </p:spTree>
    <p:extLst>
      <p:ext uri="{BB962C8B-B14F-4D97-AF65-F5344CB8AC3E}">
        <p14:creationId xmlns:p14="http://schemas.microsoft.com/office/powerpoint/2010/main" val="36431363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5" y="918874"/>
            <a:ext cx="7444083" cy="5822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-315416"/>
            <a:ext cx="6625084" cy="1470026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GB" sz="3500" u="sng" dirty="0">
                <a:latin typeface="Britannic Bold" pitchFamily="34" charset="0"/>
              </a:rPr>
              <a:t>What are our first impressions of the family?</a:t>
            </a:r>
          </a:p>
        </p:txBody>
      </p:sp>
      <p:pic>
        <p:nvPicPr>
          <p:cNvPr id="10244" name="Picture 21" descr="image: Arthur Birl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51024"/>
            <a:ext cx="2012950" cy="2163763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1" name="Picture 23" descr="image: Mrs Sybil Birli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360" y="1051024"/>
            <a:ext cx="1979612" cy="2149475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8" name="Text Box 28"/>
          <p:cNvSpPr txBox="1">
            <a:spLocks noChangeArrowheads="1"/>
          </p:cNvSpPr>
          <p:nvPr/>
        </p:nvSpPr>
        <p:spPr bwMode="auto">
          <a:xfrm>
            <a:off x="374239" y="3214787"/>
            <a:ext cx="2463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>
                <a:solidFill>
                  <a:srgbClr val="000066"/>
                </a:solidFill>
                <a:latin typeface="Comic Sans MS" pitchFamily="66" charset="0"/>
              </a:rPr>
              <a:t>Mr Arthur Birling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2802476" y="3232744"/>
            <a:ext cx="2463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>
                <a:solidFill>
                  <a:srgbClr val="000066"/>
                </a:solidFill>
                <a:latin typeface="Comic Sans MS" pitchFamily="66" charset="0"/>
              </a:rPr>
              <a:t>Mrs Sybil Birling</a:t>
            </a:r>
          </a:p>
        </p:txBody>
      </p:sp>
      <p:sp>
        <p:nvSpPr>
          <p:cNvPr id="8" name="Text Box 84"/>
          <p:cNvSpPr txBox="1">
            <a:spLocks noChangeArrowheads="1"/>
          </p:cNvSpPr>
          <p:nvPr/>
        </p:nvSpPr>
        <p:spPr bwMode="auto">
          <a:xfrm>
            <a:off x="6732588" y="116632"/>
            <a:ext cx="2411412" cy="1754326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GB" b="1" dirty="0">
                <a:latin typeface="Candara" panose="020E0502030303020204" pitchFamily="34" charset="0"/>
              </a:rPr>
              <a:t>Learning Outcomes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Read the opening of the play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Make deductions about the characters and setting. </a:t>
            </a:r>
          </a:p>
        </p:txBody>
      </p:sp>
      <p:sp>
        <p:nvSpPr>
          <p:cNvPr id="9" name="Text Box 85"/>
          <p:cNvSpPr txBox="1">
            <a:spLocks noChangeArrowheads="1"/>
          </p:cNvSpPr>
          <p:nvPr/>
        </p:nvSpPr>
        <p:spPr bwMode="auto">
          <a:xfrm>
            <a:off x="6732588" y="2657743"/>
            <a:ext cx="2411412" cy="1200329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GB" b="1" dirty="0">
                <a:latin typeface="Candara" panose="020E0502030303020204" pitchFamily="34" charset="0"/>
              </a:rPr>
              <a:t>Key words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Character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Deduce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Stage directions</a:t>
            </a:r>
          </a:p>
        </p:txBody>
      </p:sp>
      <p:pic>
        <p:nvPicPr>
          <p:cNvPr id="10" name="Picture 27" descr="image: Eric Birli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72" y="3614897"/>
            <a:ext cx="2047875" cy="2314575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5" descr="image: Sheila Birli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039" y="3779030"/>
            <a:ext cx="1905000" cy="23241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image: Gerald Crof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549" y="2521730"/>
            <a:ext cx="1905000" cy="241935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32"/>
          <p:cNvSpPr txBox="1">
            <a:spLocks noChangeArrowheads="1"/>
          </p:cNvSpPr>
          <p:nvPr/>
        </p:nvSpPr>
        <p:spPr bwMode="auto">
          <a:xfrm>
            <a:off x="80245" y="5929472"/>
            <a:ext cx="2463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>
                <a:solidFill>
                  <a:srgbClr val="000066"/>
                </a:solidFill>
                <a:latin typeface="Comic Sans MS" pitchFamily="66" charset="0"/>
              </a:rPr>
              <a:t>  Mr Eric Birling</a:t>
            </a: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2580417" y="6176201"/>
            <a:ext cx="2463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>
                <a:solidFill>
                  <a:srgbClr val="000066"/>
                </a:solidFill>
                <a:latin typeface="Comic Sans MS" pitchFamily="66" charset="0"/>
              </a:rPr>
              <a:t>Miss Sheila Birling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5044217" y="4941080"/>
            <a:ext cx="2463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>
                <a:solidFill>
                  <a:srgbClr val="000066"/>
                </a:solidFill>
                <a:latin typeface="Comic Sans MS" pitchFamily="66" charset="0"/>
              </a:rPr>
              <a:t>Mr Gerald Croft</a:t>
            </a:r>
          </a:p>
        </p:txBody>
      </p:sp>
    </p:spTree>
    <p:extLst>
      <p:ext uri="{BB962C8B-B14F-4D97-AF65-F5344CB8AC3E}">
        <p14:creationId xmlns:p14="http://schemas.microsoft.com/office/powerpoint/2010/main" val="2735605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7" grpId="0"/>
      <p:bldP spid="13" grpId="0"/>
      <p:bldP spid="1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u="sng" dirty="0">
                <a:latin typeface="Britannic Bold" panose="020B0903060703020204" pitchFamily="34" charset="0"/>
              </a:rPr>
              <a:t>Close family or </a:t>
            </a:r>
            <a:r>
              <a:rPr lang="en-GB" b="1" u="sng" dirty="0">
                <a:latin typeface="Britannic Bold" panose="020B0903060703020204" pitchFamily="34" charset="0"/>
              </a:rPr>
              <a:t>contrasting </a:t>
            </a:r>
            <a:r>
              <a:rPr lang="en-GB" u="sng" dirty="0">
                <a:latin typeface="Britannic Bold" panose="020B0903060703020204" pitchFamily="34" charset="0"/>
              </a:rPr>
              <a:t>characters?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Candara" panose="020E0502030303020204" pitchFamily="34" charset="0"/>
              </a:rPr>
              <a:t>Look at Sheila and Eric</a:t>
            </a:r>
          </a:p>
          <a:p>
            <a:r>
              <a:rPr lang="en-GB" dirty="0">
                <a:latin typeface="Candara" panose="020E0502030303020204" pitchFamily="34" charset="0"/>
              </a:rPr>
              <a:t>Mr Birling and Mrs Birling </a:t>
            </a:r>
          </a:p>
          <a:p>
            <a:endParaRPr lang="en-GB" dirty="0">
              <a:latin typeface="Candara" panose="020E0502030303020204" pitchFamily="34" charset="0"/>
            </a:endParaRPr>
          </a:p>
        </p:txBody>
      </p:sp>
      <p:pic>
        <p:nvPicPr>
          <p:cNvPr id="4" name="Picture 25" descr="image: Sheila Birl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612" y="2852936"/>
            <a:ext cx="1364563" cy="1664767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7" descr="image: Eric Birl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84" y="2852936"/>
            <a:ext cx="1468728" cy="1660004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1" descr="image: Arthur Birl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837" y="2828765"/>
            <a:ext cx="1563235" cy="1680355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3" descr="image: Mrs Sybil Birli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676" y="2828765"/>
            <a:ext cx="1547564" cy="1680355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659563" y="0"/>
            <a:ext cx="2484437" cy="2446824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GB" b="1" dirty="0">
                <a:latin typeface="Candara" panose="020E0502030303020204" pitchFamily="34" charset="0"/>
              </a:rPr>
              <a:t>Learning Outcomes: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Read the opening of the play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Answer four questions to test your knowledge of social class in the play</a:t>
            </a:r>
          </a:p>
          <a:p>
            <a:pPr algn="ctr">
              <a:spcBef>
                <a:spcPct val="50000"/>
              </a:spcBef>
            </a:pPr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659563" y="2565400"/>
            <a:ext cx="2484437" cy="1292662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GB" sz="2400" b="1" dirty="0">
                <a:latin typeface="Candara" panose="020E0502030303020204" pitchFamily="34" charset="0"/>
              </a:rPr>
              <a:t>Key words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Socialism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Capitalism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Class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5536" y="4653136"/>
            <a:ext cx="5832648" cy="193563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Candara" pitchFamily="34" charset="0"/>
              </a:rPr>
              <a:t>What does the word </a:t>
            </a:r>
            <a:r>
              <a:rPr lang="en-GB" sz="2800" b="1" dirty="0">
                <a:solidFill>
                  <a:schemeClr val="tx1"/>
                </a:solidFill>
                <a:latin typeface="Candara" pitchFamily="34" charset="0"/>
              </a:rPr>
              <a:t>contrast</a:t>
            </a:r>
            <a:r>
              <a:rPr lang="en-GB" sz="2800" dirty="0">
                <a:solidFill>
                  <a:schemeClr val="tx1"/>
                </a:solidFill>
                <a:latin typeface="Candara" pitchFamily="34" charset="0"/>
              </a:rPr>
              <a:t> mean?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  <a:latin typeface="Candara" pitchFamily="34" charset="0"/>
              </a:rPr>
              <a:t>Do any of the characters show contrasting personalities/beliefs?</a:t>
            </a:r>
          </a:p>
        </p:txBody>
      </p:sp>
    </p:spTree>
    <p:extLst>
      <p:ext uri="{BB962C8B-B14F-4D97-AF65-F5344CB8AC3E}">
        <p14:creationId xmlns:p14="http://schemas.microsoft.com/office/powerpoint/2010/main" val="104672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5" y="744884"/>
            <a:ext cx="6183336" cy="5996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-387424"/>
            <a:ext cx="3960813" cy="1470026"/>
          </a:xfrm>
        </p:spPr>
        <p:txBody>
          <a:bodyPr/>
          <a:lstStyle/>
          <a:p>
            <a:pPr algn="l" eaLnBrk="1" hangingPunct="1"/>
            <a:r>
              <a:rPr lang="en-GB" sz="3500" u="sng" dirty="0">
                <a:latin typeface="Britannic Bold" pitchFamily="34" charset="0"/>
              </a:rPr>
              <a:t>The Birling Family</a:t>
            </a:r>
          </a:p>
        </p:txBody>
      </p:sp>
      <p:pic>
        <p:nvPicPr>
          <p:cNvPr id="10244" name="Picture 21" descr="image: Arthur Birl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51024"/>
            <a:ext cx="2012950" cy="2163763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1" name="Picture 23" descr="image: Mrs Sybil Birli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162" y="4078929"/>
            <a:ext cx="1979612" cy="2149475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8" name="Text Box 28"/>
          <p:cNvSpPr txBox="1">
            <a:spLocks noChangeArrowheads="1"/>
          </p:cNvSpPr>
          <p:nvPr/>
        </p:nvSpPr>
        <p:spPr bwMode="auto">
          <a:xfrm>
            <a:off x="2809974" y="1025872"/>
            <a:ext cx="2463800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>
                <a:solidFill>
                  <a:srgbClr val="000066"/>
                </a:solidFill>
                <a:latin typeface="Comic Sans MS" pitchFamily="66" charset="0"/>
              </a:rPr>
              <a:t>Mr Arthur Birling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2000" dirty="0">
                <a:latin typeface="Comic Sans MS" pitchFamily="66" charset="0"/>
              </a:rPr>
              <a:t>"heavy-looking, rather portentous man in his middle fifties but rather provincial in his speech." 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611560" y="4298400"/>
            <a:ext cx="24638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>
                <a:solidFill>
                  <a:srgbClr val="000066"/>
                </a:solidFill>
                <a:latin typeface="Comic Sans MS" pitchFamily="66" charset="0"/>
              </a:rPr>
              <a:t>Mrs Sybil Birling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2000" dirty="0">
                <a:latin typeface="Comic Sans MS" pitchFamily="66" charset="0"/>
              </a:rPr>
              <a:t>"about fifty, a rather cold woman and her husband's social superior."</a:t>
            </a:r>
            <a:r>
              <a:rPr lang="en-GB" dirty="0">
                <a:latin typeface="Comic Sans MS" pitchFamily="66" charset="0"/>
              </a:rPr>
              <a:t> </a:t>
            </a:r>
          </a:p>
        </p:txBody>
      </p:sp>
      <p:sp>
        <p:nvSpPr>
          <p:cNvPr id="8" name="Text Box 84"/>
          <p:cNvSpPr txBox="1">
            <a:spLocks noChangeArrowheads="1"/>
          </p:cNvSpPr>
          <p:nvPr/>
        </p:nvSpPr>
        <p:spPr bwMode="auto">
          <a:xfrm>
            <a:off x="6732588" y="116632"/>
            <a:ext cx="2411412" cy="1754326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GB" b="1" dirty="0">
                <a:latin typeface="Candara" panose="020E0502030303020204" pitchFamily="34" charset="0"/>
              </a:rPr>
              <a:t>Learning Outcomes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Read the opening of the play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Make deductions about the characters and setting. </a:t>
            </a:r>
          </a:p>
        </p:txBody>
      </p:sp>
      <p:sp>
        <p:nvSpPr>
          <p:cNvPr id="9" name="Text Box 85"/>
          <p:cNvSpPr txBox="1">
            <a:spLocks noChangeArrowheads="1"/>
          </p:cNvSpPr>
          <p:nvPr/>
        </p:nvSpPr>
        <p:spPr bwMode="auto">
          <a:xfrm>
            <a:off x="6732588" y="2657743"/>
            <a:ext cx="2411412" cy="1200329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GB" b="1" dirty="0">
                <a:latin typeface="Candara" panose="020E0502030303020204" pitchFamily="34" charset="0"/>
              </a:rPr>
              <a:t>Key words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Character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Deduce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Stage directions</a:t>
            </a:r>
          </a:p>
        </p:txBody>
      </p:sp>
    </p:spTree>
    <p:extLst>
      <p:ext uri="{BB962C8B-B14F-4D97-AF65-F5344CB8AC3E}">
        <p14:creationId xmlns:p14="http://schemas.microsoft.com/office/powerpoint/2010/main" val="143176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6264696" cy="5904656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25" descr="image: Sheila Birl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0" y="3857624"/>
            <a:ext cx="1905000" cy="23241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7" descr="image: Eric Birl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58" y="873325"/>
            <a:ext cx="2047875" cy="2314575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31"/>
          <p:cNvSpPr txBox="1">
            <a:spLocks noChangeArrowheads="1"/>
          </p:cNvSpPr>
          <p:nvPr/>
        </p:nvSpPr>
        <p:spPr bwMode="auto">
          <a:xfrm>
            <a:off x="811758" y="3983037"/>
            <a:ext cx="2463800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>
                <a:solidFill>
                  <a:srgbClr val="000066"/>
                </a:solidFill>
                <a:latin typeface="Comic Sans MS" pitchFamily="66" charset="0"/>
              </a:rPr>
              <a:t>Miss Sheila Birling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2000" dirty="0">
                <a:latin typeface="Comic Sans MS" pitchFamily="66" charset="0"/>
              </a:rPr>
              <a:t>"a pretty girl in her early twenties, very pleased with life and rather excited." </a:t>
            </a:r>
          </a:p>
        </p:txBody>
      </p:sp>
      <p:sp>
        <p:nvSpPr>
          <p:cNvPr id="7" name="Text Box 32"/>
          <p:cNvSpPr txBox="1">
            <a:spLocks noChangeArrowheads="1"/>
          </p:cNvSpPr>
          <p:nvPr/>
        </p:nvSpPr>
        <p:spPr bwMode="auto">
          <a:xfrm>
            <a:off x="3060700" y="860525"/>
            <a:ext cx="24638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>
                <a:solidFill>
                  <a:srgbClr val="000066"/>
                </a:solidFill>
                <a:latin typeface="Comic Sans MS" pitchFamily="66" charset="0"/>
              </a:rPr>
              <a:t>  Mr Eric Birling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2000" dirty="0">
                <a:latin typeface="Comic Sans MS" pitchFamily="66" charset="0"/>
              </a:rPr>
              <a:t>"in his early twenties, not quite  at ease, half shy, half assertive." </a:t>
            </a:r>
          </a:p>
        </p:txBody>
      </p:sp>
      <p:sp>
        <p:nvSpPr>
          <p:cNvPr id="9" name="Text Box 84"/>
          <p:cNvSpPr txBox="1">
            <a:spLocks noChangeArrowheads="1"/>
          </p:cNvSpPr>
          <p:nvPr/>
        </p:nvSpPr>
        <p:spPr bwMode="auto">
          <a:xfrm>
            <a:off x="6732588" y="116632"/>
            <a:ext cx="2411412" cy="1754326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GB" b="1" dirty="0">
                <a:latin typeface="Candara" panose="020E0502030303020204" pitchFamily="34" charset="0"/>
              </a:rPr>
              <a:t>Learning Outcomes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Read the opening of the play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Make deductions about the characters and setting. </a:t>
            </a:r>
          </a:p>
        </p:txBody>
      </p:sp>
      <p:sp>
        <p:nvSpPr>
          <p:cNvPr id="10" name="Text Box 85"/>
          <p:cNvSpPr txBox="1">
            <a:spLocks noChangeArrowheads="1"/>
          </p:cNvSpPr>
          <p:nvPr/>
        </p:nvSpPr>
        <p:spPr bwMode="auto">
          <a:xfrm>
            <a:off x="6732588" y="2657743"/>
            <a:ext cx="2411412" cy="1200329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GB" b="1" dirty="0">
                <a:latin typeface="Candara" panose="020E0502030303020204" pitchFamily="34" charset="0"/>
              </a:rPr>
              <a:t>Key words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Character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Deduce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Stage directions</a:t>
            </a:r>
          </a:p>
        </p:txBody>
      </p:sp>
    </p:spTree>
    <p:extLst>
      <p:ext uri="{BB962C8B-B14F-4D97-AF65-F5344CB8AC3E}">
        <p14:creationId xmlns:p14="http://schemas.microsoft.com/office/powerpoint/2010/main" val="159368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08720"/>
            <a:ext cx="6156176" cy="5305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6" descr="image: Gerald Crof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92896"/>
            <a:ext cx="1905000" cy="241935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3347864" y="2492896"/>
            <a:ext cx="24638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>
                <a:solidFill>
                  <a:srgbClr val="000066"/>
                </a:solidFill>
                <a:latin typeface="Comic Sans MS" pitchFamily="66" charset="0"/>
              </a:rPr>
              <a:t>Mr Gerald Croft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2000" dirty="0">
                <a:latin typeface="Comic Sans MS" pitchFamily="66" charset="0"/>
              </a:rPr>
              <a:t>"an attractive chap about thirty, rather too manly to be a dandy but very much the easy well-bred man-about-town."</a:t>
            </a:r>
            <a:r>
              <a:rPr lang="en-GB" dirty="0"/>
              <a:t> </a:t>
            </a:r>
          </a:p>
        </p:txBody>
      </p:sp>
      <p:sp>
        <p:nvSpPr>
          <p:cNvPr id="5" name="Text Box 84"/>
          <p:cNvSpPr txBox="1">
            <a:spLocks noChangeArrowheads="1"/>
          </p:cNvSpPr>
          <p:nvPr/>
        </p:nvSpPr>
        <p:spPr bwMode="auto">
          <a:xfrm>
            <a:off x="6732588" y="116632"/>
            <a:ext cx="2411412" cy="1754326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GB" b="1" dirty="0">
                <a:latin typeface="Candara" panose="020E0502030303020204" pitchFamily="34" charset="0"/>
              </a:rPr>
              <a:t>Learning Outcomes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Read the opening of the play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Make deductions about the characters and setting. </a:t>
            </a:r>
          </a:p>
        </p:txBody>
      </p:sp>
      <p:sp>
        <p:nvSpPr>
          <p:cNvPr id="6" name="Text Box 85"/>
          <p:cNvSpPr txBox="1">
            <a:spLocks noChangeArrowheads="1"/>
          </p:cNvSpPr>
          <p:nvPr/>
        </p:nvSpPr>
        <p:spPr bwMode="auto">
          <a:xfrm>
            <a:off x="6732588" y="2657743"/>
            <a:ext cx="2411412" cy="1200329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GB" b="1" dirty="0">
                <a:latin typeface="Candara" panose="020E0502030303020204" pitchFamily="34" charset="0"/>
              </a:rPr>
              <a:t>Key words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Character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Deduce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Stage directions</a:t>
            </a:r>
          </a:p>
        </p:txBody>
      </p:sp>
    </p:spTree>
    <p:extLst>
      <p:ext uri="{BB962C8B-B14F-4D97-AF65-F5344CB8AC3E}">
        <p14:creationId xmlns:p14="http://schemas.microsoft.com/office/powerpoint/2010/main" val="2097348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6264696" cy="4925144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54760" cy="1143000"/>
          </a:xfrm>
        </p:spPr>
        <p:txBody>
          <a:bodyPr/>
          <a:lstStyle/>
          <a:p>
            <a:pPr algn="l"/>
            <a:r>
              <a:rPr lang="en-GB" u="sng" dirty="0">
                <a:latin typeface="Britannic Bold" pitchFamily="34" charset="0"/>
              </a:rPr>
              <a:t>And finally …</a:t>
            </a:r>
          </a:p>
        </p:txBody>
      </p:sp>
      <p:pic>
        <p:nvPicPr>
          <p:cNvPr id="4" name="Picture 9" descr="image: Inspector Goo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64" y="2041276"/>
            <a:ext cx="2276475" cy="333375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771800" y="1892270"/>
            <a:ext cx="3620148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000" b="1" dirty="0">
                <a:solidFill>
                  <a:srgbClr val="000066"/>
                </a:solidFill>
                <a:latin typeface="Comic Sans MS" pitchFamily="66" charset="0"/>
              </a:rPr>
              <a:t>Inspector Goole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2000" dirty="0">
                <a:latin typeface="Comic Sans MS" pitchFamily="66" charset="0"/>
              </a:rPr>
              <a:t>"an impression of massiveness, solidity and purposefulness. He is a man in his fifties, dressed in a plain darkish suit. He speaks carefully, weightily, and has a disconcerting habit of looking hard at the person he addresses before actually speaking." </a:t>
            </a:r>
          </a:p>
        </p:txBody>
      </p:sp>
      <p:sp>
        <p:nvSpPr>
          <p:cNvPr id="7" name="Text Box 84"/>
          <p:cNvSpPr txBox="1">
            <a:spLocks noChangeArrowheads="1"/>
          </p:cNvSpPr>
          <p:nvPr/>
        </p:nvSpPr>
        <p:spPr bwMode="auto">
          <a:xfrm>
            <a:off x="6732588" y="116632"/>
            <a:ext cx="2411412" cy="1754326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GB" b="1" dirty="0">
                <a:latin typeface="Candara" panose="020E0502030303020204" pitchFamily="34" charset="0"/>
              </a:rPr>
              <a:t>Learning Outcomes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Read the opening of the play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Make deductions about the characters and setting. </a:t>
            </a:r>
          </a:p>
        </p:txBody>
      </p:sp>
      <p:sp>
        <p:nvSpPr>
          <p:cNvPr id="8" name="Text Box 85"/>
          <p:cNvSpPr txBox="1">
            <a:spLocks noChangeArrowheads="1"/>
          </p:cNvSpPr>
          <p:nvPr/>
        </p:nvSpPr>
        <p:spPr bwMode="auto">
          <a:xfrm>
            <a:off x="6732588" y="2657743"/>
            <a:ext cx="2411412" cy="1200329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GB" b="1" dirty="0">
                <a:latin typeface="Candara" panose="020E0502030303020204" pitchFamily="34" charset="0"/>
              </a:rPr>
              <a:t>Key words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Character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Deduce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Stage directions</a:t>
            </a:r>
          </a:p>
        </p:txBody>
      </p:sp>
    </p:spTree>
    <p:extLst>
      <p:ext uri="{BB962C8B-B14F-4D97-AF65-F5344CB8AC3E}">
        <p14:creationId xmlns:p14="http://schemas.microsoft.com/office/powerpoint/2010/main" val="239431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Characters: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Eva Smith </a:t>
            </a:r>
          </a:p>
          <a:p>
            <a:pPr marL="0" indent="0">
              <a:buNone/>
            </a:pPr>
            <a:r>
              <a:rPr lang="en-GB" dirty="0"/>
              <a:t>“very pretty – soft brown hair and big dark eyes.”</a:t>
            </a:r>
          </a:p>
        </p:txBody>
      </p:sp>
      <p:pic>
        <p:nvPicPr>
          <p:cNvPr id="5" name="Picture 9" descr="image: Eva Smi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356992"/>
            <a:ext cx="2170113" cy="2657475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84"/>
          <p:cNvSpPr txBox="1">
            <a:spLocks noChangeArrowheads="1"/>
          </p:cNvSpPr>
          <p:nvPr/>
        </p:nvSpPr>
        <p:spPr bwMode="auto">
          <a:xfrm>
            <a:off x="6732588" y="116632"/>
            <a:ext cx="2411412" cy="1754326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GB" b="1" dirty="0">
                <a:latin typeface="Candara" panose="020E0502030303020204" pitchFamily="34" charset="0"/>
              </a:rPr>
              <a:t>Learning Outcomes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Read the opening of the play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Make deductions about the characters and setting. </a:t>
            </a:r>
          </a:p>
        </p:txBody>
      </p:sp>
      <p:sp>
        <p:nvSpPr>
          <p:cNvPr id="7" name="Text Box 85"/>
          <p:cNvSpPr txBox="1">
            <a:spLocks noChangeArrowheads="1"/>
          </p:cNvSpPr>
          <p:nvPr/>
        </p:nvSpPr>
        <p:spPr bwMode="auto">
          <a:xfrm>
            <a:off x="6732588" y="2657743"/>
            <a:ext cx="2411412" cy="1200329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GB" b="1" dirty="0">
                <a:latin typeface="Candara" panose="020E0502030303020204" pitchFamily="34" charset="0"/>
              </a:rPr>
              <a:t>Key words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Character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Deduce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Stage directions</a:t>
            </a:r>
          </a:p>
        </p:txBody>
      </p:sp>
    </p:spTree>
    <p:extLst>
      <p:ext uri="{BB962C8B-B14F-4D97-AF65-F5344CB8AC3E}">
        <p14:creationId xmlns:p14="http://schemas.microsoft.com/office/powerpoint/2010/main" val="11082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622278"/>
            <a:ext cx="229552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12" y="0"/>
            <a:ext cx="4114800" cy="706437"/>
          </a:xfr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/>
              <a:t>Stage Directions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30112" y="764704"/>
            <a:ext cx="3816350" cy="1871662"/>
          </a:xfrm>
          <a:prstGeom prst="wedgeRoundRectCallout">
            <a:avLst>
              <a:gd name="adj1" fmla="val 80906"/>
              <a:gd name="adj2" fmla="val 75395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GB" dirty="0"/>
              <a:t>Why are stage directions </a:t>
            </a:r>
          </a:p>
          <a:p>
            <a:pPr algn="ctr"/>
            <a:r>
              <a:rPr lang="en-GB" dirty="0"/>
              <a:t>used? </a:t>
            </a: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0" y="2708002"/>
            <a:ext cx="3816350" cy="2089150"/>
          </a:xfrm>
          <a:prstGeom prst="wedgeRoundRectCallout">
            <a:avLst>
              <a:gd name="adj1" fmla="val 73697"/>
              <a:gd name="adj2" fmla="val 1782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GB" dirty="0"/>
              <a:t>Why are they important </a:t>
            </a:r>
          </a:p>
          <a:p>
            <a:pPr algn="ctr"/>
            <a:r>
              <a:rPr lang="en-GB" dirty="0"/>
              <a:t>to a writer? </a:t>
            </a:r>
            <a:endParaRPr lang="en-US" dirty="0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30112" y="4854174"/>
            <a:ext cx="3673475" cy="2017712"/>
          </a:xfrm>
          <a:prstGeom prst="wedgeRoundRectCallout">
            <a:avLst>
              <a:gd name="adj1" fmla="val 84248"/>
              <a:gd name="adj2" fmla="val -77531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GB" dirty="0"/>
              <a:t>Why are they important </a:t>
            </a:r>
          </a:p>
          <a:p>
            <a:pPr algn="ctr"/>
            <a:r>
              <a:rPr lang="en-GB" dirty="0"/>
              <a:t>to an actor/director?</a:t>
            </a:r>
          </a:p>
        </p:txBody>
      </p:sp>
      <p:sp>
        <p:nvSpPr>
          <p:cNvPr id="7" name="Text Box 84"/>
          <p:cNvSpPr txBox="1">
            <a:spLocks noChangeArrowheads="1"/>
          </p:cNvSpPr>
          <p:nvPr/>
        </p:nvSpPr>
        <p:spPr bwMode="auto">
          <a:xfrm>
            <a:off x="6732588" y="116632"/>
            <a:ext cx="2411412" cy="1754326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GB" b="1" dirty="0">
                <a:latin typeface="Candara" panose="020E0502030303020204" pitchFamily="34" charset="0"/>
              </a:rPr>
              <a:t>Learning Outcomes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Read the opening of the play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Make deductions about the characters and setting. </a:t>
            </a:r>
          </a:p>
        </p:txBody>
      </p:sp>
      <p:sp>
        <p:nvSpPr>
          <p:cNvPr id="8" name="Text Box 85"/>
          <p:cNvSpPr txBox="1">
            <a:spLocks noChangeArrowheads="1"/>
          </p:cNvSpPr>
          <p:nvPr/>
        </p:nvSpPr>
        <p:spPr bwMode="auto">
          <a:xfrm>
            <a:off x="6732588" y="2657743"/>
            <a:ext cx="2411412" cy="1200329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GB" b="1" dirty="0">
                <a:latin typeface="Candara" panose="020E0502030303020204" pitchFamily="34" charset="0"/>
              </a:rPr>
              <a:t>Key words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Character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Deduce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Stage directions</a:t>
            </a:r>
          </a:p>
        </p:txBody>
      </p:sp>
    </p:spTree>
    <p:extLst>
      <p:ext uri="{BB962C8B-B14F-4D97-AF65-F5344CB8AC3E}">
        <p14:creationId xmlns:p14="http://schemas.microsoft.com/office/powerpoint/2010/main" val="1617056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2890837" cy="1143000"/>
          </a:xfrm>
        </p:spPr>
        <p:txBody>
          <a:bodyPr/>
          <a:lstStyle/>
          <a:p>
            <a:r>
              <a:rPr lang="en-GB" dirty="0"/>
              <a:t>TASK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036637"/>
            <a:ext cx="5483225" cy="5737226"/>
          </a:xfrm>
        </p:spPr>
        <p:txBody>
          <a:bodyPr/>
          <a:lstStyle/>
          <a:p>
            <a:pPr>
              <a:buFontTx/>
              <a:buNone/>
            </a:pPr>
            <a:r>
              <a:rPr lang="en-GB" sz="2800" dirty="0"/>
              <a:t>   </a:t>
            </a:r>
            <a:r>
              <a:rPr lang="en-GB" sz="2200" dirty="0"/>
              <a:t>Read the stage directions at the start of the play then complete the table with what you can deduce about the characters.</a:t>
            </a:r>
            <a:r>
              <a:rPr lang="en-GB" sz="2800" dirty="0"/>
              <a:t> </a:t>
            </a:r>
          </a:p>
        </p:txBody>
      </p:sp>
      <p:graphicFrame>
        <p:nvGraphicFramePr>
          <p:cNvPr id="14419" name="Group 8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88986378"/>
              </p:ext>
            </p:extLst>
          </p:nvPr>
        </p:nvGraphicFramePr>
        <p:xfrm>
          <a:off x="467544" y="2847656"/>
          <a:ext cx="5400675" cy="3926207"/>
        </p:xfrm>
        <a:graphic>
          <a:graphicData uri="http://schemas.openxmlformats.org/drawingml/2006/table">
            <a:tbl>
              <a:tblPr/>
              <a:tblGrid>
                <a:gridCol w="180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Character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Stage directions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I deduce that…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Mr Birling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Mrs Birling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Sheila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Eric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Gerald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House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420" name="Text Box 84"/>
          <p:cNvSpPr txBox="1">
            <a:spLocks noChangeArrowheads="1"/>
          </p:cNvSpPr>
          <p:nvPr/>
        </p:nvSpPr>
        <p:spPr bwMode="auto">
          <a:xfrm>
            <a:off x="6732588" y="116632"/>
            <a:ext cx="2411412" cy="1754326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GB" b="1" dirty="0">
                <a:latin typeface="Candara" panose="020E0502030303020204" pitchFamily="34" charset="0"/>
              </a:rPr>
              <a:t>Learning Outcomes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Read the opening of the play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Make deductions about the characters and setting. </a:t>
            </a:r>
          </a:p>
        </p:txBody>
      </p:sp>
      <p:sp>
        <p:nvSpPr>
          <p:cNvPr id="14421" name="Text Box 85"/>
          <p:cNvSpPr txBox="1">
            <a:spLocks noChangeArrowheads="1"/>
          </p:cNvSpPr>
          <p:nvPr/>
        </p:nvSpPr>
        <p:spPr bwMode="auto">
          <a:xfrm>
            <a:off x="6732588" y="2657743"/>
            <a:ext cx="2411412" cy="1200329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GB" b="1" dirty="0">
                <a:latin typeface="Candara" panose="020E0502030303020204" pitchFamily="34" charset="0"/>
              </a:rPr>
              <a:t>Key words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Character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Deduce</a:t>
            </a:r>
          </a:p>
          <a:p>
            <a:pPr algn="ctr"/>
            <a:r>
              <a:rPr lang="en-GB" dirty="0">
                <a:latin typeface="Candara" panose="020E0502030303020204" pitchFamily="34" charset="0"/>
              </a:rPr>
              <a:t>Stage directions</a:t>
            </a:r>
          </a:p>
        </p:txBody>
      </p:sp>
    </p:spTree>
    <p:extLst>
      <p:ext uri="{BB962C8B-B14F-4D97-AF65-F5344CB8AC3E}">
        <p14:creationId xmlns:p14="http://schemas.microsoft.com/office/powerpoint/2010/main" val="2795800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</TotalTime>
  <Words>1356</Words>
  <Application>Microsoft Office PowerPoint</Application>
  <PresentationFormat>On-screen Show (4:3)</PresentationFormat>
  <Paragraphs>250</Paragraphs>
  <Slides>26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Arial Rounded MT Bold</vt:lpstr>
      <vt:lpstr>Britannic Bold</vt:lpstr>
      <vt:lpstr>Calibri</vt:lpstr>
      <vt:lpstr>Candara</vt:lpstr>
      <vt:lpstr>Comic Sans MS</vt:lpstr>
      <vt:lpstr>Office Theme</vt:lpstr>
      <vt:lpstr>Introduction to the play</vt:lpstr>
      <vt:lpstr>Characters:</vt:lpstr>
      <vt:lpstr>The Birling Family</vt:lpstr>
      <vt:lpstr>PowerPoint Presentation</vt:lpstr>
      <vt:lpstr>PowerPoint Presentation</vt:lpstr>
      <vt:lpstr>And finally …</vt:lpstr>
      <vt:lpstr>Other Characters:</vt:lpstr>
      <vt:lpstr>Stage Directions</vt:lpstr>
      <vt:lpstr>TASK</vt:lpstr>
      <vt:lpstr>The Importance of Lighting</vt:lpstr>
      <vt:lpstr>“Looking at the world through rose tinted glasses”</vt:lpstr>
      <vt:lpstr>Lighting:</vt:lpstr>
      <vt:lpstr>Quote:</vt:lpstr>
      <vt:lpstr>Quote:</vt:lpstr>
      <vt:lpstr>What does the lighting tell us about the play?</vt:lpstr>
      <vt:lpstr>Social Position and Wealth</vt:lpstr>
      <vt:lpstr>Lesson Two </vt:lpstr>
      <vt:lpstr>The Dinner Party</vt:lpstr>
      <vt:lpstr>Discussion</vt:lpstr>
      <vt:lpstr>Points to note:</vt:lpstr>
      <vt:lpstr>Points to note:</vt:lpstr>
      <vt:lpstr>Reading:</vt:lpstr>
      <vt:lpstr>Summary:</vt:lpstr>
      <vt:lpstr>Why is this section important?</vt:lpstr>
      <vt:lpstr>What are our first impressions of the family?</vt:lpstr>
      <vt:lpstr>Close family or contrasting characters?</vt:lpstr>
    </vt:vector>
  </TitlesOfParts>
  <Company>Emmanual Schools Foundation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Inspector Calls</dc:title>
  <dc:creator>TY-Hill, K</dc:creator>
  <cp:lastModifiedBy>S Ryan</cp:lastModifiedBy>
  <cp:revision>116</cp:revision>
  <cp:lastPrinted>2020-02-11T17:55:14Z</cp:lastPrinted>
  <dcterms:created xsi:type="dcterms:W3CDTF">2013-09-25T08:49:24Z</dcterms:created>
  <dcterms:modified xsi:type="dcterms:W3CDTF">2020-11-23T15:23:23Z</dcterms:modified>
</cp:coreProperties>
</file>