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9" r:id="rId4"/>
    <p:sldId id="258" r:id="rId5"/>
    <p:sldId id="260" r:id="rId6"/>
    <p:sldId id="273" r:id="rId7"/>
    <p:sldId id="274" r:id="rId8"/>
    <p:sldId id="277" r:id="rId9"/>
    <p:sldId id="275" r:id="rId10"/>
    <p:sldId id="261" r:id="rId11"/>
    <p:sldId id="269" r:id="rId12"/>
    <p:sldId id="268" r:id="rId13"/>
    <p:sldId id="262" r:id="rId14"/>
    <p:sldId id="270" r:id="rId15"/>
    <p:sldId id="272"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283EDB-D12F-4A1F-96C2-A50809440DF1}" type="datetimeFigureOut">
              <a:rPr lang="en-US" smtClean="0"/>
              <a:pPr/>
              <a:t>7/6/2020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B59422-BAAB-4DFF-A229-D86989986A3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Tasks completed according to ability.</a:t>
            </a:r>
            <a:endParaRPr lang="en-GB" dirty="0"/>
          </a:p>
        </p:txBody>
      </p:sp>
      <p:sp>
        <p:nvSpPr>
          <p:cNvPr id="4" name="Slide Number Placeholder 3"/>
          <p:cNvSpPr>
            <a:spLocks noGrp="1"/>
          </p:cNvSpPr>
          <p:nvPr>
            <p:ph type="sldNum" sz="quarter" idx="10"/>
          </p:nvPr>
        </p:nvSpPr>
        <p:spPr/>
        <p:txBody>
          <a:bodyPr/>
          <a:lstStyle/>
          <a:p>
            <a:fld id="{30B59422-BAAB-4DFF-A229-D86989986A3D}"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Print out worksheet.</a:t>
            </a:r>
            <a:endParaRPr lang="en-GB" dirty="0"/>
          </a:p>
        </p:txBody>
      </p:sp>
      <p:sp>
        <p:nvSpPr>
          <p:cNvPr id="4" name="Slide Number Placeholder 3"/>
          <p:cNvSpPr>
            <a:spLocks noGrp="1"/>
          </p:cNvSpPr>
          <p:nvPr>
            <p:ph type="sldNum" sz="quarter" idx="10"/>
          </p:nvPr>
        </p:nvSpPr>
        <p:spPr/>
        <p:txBody>
          <a:bodyPr/>
          <a:lstStyle/>
          <a:p>
            <a:fld id="{30B59422-BAAB-4DFF-A229-D86989986A3D}"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79CD5-BCD6-4EF7-A45B-75B3E5325321}"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E79CD5-BCD6-4EF7-A45B-75B3E5325321}" type="slidenum">
              <a:rPr lang="en-GB" smtClean="0"/>
              <a:pPr/>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6CFFB-3048-44F1-BA32-465160EC9F40}" type="datetimeFigureOut">
              <a:rPr lang="en-GB" smtClean="0"/>
              <a:pPr/>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79CD5-BCD6-4EF7-A45B-75B3E5325321}" type="slidenum">
              <a:rPr lang="en-GB" smtClean="0"/>
              <a:pPr/>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2E6CFFB-3048-44F1-BA32-465160EC9F40}" type="datetimeFigureOut">
              <a:rPr lang="en-GB" smtClean="0"/>
              <a:pPr/>
              <a:t>06/07/2020</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EE79CD5-BCD6-4EF7-A45B-75B3E532532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n-US" dirty="0" smtClean="0"/>
              <a:t>Act 4</a:t>
            </a:r>
            <a:endParaRPr lang="en-GB" dirty="0"/>
          </a:p>
        </p:txBody>
      </p:sp>
      <p:sp>
        <p:nvSpPr>
          <p:cNvPr id="2" name="Title 1"/>
          <p:cNvSpPr>
            <a:spLocks noGrp="1"/>
          </p:cNvSpPr>
          <p:nvPr>
            <p:ph type="ctrTitle"/>
          </p:nvPr>
        </p:nvSpPr>
        <p:spPr>
          <a:xfrm>
            <a:off x="827584" y="908720"/>
            <a:ext cx="7175351" cy="3528392"/>
          </a:xfrm>
        </p:spPr>
        <p:txBody>
          <a:bodyPr/>
          <a:lstStyle/>
          <a:p>
            <a:pPr algn="ctr"/>
            <a:r>
              <a:rPr lang="en-US" dirty="0" smtClean="0"/>
              <a:t>A Midsummer Night’s Dream</a:t>
            </a:r>
            <a:br>
              <a:rPr lang="en-US" dirty="0" smtClean="0"/>
            </a:br>
            <a:r>
              <a:rPr lang="en-US" dirty="0" smtClean="0"/>
              <a:t/>
            </a:r>
            <a:br>
              <a:rPr lang="en-US" dirty="0" smtClean="0"/>
            </a:br>
            <a:r>
              <a:rPr lang="en-US" sz="4000" dirty="0" smtClean="0"/>
              <a:t>by William Shakespeare</a:t>
            </a:r>
            <a:endParaRPr lang="en-GB" dirty="0"/>
          </a:p>
        </p:txBody>
      </p:sp>
    </p:spTree>
    <p:extLst>
      <p:ext uri="{BB962C8B-B14F-4D97-AF65-F5344CB8AC3E}">
        <p14:creationId xmlns="" xmlns:p14="http://schemas.microsoft.com/office/powerpoint/2010/main" val="359778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6512511" cy="1143000"/>
          </a:xfrm>
        </p:spPr>
        <p:txBody>
          <a:bodyPr/>
          <a:lstStyle/>
          <a:p>
            <a:pPr algn="l"/>
            <a:r>
              <a:rPr lang="en-US" dirty="0" smtClean="0"/>
              <a:t>Active Reading Task</a:t>
            </a:r>
            <a:endParaRPr lang="en-GB" dirty="0"/>
          </a:p>
        </p:txBody>
      </p:sp>
      <p:sp>
        <p:nvSpPr>
          <p:cNvPr id="3" name="Content Placeholder 2"/>
          <p:cNvSpPr>
            <a:spLocks noGrp="1"/>
          </p:cNvSpPr>
          <p:nvPr>
            <p:ph sz="quarter" idx="13"/>
          </p:nvPr>
        </p:nvSpPr>
        <p:spPr>
          <a:xfrm>
            <a:off x="1071538" y="1000108"/>
            <a:ext cx="3313508" cy="5182296"/>
          </a:xfrm>
        </p:spPr>
        <p:txBody>
          <a:bodyPr/>
          <a:lstStyle/>
          <a:p>
            <a:pPr marL="45720" indent="0">
              <a:buNone/>
            </a:pPr>
            <a:r>
              <a:rPr lang="en-US" dirty="0" smtClean="0"/>
              <a:t>In this act, a number of characters wake up.  1. Complete the annotation, questions and tasks on the extract given.</a:t>
            </a:r>
          </a:p>
          <a:p>
            <a:pPr marL="45720" indent="0">
              <a:buNone/>
            </a:pPr>
            <a:r>
              <a:rPr lang="en-US" dirty="0" smtClean="0"/>
              <a:t>2. Complete the character sheet chart.  In each box, write the name of a character then </a:t>
            </a:r>
            <a:r>
              <a:rPr lang="en-US" dirty="0" err="1" smtClean="0"/>
              <a:t>summarise</a:t>
            </a:r>
            <a:r>
              <a:rPr lang="en-US" dirty="0" smtClean="0"/>
              <a:t> that character’s reaction to what happened during the night.</a:t>
            </a:r>
            <a:endParaRPr lang="en-GB" dirty="0"/>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072066" y="1142984"/>
            <a:ext cx="3850554" cy="504056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xmlns="" id="{9395ECB0-DF30-4B19-B445-A1D87BD39CC9}"/>
              </a:ext>
            </a:extLst>
          </p:cNvPr>
          <p:cNvSpPr txBox="1"/>
          <p:nvPr/>
        </p:nvSpPr>
        <p:spPr>
          <a:xfrm rot="16200000">
            <a:off x="-3075058"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prstClr val="black"/>
                </a:solidFill>
                <a:effectLst/>
                <a:uLnTx/>
                <a:uFillTx/>
                <a:latin typeface="Century Gothic"/>
                <a:cs typeface="Century Gothic"/>
              </a:rPr>
              <a:t>Reading &amp; thinking Task</a:t>
            </a:r>
          </a:p>
        </p:txBody>
      </p:sp>
    </p:spTree>
    <p:extLst>
      <p:ext uri="{BB962C8B-B14F-4D97-AF65-F5344CB8AC3E}">
        <p14:creationId xmlns="" xmlns:p14="http://schemas.microsoft.com/office/powerpoint/2010/main" val="277568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6512511" cy="1143000"/>
          </a:xfrm>
        </p:spPr>
        <p:txBody>
          <a:bodyPr/>
          <a:lstStyle/>
          <a:p>
            <a:pPr algn="l"/>
            <a:r>
              <a:rPr lang="en-US" dirty="0" smtClean="0"/>
              <a:t>Active Reading Task</a:t>
            </a:r>
            <a:endParaRPr lang="en-GB" dirty="0"/>
          </a:p>
        </p:txBody>
      </p:sp>
      <p:sp>
        <p:nvSpPr>
          <p:cNvPr id="3" name="Content Placeholder 2"/>
          <p:cNvSpPr>
            <a:spLocks noGrp="1"/>
          </p:cNvSpPr>
          <p:nvPr>
            <p:ph sz="quarter" idx="13"/>
          </p:nvPr>
        </p:nvSpPr>
        <p:spPr>
          <a:xfrm>
            <a:off x="1115616" y="1556792"/>
            <a:ext cx="2592288" cy="4896544"/>
          </a:xfrm>
        </p:spPr>
        <p:txBody>
          <a:bodyPr/>
          <a:lstStyle/>
          <a:p>
            <a:pPr marL="45720" indent="0">
              <a:buNone/>
            </a:pPr>
            <a:r>
              <a:rPr lang="en-US" dirty="0" smtClean="0"/>
              <a:t>In this act, a number of characters wake up.  Complete the chart.  In each box, write the name of a character then </a:t>
            </a:r>
            <a:r>
              <a:rPr lang="en-US" dirty="0" err="1" smtClean="0"/>
              <a:t>summarise</a:t>
            </a:r>
            <a:r>
              <a:rPr lang="en-US" dirty="0" smtClean="0"/>
              <a:t> that character’s reaction to what happened during the night.</a:t>
            </a:r>
            <a:endParaRPr lang="en-GB" dirty="0"/>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139952" y="1412776"/>
            <a:ext cx="4568354" cy="504056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xmlns="" id="{9395ECB0-DF30-4B19-B445-A1D87BD39CC9}"/>
              </a:ext>
            </a:extLst>
          </p:cNvPr>
          <p:cNvSpPr txBox="1"/>
          <p:nvPr/>
        </p:nvSpPr>
        <p:spPr>
          <a:xfrm rot="16200000">
            <a:off x="-3075058"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prstClr val="black"/>
                </a:solidFill>
                <a:effectLst/>
                <a:uLnTx/>
                <a:uFillTx/>
                <a:latin typeface="Century Gothic"/>
                <a:cs typeface="Century Gothic"/>
              </a:rPr>
              <a:t>Reading &amp; thinking Task</a:t>
            </a:r>
          </a:p>
        </p:txBody>
      </p:sp>
    </p:spTree>
    <p:extLst>
      <p:ext uri="{BB962C8B-B14F-4D97-AF65-F5344CB8AC3E}">
        <p14:creationId xmlns="" xmlns:p14="http://schemas.microsoft.com/office/powerpoint/2010/main" val="277568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85720" y="0"/>
            <a:ext cx="8572560" cy="6858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7568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6512511" cy="1143000"/>
          </a:xfrm>
        </p:spPr>
        <p:txBody>
          <a:bodyPr/>
          <a:lstStyle/>
          <a:p>
            <a:pPr algn="l"/>
            <a:r>
              <a:rPr lang="en-GB" dirty="0" smtClean="0"/>
              <a:t>Pairs or individual</a:t>
            </a:r>
            <a:endParaRPr lang="en-GB" dirty="0"/>
          </a:p>
        </p:txBody>
      </p:sp>
      <p:sp>
        <p:nvSpPr>
          <p:cNvPr id="3" name="Content Placeholder 2"/>
          <p:cNvSpPr>
            <a:spLocks noGrp="1"/>
          </p:cNvSpPr>
          <p:nvPr>
            <p:ph sz="quarter" idx="13"/>
          </p:nvPr>
        </p:nvSpPr>
        <p:spPr>
          <a:xfrm>
            <a:off x="1142976" y="1500174"/>
            <a:ext cx="6400800" cy="4714908"/>
          </a:xfrm>
        </p:spPr>
        <p:txBody>
          <a:bodyPr>
            <a:noAutofit/>
          </a:bodyPr>
          <a:lstStyle/>
          <a:p>
            <a:pPr marL="45720" indent="0">
              <a:buNone/>
            </a:pPr>
            <a:r>
              <a:rPr lang="en-US" sz="2000" dirty="0" smtClean="0"/>
              <a:t>Answer the following questions individually or with a partner. Answers in your exercise book.</a:t>
            </a:r>
          </a:p>
          <a:p>
            <a:pPr marL="502920" indent="-457200">
              <a:buFont typeface="+mj-lt"/>
              <a:buAutoNum type="arabicPeriod"/>
            </a:pPr>
            <a:r>
              <a:rPr lang="en-US" sz="2000" dirty="0" smtClean="0"/>
              <a:t>How does </a:t>
            </a:r>
            <a:r>
              <a:rPr lang="en-US" sz="2000" dirty="0" err="1" smtClean="0"/>
              <a:t>Titania</a:t>
            </a:r>
            <a:r>
              <a:rPr lang="en-US" sz="2000" dirty="0" smtClean="0"/>
              <a:t> respond to when Oberon asks for the fairy child this time?  What does this reveal about the strength of the love potion.</a:t>
            </a:r>
          </a:p>
          <a:p>
            <a:pPr marL="502920" indent="-457200">
              <a:buFont typeface="+mj-lt"/>
              <a:buAutoNum type="arabicPeriod"/>
            </a:pPr>
            <a:r>
              <a:rPr lang="en-US" sz="2000" dirty="0" smtClean="0"/>
              <a:t>How do most of the dreamers respond to the dream experience upon waking?  Which character is changed permanently by the dream experience?</a:t>
            </a:r>
          </a:p>
          <a:p>
            <a:pPr marL="502920" indent="-457200">
              <a:buFont typeface="+mj-lt"/>
              <a:buAutoNum type="arabicPeriod"/>
            </a:pPr>
            <a:r>
              <a:rPr lang="en-US" sz="2000" dirty="0" smtClean="0"/>
              <a:t>3. How does </a:t>
            </a:r>
            <a:r>
              <a:rPr lang="en-US" sz="2000" dirty="0" err="1" smtClean="0"/>
              <a:t>Theseus’s</a:t>
            </a:r>
            <a:r>
              <a:rPr lang="en-US" sz="2000" dirty="0" smtClean="0"/>
              <a:t> current decision regarding </a:t>
            </a:r>
            <a:r>
              <a:rPr lang="en-US" sz="2000" dirty="0" err="1" smtClean="0"/>
              <a:t>Hermia</a:t>
            </a:r>
            <a:r>
              <a:rPr lang="en-US" sz="2000" dirty="0" smtClean="0"/>
              <a:t> and Lysander contradict his earlier statement?</a:t>
            </a:r>
          </a:p>
          <a:p>
            <a:pPr marL="502920" indent="-457200">
              <a:buFont typeface="+mj-lt"/>
              <a:buAutoNum type="arabicPeriod"/>
            </a:pPr>
            <a:endParaRPr lang="en-GB" sz="2000" dirty="0"/>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Checking understanding</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2190389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28670"/>
            <a:ext cx="8072494" cy="1440160"/>
          </a:xfrm>
        </p:spPr>
        <p:txBody>
          <a:bodyPr/>
          <a:lstStyle/>
          <a:p>
            <a:pPr lvl="0" algn="l">
              <a:buNone/>
            </a:pPr>
            <a:r>
              <a:rPr lang="en-GB" sz="2400" dirty="0" smtClean="0"/>
              <a:t>1. </a:t>
            </a:r>
            <a:r>
              <a:rPr lang="en-GB" sz="2000" dirty="0" smtClean="0"/>
              <a:t>Read and annotate the extract with any aspects of language and structure that you can find.</a:t>
            </a:r>
            <a:br>
              <a:rPr lang="en-GB" sz="2000" dirty="0" smtClean="0"/>
            </a:br>
            <a:r>
              <a:rPr lang="en-GB" sz="2000" dirty="0" smtClean="0"/>
              <a:t>2</a:t>
            </a:r>
            <a:r>
              <a:rPr lang="en-US" sz="2000" dirty="0" smtClean="0"/>
              <a:t>How do most of the dreamers respond to the dream experience upon waking?  Which character is changed permanently by the dream experience? </a:t>
            </a:r>
            <a:r>
              <a:rPr lang="en-GB" sz="2000" dirty="0" smtClean="0"/>
              <a:t/>
            </a:r>
            <a:br>
              <a:rPr lang="en-GB" sz="2000" dirty="0" smtClean="0"/>
            </a:br>
            <a:r>
              <a:rPr lang="en-US" sz="2000" dirty="0" smtClean="0"/>
              <a:t>3. How does </a:t>
            </a:r>
            <a:r>
              <a:rPr lang="en-US" sz="2000" dirty="0" err="1" smtClean="0"/>
              <a:t>Theseus’s</a:t>
            </a:r>
            <a:r>
              <a:rPr lang="en-US" sz="2000" dirty="0" smtClean="0"/>
              <a:t> current decision regarding </a:t>
            </a:r>
            <a:r>
              <a:rPr lang="en-US" sz="2000" dirty="0" err="1" smtClean="0"/>
              <a:t>Hermia</a:t>
            </a:r>
            <a:r>
              <a:rPr lang="en-US" sz="2000" dirty="0" smtClean="0"/>
              <a:t> and Lysander contradict his earlier statement?</a:t>
            </a:r>
            <a:r>
              <a:rPr lang="en-GB" sz="2000" dirty="0" smtClean="0"/>
              <a:t/>
            </a:r>
            <a:br>
              <a:rPr lang="en-GB" sz="2000" dirty="0" smtClean="0"/>
            </a:br>
            <a:r>
              <a:rPr lang="en-US" sz="2000" dirty="0" smtClean="0"/>
              <a:t>What does </a:t>
            </a:r>
            <a:r>
              <a:rPr lang="en-US" sz="2000" dirty="0" err="1" smtClean="0"/>
              <a:t>Egeus</a:t>
            </a:r>
            <a:r>
              <a:rPr lang="en-US" sz="2000" dirty="0" smtClean="0"/>
              <a:t> still want to happen?</a:t>
            </a:r>
            <a:r>
              <a:rPr lang="en-GB" sz="2000" dirty="0" smtClean="0"/>
              <a:t/>
            </a:r>
            <a:br>
              <a:rPr lang="en-GB" sz="2000" dirty="0" smtClean="0"/>
            </a:br>
            <a:r>
              <a:rPr lang="en-US" sz="2000" dirty="0" smtClean="0"/>
              <a:t>When </a:t>
            </a:r>
            <a:r>
              <a:rPr lang="en-US" sz="2000" dirty="0" err="1" smtClean="0"/>
              <a:t>Theseus</a:t>
            </a:r>
            <a:r>
              <a:rPr lang="en-US" sz="2000" dirty="0" smtClean="0"/>
              <a:t> says ‘</a:t>
            </a:r>
            <a:r>
              <a:rPr lang="en-GB" sz="2000" dirty="0" err="1" smtClean="0"/>
              <a:t>Egeus</a:t>
            </a:r>
            <a:r>
              <a:rPr lang="en-GB" sz="2000" dirty="0" smtClean="0"/>
              <a:t>, I will overbear your will;’ what is he saying and doing? What will this mean for the four lovers?</a:t>
            </a:r>
            <a:br>
              <a:rPr lang="en-GB" sz="2000" dirty="0" smtClean="0"/>
            </a:br>
            <a:r>
              <a:rPr lang="en-GB" sz="2000" dirty="0" smtClean="0"/>
              <a:t>Between the four lovers, is this infatuation or real love now? Explain.</a:t>
            </a:r>
            <a:br>
              <a:rPr lang="en-GB" sz="2000" dirty="0" smtClean="0"/>
            </a:br>
            <a:r>
              <a:rPr lang="en-GB" sz="2000" dirty="0" smtClean="0"/>
              <a:t> </a:t>
            </a:r>
            <a:br>
              <a:rPr lang="en-GB" sz="2000" dirty="0" smtClean="0"/>
            </a:br>
            <a:r>
              <a:rPr lang="en-GB" sz="2000" u="sng" dirty="0" smtClean="0"/>
              <a:t>Challenge:</a:t>
            </a:r>
            <a:r>
              <a:rPr lang="en-GB" sz="2000" dirty="0" smtClean="0"/>
              <a:t> How is the character of ____________________________(insert character of choice from extract) presented in this extract? Write as PEA.</a:t>
            </a:r>
            <a:br>
              <a:rPr lang="en-GB" sz="2000" dirty="0" smtClean="0"/>
            </a:br>
            <a:r>
              <a:rPr lang="en-GB" sz="2000" b="0" dirty="0"/>
              <a:t/>
            </a:r>
            <a:br>
              <a:rPr lang="en-GB" sz="2000" b="0" dirty="0"/>
            </a:br>
            <a:endParaRPr lang="en-GB" sz="2000" b="0" dirty="0"/>
          </a:p>
        </p:txBody>
      </p:sp>
      <p:sp>
        <p:nvSpPr>
          <p:cNvPr id="3" name="Content Placeholder 2"/>
          <p:cNvSpPr>
            <a:spLocks noGrp="1"/>
          </p:cNvSpPr>
          <p:nvPr>
            <p:ph sz="quarter" idx="13"/>
          </p:nvPr>
        </p:nvSpPr>
        <p:spPr>
          <a:xfrm>
            <a:off x="1785918" y="214290"/>
            <a:ext cx="6400800" cy="625778"/>
          </a:xfrm>
        </p:spPr>
        <p:txBody>
          <a:bodyPr>
            <a:normAutofit/>
          </a:bodyPr>
          <a:lstStyle/>
          <a:p>
            <a:pPr marL="2404872" lvl="8" indent="0">
              <a:buNone/>
            </a:pPr>
            <a:r>
              <a:rPr lang="en-US" sz="2000" dirty="0" smtClean="0"/>
              <a:t>Your tasks</a:t>
            </a:r>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Reading</a:t>
            </a:r>
            <a:r>
              <a:rPr kumimoji="0" lang="en-GB" sz="4000" b="1" i="0" u="none" strike="noStrike" kern="0" cap="none" spc="0" normalizeH="0" noProof="0" dirty="0" smtClean="0">
                <a:ln>
                  <a:noFill/>
                </a:ln>
                <a:solidFill>
                  <a:prstClr val="black"/>
                </a:solidFill>
                <a:effectLst/>
                <a:uLnTx/>
                <a:uFillTx/>
                <a:latin typeface="Century Gothic" panose="020B0502020202020204" pitchFamily="34" charset="0"/>
              </a:rPr>
              <a:t> and </a:t>
            </a:r>
            <a:r>
              <a:rPr kumimoji="0" lang="en-GB" sz="4000" b="1" i="0" u="none" strike="noStrike" kern="0" cap="none" spc="0" normalizeH="0" noProof="0" dirty="0" err="1" smtClean="0">
                <a:ln>
                  <a:noFill/>
                </a:ln>
                <a:solidFill>
                  <a:prstClr val="black"/>
                </a:solidFill>
                <a:effectLst/>
                <a:uLnTx/>
                <a:uFillTx/>
                <a:latin typeface="Century Gothic" panose="020B0502020202020204" pitchFamily="34" charset="0"/>
              </a:rPr>
              <a:t>Wrting</a:t>
            </a:r>
            <a:r>
              <a:rPr kumimoji="0" lang="en-GB" sz="4000" b="1" i="0" u="none" strike="noStrike" kern="0" cap="none" spc="0" normalizeH="0" noProof="0" dirty="0" smtClean="0">
                <a:ln>
                  <a:noFill/>
                </a:ln>
                <a:solidFill>
                  <a:prstClr val="black"/>
                </a:solidFill>
                <a:effectLst/>
                <a:uLnTx/>
                <a:uFillTx/>
                <a:latin typeface="Century Gothic" panose="020B0502020202020204" pitchFamily="34" charset="0"/>
              </a:rPr>
              <a:t> task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1785114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4714884"/>
            <a:ext cx="7429552" cy="1940226"/>
          </a:xfrm>
        </p:spPr>
        <p:txBody>
          <a:bodyPr/>
          <a:lstStyle/>
          <a:p>
            <a:pPr marL="0" indent="0" algn="l">
              <a:buNone/>
            </a:pPr>
            <a:r>
              <a:rPr lang="en-US" sz="2200" u="sng" dirty="0" smtClean="0"/>
              <a:t>ALL Extension</a:t>
            </a:r>
            <a:r>
              <a:rPr lang="en-US" sz="2200" dirty="0" smtClean="0"/>
              <a:t>: </a:t>
            </a:r>
            <a:r>
              <a:rPr lang="en-US" sz="2200" b="0" dirty="0" smtClean="0"/>
              <a:t>Compare </a:t>
            </a:r>
            <a:r>
              <a:rPr lang="en-US" sz="2200" b="0" dirty="0"/>
              <a:t>this </a:t>
            </a:r>
            <a:r>
              <a:rPr lang="en-US" sz="2200" b="0" dirty="0" smtClean="0"/>
              <a:t>Act </a:t>
            </a:r>
            <a:r>
              <a:rPr lang="en-US" sz="2200" b="0" dirty="0"/>
              <a:t>to </a:t>
            </a:r>
            <a:r>
              <a:rPr lang="en-US" sz="2200" b="0" dirty="0" smtClean="0"/>
              <a:t>Act 3. In </a:t>
            </a:r>
            <a:r>
              <a:rPr lang="en-US" sz="2200" b="0" dirty="0"/>
              <a:t>which act did the majority of the characters enjoy themselves the most?  Which act did you enjoy more?  Explain.</a:t>
            </a:r>
            <a:r>
              <a:rPr lang="en-GB" sz="2200" b="0" dirty="0"/>
              <a:t/>
            </a:r>
            <a:br>
              <a:rPr lang="en-GB" sz="2200" b="0" dirty="0"/>
            </a:br>
            <a:endParaRPr lang="en-GB" sz="2200" b="0" dirty="0"/>
          </a:p>
        </p:txBody>
      </p:sp>
      <p:sp>
        <p:nvSpPr>
          <p:cNvPr id="3" name="Content Placeholder 2"/>
          <p:cNvSpPr>
            <a:spLocks noGrp="1"/>
          </p:cNvSpPr>
          <p:nvPr>
            <p:ph sz="quarter" idx="13"/>
          </p:nvPr>
        </p:nvSpPr>
        <p:spPr>
          <a:xfrm>
            <a:off x="1214414" y="285728"/>
            <a:ext cx="6400800" cy="625778"/>
          </a:xfrm>
        </p:spPr>
        <p:txBody>
          <a:bodyPr>
            <a:normAutofit/>
          </a:bodyPr>
          <a:lstStyle/>
          <a:p>
            <a:pPr marL="45720" indent="0">
              <a:buNone/>
            </a:pPr>
            <a:r>
              <a:rPr lang="en-US" sz="2800" u="sng" dirty="0" smtClean="0"/>
              <a:t>Challenge and extensions</a:t>
            </a:r>
            <a:endParaRPr lang="en-US" sz="2800" u="sng" dirty="0" smtClean="0"/>
          </a:p>
        </p:txBody>
      </p:sp>
      <p:sp>
        <p:nvSpPr>
          <p:cNvPr id="8193" name="Rectangle 1"/>
          <p:cNvSpPr>
            <a:spLocks noChangeArrowheads="1"/>
          </p:cNvSpPr>
          <p:nvPr/>
        </p:nvSpPr>
        <p:spPr bwMode="auto">
          <a:xfrm>
            <a:off x="1214414" y="1000108"/>
            <a:ext cx="7358114"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sng" strike="noStrike" cap="none" normalizeH="0" baseline="0" dirty="0" smtClean="0">
                <a:ln>
                  <a:noFill/>
                </a:ln>
                <a:solidFill>
                  <a:schemeClr val="tx1"/>
                </a:solidFill>
                <a:effectLst/>
                <a:latin typeface="Arial" pitchFamily="34" charset="0"/>
                <a:ea typeface="Calibri" pitchFamily="34" charset="0"/>
                <a:cs typeface="Arial" pitchFamily="34" charset="0"/>
              </a:rPr>
              <a:t>L- M ability: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Select any of the four lovers and explain how they feel about each other now. Is it infatuation or real love? Explain include quotations.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214414" y="2714620"/>
            <a:ext cx="7429552" cy="1600438"/>
          </a:xfrm>
          <a:prstGeom prst="rect">
            <a:avLst/>
          </a:prstGeom>
        </p:spPr>
        <p:txBody>
          <a:bodyPr wrap="square">
            <a:spAutoFit/>
          </a:bodyPr>
          <a:lstStyle/>
          <a:p>
            <a:r>
              <a:rPr lang="en-GB" sz="2000" b="1" u="sng" dirty="0" smtClean="0"/>
              <a:t>M-H </a:t>
            </a:r>
            <a:r>
              <a:rPr lang="en-GB" sz="2000" b="1" u="sng" dirty="0" smtClean="0"/>
              <a:t> </a:t>
            </a:r>
            <a:r>
              <a:rPr lang="en-GB" sz="2000" b="1" u="sng" dirty="0" smtClean="0"/>
              <a:t>ability</a:t>
            </a:r>
            <a:r>
              <a:rPr lang="en-GB" sz="2000" u="sng" dirty="0" smtClean="0"/>
              <a:t>:</a:t>
            </a:r>
          </a:p>
          <a:p>
            <a:r>
              <a:rPr lang="en-GB" sz="2000" dirty="0" smtClean="0"/>
              <a:t>How </a:t>
            </a:r>
            <a:r>
              <a:rPr lang="en-GB" sz="2000" dirty="0" smtClean="0"/>
              <a:t>is the character of ____________________________(insert character of choice from extract) presented in this extract? Write as PEA.</a:t>
            </a:r>
            <a:r>
              <a:rPr lang="en-GB" dirty="0" smtClean="0"/>
              <a:t/>
            </a:r>
            <a:br>
              <a:rPr lang="en-GB" dirty="0" smtClean="0"/>
            </a:br>
            <a:endParaRPr lang="en-GB" dirty="0"/>
          </a:p>
        </p:txBody>
      </p:sp>
      <p:sp>
        <p:nvSpPr>
          <p:cNvPr id="6" name="TextBox 5">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Challenge and extend</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1785114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6512511" cy="1143000"/>
          </a:xfrm>
        </p:spPr>
        <p:txBody>
          <a:bodyPr/>
          <a:lstStyle/>
          <a:p>
            <a:pPr algn="l"/>
            <a:r>
              <a:rPr lang="en-US" dirty="0" smtClean="0"/>
              <a:t>Plenary</a:t>
            </a:r>
            <a:endParaRPr lang="en-GB" dirty="0"/>
          </a:p>
        </p:txBody>
      </p:sp>
      <p:sp>
        <p:nvSpPr>
          <p:cNvPr id="3" name="Content Placeholder 2"/>
          <p:cNvSpPr>
            <a:spLocks noGrp="1"/>
          </p:cNvSpPr>
          <p:nvPr>
            <p:ph sz="quarter" idx="13"/>
          </p:nvPr>
        </p:nvSpPr>
        <p:spPr>
          <a:xfrm>
            <a:off x="714348" y="1428736"/>
            <a:ext cx="4714908" cy="3474720"/>
          </a:xfrm>
        </p:spPr>
        <p:txBody>
          <a:bodyPr/>
          <a:lstStyle/>
          <a:p>
            <a:pPr marL="45720" indent="0">
              <a:buNone/>
            </a:pPr>
            <a:r>
              <a:rPr lang="en-US" dirty="0" smtClean="0"/>
              <a:t>Create an </a:t>
            </a:r>
          </a:p>
          <a:p>
            <a:pPr marL="45720" indent="0">
              <a:buNone/>
            </a:pPr>
            <a:r>
              <a:rPr lang="en-US" dirty="0" smtClean="0"/>
              <a:t>event ladder for act 4.</a:t>
            </a:r>
          </a:p>
          <a:p>
            <a:pPr marL="45720" indent="0">
              <a:buNone/>
            </a:pPr>
            <a:r>
              <a:rPr lang="en-US" dirty="0" smtClean="0"/>
              <a:t>You have 5 minutes.</a:t>
            </a:r>
          </a:p>
          <a:p>
            <a:pPr marL="45720" indent="0">
              <a:buNone/>
            </a:pPr>
            <a:r>
              <a:rPr lang="en-US" dirty="0" smtClean="0"/>
              <a:t>Ready?</a:t>
            </a:r>
          </a:p>
          <a:p>
            <a:pPr marL="45720" indent="0">
              <a:buNone/>
            </a:pPr>
            <a:endParaRPr lang="en-US" dirty="0" smtClean="0"/>
          </a:p>
          <a:p>
            <a:pPr marL="45720" indent="0">
              <a:buNone/>
            </a:pPr>
            <a:endParaRPr lang="en-GB" dirty="0"/>
          </a:p>
        </p:txBody>
      </p:sp>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940152" y="1196752"/>
            <a:ext cx="2381250" cy="4762500"/>
          </a:xfrm>
          <a:prstGeom prst="rect">
            <a:avLst/>
          </a:prstGeom>
          <a:solidFill>
            <a:schemeClr val="accent2">
              <a:lumMod val="20000"/>
              <a:lumOff val="80000"/>
            </a:schemeClr>
          </a:solidFill>
          <a:ln>
            <a:solidFill>
              <a:srgbClr val="0070C0"/>
            </a:solidFill>
          </a:ln>
          <a:effectLst/>
        </p:spPr>
      </p:pic>
      <p:sp>
        <p:nvSpPr>
          <p:cNvPr id="6" name="7-Point Star 5"/>
          <p:cNvSpPr/>
          <p:nvPr/>
        </p:nvSpPr>
        <p:spPr>
          <a:xfrm>
            <a:off x="1868421" y="3429000"/>
            <a:ext cx="2880320" cy="2736304"/>
          </a:xfrm>
          <a:prstGeom prst="star7">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rgbClr val="FF0000"/>
                </a:solidFill>
              </a:rPr>
              <a:t>GO!</a:t>
            </a:r>
            <a:endParaRPr lang="en-GB" sz="6000" b="1" dirty="0">
              <a:solidFill>
                <a:srgbClr val="FF0000"/>
              </a:solidFill>
            </a:endParaRPr>
          </a:p>
        </p:txBody>
      </p:sp>
      <p:sp>
        <p:nvSpPr>
          <p:cNvPr id="7" name="TextBox 6">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Plenary</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3005437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332656"/>
            <a:ext cx="6512511" cy="1143000"/>
          </a:xfrm>
        </p:spPr>
        <p:txBody>
          <a:bodyPr/>
          <a:lstStyle/>
          <a:p>
            <a:pPr algn="l"/>
            <a:r>
              <a:rPr lang="en-US" dirty="0" smtClean="0"/>
              <a:t>Learning Objective:</a:t>
            </a:r>
            <a:endParaRPr lang="en-GB" dirty="0"/>
          </a:p>
        </p:txBody>
      </p:sp>
      <p:sp>
        <p:nvSpPr>
          <p:cNvPr id="3" name="Content Placeholder 2"/>
          <p:cNvSpPr>
            <a:spLocks noGrp="1"/>
          </p:cNvSpPr>
          <p:nvPr>
            <p:ph sz="quarter" idx="13"/>
          </p:nvPr>
        </p:nvSpPr>
        <p:spPr>
          <a:xfrm>
            <a:off x="1187624" y="1916832"/>
            <a:ext cx="6400800" cy="3474720"/>
          </a:xfrm>
        </p:spPr>
        <p:txBody>
          <a:bodyPr/>
          <a:lstStyle/>
          <a:p>
            <a:r>
              <a:rPr lang="en-US" dirty="0" smtClean="0"/>
              <a:t>Examining how language in Act 4 of ‘A Midsummer Night’s Dream’ reveals the reactions of characters to events.</a:t>
            </a:r>
          </a:p>
          <a:p>
            <a:r>
              <a:rPr lang="en-US" dirty="0" smtClean="0"/>
              <a:t>Noting the characters who explain their </a:t>
            </a:r>
            <a:r>
              <a:rPr lang="en-US" dirty="0" err="1" smtClean="0"/>
              <a:t>behaviour</a:t>
            </a:r>
            <a:r>
              <a:rPr lang="en-US" dirty="0" smtClean="0"/>
              <a:t> by saying they were dreaming or under a spell.</a:t>
            </a:r>
          </a:p>
          <a:p>
            <a:endParaRPr lang="en-GB" dirty="0"/>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Learning</a:t>
            </a:r>
            <a:r>
              <a:rPr kumimoji="0" lang="en-GB" sz="4000" b="1" i="0" u="none" strike="noStrike" kern="0" cap="none" spc="0" normalizeH="0" noProof="0" dirty="0" smtClean="0">
                <a:ln>
                  <a:noFill/>
                </a:ln>
                <a:solidFill>
                  <a:prstClr val="black"/>
                </a:solidFill>
                <a:effectLst/>
                <a:uLnTx/>
                <a:uFillTx/>
                <a:latin typeface="Century Gothic" panose="020B0502020202020204" pitchFamily="34" charset="0"/>
              </a:rPr>
              <a:t> Content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1000096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6512511" cy="1143000"/>
          </a:xfrm>
        </p:spPr>
        <p:txBody>
          <a:bodyPr/>
          <a:lstStyle/>
          <a:p>
            <a:pPr algn="l"/>
            <a:r>
              <a:rPr lang="en-US" dirty="0" smtClean="0"/>
              <a:t>Progress Indicators:</a:t>
            </a:r>
            <a:endParaRPr lang="en-GB" dirty="0"/>
          </a:p>
        </p:txBody>
      </p:sp>
      <p:sp>
        <p:nvSpPr>
          <p:cNvPr id="3" name="Content Placeholder 2"/>
          <p:cNvSpPr>
            <a:spLocks noGrp="1"/>
          </p:cNvSpPr>
          <p:nvPr>
            <p:ph sz="quarter" idx="13"/>
          </p:nvPr>
        </p:nvSpPr>
        <p:spPr>
          <a:xfrm>
            <a:off x="971600" y="1988840"/>
            <a:ext cx="6400800" cy="3474720"/>
          </a:xfrm>
        </p:spPr>
        <p:txBody>
          <a:bodyPr/>
          <a:lstStyle/>
          <a:p>
            <a:pPr marL="45720" indent="0">
              <a:buNone/>
            </a:pPr>
            <a:r>
              <a:rPr lang="en-US" b="1" u="sng" dirty="0" smtClean="0">
                <a:solidFill>
                  <a:schemeClr val="accent6">
                    <a:lumMod val="75000"/>
                  </a:schemeClr>
                </a:solidFill>
              </a:rPr>
              <a:t>Expected Progress</a:t>
            </a:r>
            <a:r>
              <a:rPr lang="en-US" b="1" dirty="0" smtClean="0">
                <a:solidFill>
                  <a:schemeClr val="accent6">
                    <a:lumMod val="75000"/>
                  </a:schemeClr>
                </a:solidFill>
              </a:rPr>
              <a:t>: Understand a character’s reaction to what happened during the night.</a:t>
            </a:r>
          </a:p>
          <a:p>
            <a:pPr marL="45720" indent="0">
              <a:buNone/>
            </a:pPr>
            <a:r>
              <a:rPr lang="en-US" b="1" u="sng" dirty="0" smtClean="0">
                <a:solidFill>
                  <a:schemeClr val="bg2">
                    <a:lumMod val="25000"/>
                  </a:schemeClr>
                </a:solidFill>
              </a:rPr>
              <a:t>Good Progress</a:t>
            </a:r>
            <a:r>
              <a:rPr lang="en-US" b="1" dirty="0" smtClean="0">
                <a:solidFill>
                  <a:schemeClr val="bg2">
                    <a:lumMod val="25000"/>
                  </a:schemeClr>
                </a:solidFill>
              </a:rPr>
              <a:t>: Explain why the character has the reaction they do.</a:t>
            </a:r>
          </a:p>
          <a:p>
            <a:pPr marL="45720" indent="0">
              <a:buNone/>
            </a:pPr>
            <a:r>
              <a:rPr lang="en-US" b="1" u="sng" dirty="0" smtClean="0">
                <a:solidFill>
                  <a:srgbClr val="008000"/>
                </a:solidFill>
              </a:rPr>
              <a:t>Outstanding Progress</a:t>
            </a:r>
            <a:r>
              <a:rPr lang="en-US" b="1" dirty="0" smtClean="0">
                <a:solidFill>
                  <a:srgbClr val="008000"/>
                </a:solidFill>
              </a:rPr>
              <a:t>: Make inferences about the character’s reaction based on their use of language.</a:t>
            </a:r>
            <a:endParaRPr lang="en-GB" b="1" dirty="0">
              <a:solidFill>
                <a:srgbClr val="008000"/>
              </a:solidFill>
            </a:endParaRPr>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Progress</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2351192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6512511" cy="1143000"/>
          </a:xfrm>
        </p:spPr>
        <p:txBody>
          <a:bodyPr/>
          <a:lstStyle/>
          <a:p>
            <a:pPr algn="l"/>
            <a:r>
              <a:rPr lang="en-US" dirty="0" smtClean="0"/>
              <a:t>Starter:</a:t>
            </a:r>
            <a:endParaRPr lang="en-GB" dirty="0"/>
          </a:p>
        </p:txBody>
      </p:sp>
      <p:sp>
        <p:nvSpPr>
          <p:cNvPr id="3" name="Content Placeholder 2"/>
          <p:cNvSpPr>
            <a:spLocks noGrp="1"/>
          </p:cNvSpPr>
          <p:nvPr>
            <p:ph sz="quarter" idx="13"/>
          </p:nvPr>
        </p:nvSpPr>
        <p:spPr>
          <a:xfrm>
            <a:off x="1500166" y="2571744"/>
            <a:ext cx="6400800" cy="3474720"/>
          </a:xfrm>
        </p:spPr>
        <p:txBody>
          <a:bodyPr/>
          <a:lstStyle/>
          <a:p>
            <a:r>
              <a:rPr lang="en-US" dirty="0" smtClean="0"/>
              <a:t>Think of a movie or book in which characters have an unusual experience that makes them shake their head and ask, “Did that really happen?”</a:t>
            </a:r>
          </a:p>
          <a:p>
            <a:r>
              <a:rPr lang="en-US" dirty="0" smtClean="0"/>
              <a:t>With a partner, make a list of stories, movies or television shows in which a character wakes up to </a:t>
            </a:r>
            <a:r>
              <a:rPr lang="en-US" dirty="0" err="1" smtClean="0"/>
              <a:t>realise</a:t>
            </a:r>
            <a:r>
              <a:rPr lang="en-US" dirty="0" smtClean="0"/>
              <a:t> that it was just a dream.  Compare your list with another pair.</a:t>
            </a:r>
            <a:endParaRPr lang="en-GB"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072198" y="116632"/>
            <a:ext cx="2907198" cy="21803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smtClean="0">
                <a:solidFill>
                  <a:prstClr val="black"/>
                </a:solidFill>
                <a:latin typeface="Century Gothic" panose="020B0502020202020204" pitchFamily="34" charset="0"/>
              </a:rPr>
              <a:t>Do Now</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2221922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32656"/>
            <a:ext cx="6512511" cy="1143000"/>
          </a:xfrm>
        </p:spPr>
        <p:txBody>
          <a:bodyPr/>
          <a:lstStyle/>
          <a:p>
            <a:pPr algn="l">
              <a:buNone/>
            </a:pPr>
            <a:r>
              <a:rPr lang="en-GB" dirty="0" smtClean="0"/>
              <a:t>Vocabulary</a:t>
            </a:r>
            <a:endParaRPr lang="en-GB" dirty="0"/>
          </a:p>
        </p:txBody>
      </p:sp>
      <p:sp>
        <p:nvSpPr>
          <p:cNvPr id="3" name="Content Placeholder 2"/>
          <p:cNvSpPr>
            <a:spLocks noGrp="1"/>
          </p:cNvSpPr>
          <p:nvPr>
            <p:ph sz="quarter" idx="13"/>
          </p:nvPr>
        </p:nvSpPr>
        <p:spPr>
          <a:xfrm>
            <a:off x="1643042" y="1500174"/>
            <a:ext cx="6400800" cy="4064291"/>
          </a:xfrm>
        </p:spPr>
        <p:txBody>
          <a:bodyPr/>
          <a:lstStyle/>
          <a:p>
            <a:r>
              <a:rPr lang="en-GB" dirty="0" smtClean="0"/>
              <a:t>What part of the play is Act 4?</a:t>
            </a:r>
          </a:p>
          <a:p>
            <a:r>
              <a:rPr lang="en-GB" dirty="0" smtClean="0"/>
              <a:t>(Clue there are 5 (sometimes 6) stages of the writing arc)</a:t>
            </a:r>
          </a:p>
          <a:p>
            <a:endParaRPr lang="en-GB" dirty="0" smtClean="0"/>
          </a:p>
          <a:p>
            <a:r>
              <a:rPr lang="en-GB" dirty="0" smtClean="0"/>
              <a:t>Use a dictionary to find the meaning of:</a:t>
            </a:r>
          </a:p>
          <a:p>
            <a:r>
              <a:rPr lang="en-GB" dirty="0" smtClean="0"/>
              <a:t>Illusion</a:t>
            </a:r>
          </a:p>
          <a:p>
            <a:r>
              <a:rPr lang="en-GB" dirty="0" smtClean="0"/>
              <a:t>Surreal</a:t>
            </a:r>
            <a:endParaRPr lang="en-GB" dirty="0"/>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Unlocking vocabulary</a:t>
            </a:r>
          </a:p>
        </p:txBody>
      </p:sp>
    </p:spTree>
    <p:extLst>
      <p:ext uri="{BB962C8B-B14F-4D97-AF65-F5344CB8AC3E}">
        <p14:creationId xmlns="" xmlns:p14="http://schemas.microsoft.com/office/powerpoint/2010/main" val="679232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32656"/>
            <a:ext cx="6512511" cy="1143000"/>
          </a:xfrm>
        </p:spPr>
        <p:txBody>
          <a:bodyPr/>
          <a:lstStyle/>
          <a:p>
            <a:pPr algn="l"/>
            <a:r>
              <a:rPr lang="en-US" sz="4000" dirty="0" smtClean="0"/>
              <a:t>Pre-writing discussion</a:t>
            </a:r>
            <a:endParaRPr lang="en-GB" sz="4000" dirty="0"/>
          </a:p>
        </p:txBody>
      </p:sp>
      <p:sp>
        <p:nvSpPr>
          <p:cNvPr id="3" name="Content Placeholder 2"/>
          <p:cNvSpPr>
            <a:spLocks noGrp="1"/>
          </p:cNvSpPr>
          <p:nvPr>
            <p:ph sz="quarter" idx="13"/>
          </p:nvPr>
        </p:nvSpPr>
        <p:spPr>
          <a:xfrm>
            <a:off x="1115616" y="1700808"/>
            <a:ext cx="6400800" cy="4320480"/>
          </a:xfrm>
        </p:spPr>
        <p:txBody>
          <a:bodyPr/>
          <a:lstStyle/>
          <a:p>
            <a:pPr>
              <a:buFont typeface="Arial" pitchFamily="34" charset="0"/>
              <a:buChar char="•"/>
            </a:pPr>
            <a:r>
              <a:rPr lang="en-US" dirty="0" smtClean="0"/>
              <a:t>Think back to the starter discussion about dream experiences.  </a:t>
            </a:r>
          </a:p>
          <a:p>
            <a:pPr>
              <a:buFont typeface="Arial" pitchFamily="34" charset="0"/>
              <a:buChar char="•"/>
            </a:pPr>
            <a:r>
              <a:rPr lang="en-US" dirty="0" smtClean="0"/>
              <a:t>Describe times when you or others have had an experience that others couldn’t or wouldn’t understand.</a:t>
            </a:r>
            <a:r>
              <a:rPr lang="en-US" dirty="0"/>
              <a:t> </a:t>
            </a:r>
            <a:endParaRPr lang="en-US" dirty="0" smtClean="0"/>
          </a:p>
          <a:p>
            <a:pPr>
              <a:buFont typeface="Arial" pitchFamily="34" charset="0"/>
              <a:buChar char="•"/>
            </a:pPr>
            <a:r>
              <a:rPr lang="en-US" dirty="0" smtClean="0"/>
              <a:t>Discuss </a:t>
            </a:r>
            <a:r>
              <a:rPr lang="en-US" dirty="0"/>
              <a:t>Bottom’s reaction when he rejoins his friends.  Why does he tell them so little about his experience?  Do you think he is simply unwilling to do so, or is he simply unable to express himself clearly?  Give reasons for your answer.  </a:t>
            </a:r>
          </a:p>
          <a:p>
            <a:pPr>
              <a:buFont typeface="Arial" pitchFamily="34" charset="0"/>
              <a:buChar char="•"/>
            </a:pPr>
            <a:endParaRPr lang="en-GB" dirty="0"/>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Hook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1113021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85852" y="428604"/>
            <a:ext cx="7500990" cy="5786478"/>
          </a:xfrm>
        </p:spPr>
        <p:txBody>
          <a:bodyPr>
            <a:normAutofit fontScale="85000" lnSpcReduction="20000"/>
          </a:bodyPr>
          <a:lstStyle/>
          <a:p>
            <a:pPr>
              <a:buNone/>
            </a:pPr>
            <a:r>
              <a:rPr lang="en-GB" b="1" u="sng" dirty="0" smtClean="0"/>
              <a:t>ACT 4 Scene 1 p111/112 Ca/p64-65 Oxford</a:t>
            </a:r>
            <a:endParaRPr lang="en-GB" dirty="0" smtClean="0"/>
          </a:p>
          <a:p>
            <a:pPr>
              <a:buNone/>
            </a:pPr>
            <a:r>
              <a:rPr lang="en-GB" b="1" dirty="0" smtClean="0"/>
              <a:t> </a:t>
            </a:r>
            <a:endParaRPr lang="en-GB" dirty="0" smtClean="0"/>
          </a:p>
          <a:p>
            <a:pPr>
              <a:buNone/>
            </a:pPr>
            <a:r>
              <a:rPr lang="en-GB" dirty="0" smtClean="0"/>
              <a:t>The couples are awoken by the arrival of the Duke and </a:t>
            </a:r>
            <a:r>
              <a:rPr lang="en-GB" dirty="0" err="1" smtClean="0"/>
              <a:t>Hippolyta</a:t>
            </a:r>
            <a:r>
              <a:rPr lang="en-GB" dirty="0" smtClean="0"/>
              <a:t> (along with </a:t>
            </a:r>
            <a:r>
              <a:rPr lang="en-GB" dirty="0" err="1" smtClean="0"/>
              <a:t>Egeus</a:t>
            </a:r>
            <a:r>
              <a:rPr lang="en-GB" dirty="0" smtClean="0"/>
              <a:t> who still wishes </a:t>
            </a:r>
            <a:r>
              <a:rPr lang="en-GB" dirty="0" err="1" smtClean="0"/>
              <a:t>Hermia</a:t>
            </a:r>
            <a:r>
              <a:rPr lang="en-GB" dirty="0" smtClean="0"/>
              <a:t> to marry Demetrius). </a:t>
            </a:r>
            <a:r>
              <a:rPr lang="en-GB" dirty="0" err="1" smtClean="0"/>
              <a:t>Theseus</a:t>
            </a:r>
            <a:r>
              <a:rPr lang="en-GB" dirty="0" smtClean="0"/>
              <a:t> </a:t>
            </a:r>
            <a:r>
              <a:rPr lang="en-GB" dirty="0" smtClean="0"/>
              <a:t>asks the four young lovers to explain how they came to be in the </a:t>
            </a:r>
            <a:r>
              <a:rPr lang="en-GB" dirty="0" smtClean="0"/>
              <a:t>wood</a:t>
            </a:r>
            <a:endParaRPr lang="en-GB" dirty="0" smtClean="0"/>
          </a:p>
          <a:p>
            <a:pPr>
              <a:buNone/>
            </a:pPr>
            <a:endParaRPr lang="en-GB" dirty="0" smtClean="0"/>
          </a:p>
          <a:p>
            <a:pPr>
              <a:buNone/>
            </a:pPr>
            <a:r>
              <a:rPr lang="en-GB" b="1" dirty="0" smtClean="0"/>
              <a:t>LYSANDER</a:t>
            </a:r>
            <a:endParaRPr lang="en-GB" dirty="0" smtClean="0"/>
          </a:p>
          <a:p>
            <a:pPr>
              <a:buNone/>
            </a:pPr>
            <a:r>
              <a:rPr lang="en-GB" dirty="0" smtClean="0"/>
              <a:t>My lord, I shall reply amazedly,</a:t>
            </a:r>
          </a:p>
          <a:p>
            <a:pPr>
              <a:buNone/>
            </a:pPr>
            <a:r>
              <a:rPr lang="en-GB" dirty="0" smtClean="0"/>
              <a:t>Half sleep, half waking: but as yet, I swear,</a:t>
            </a:r>
          </a:p>
          <a:p>
            <a:pPr>
              <a:buNone/>
            </a:pPr>
            <a:r>
              <a:rPr lang="en-GB" dirty="0" smtClean="0"/>
              <a:t>I cannot truly say how I came here;</a:t>
            </a:r>
          </a:p>
          <a:p>
            <a:pPr>
              <a:buNone/>
            </a:pPr>
            <a:r>
              <a:rPr lang="en-GB" dirty="0" smtClean="0"/>
              <a:t>But, as I think,--for truly would I speak,</a:t>
            </a:r>
          </a:p>
          <a:p>
            <a:pPr>
              <a:buNone/>
            </a:pPr>
            <a:r>
              <a:rPr lang="en-GB" dirty="0" smtClean="0"/>
              <a:t>And now do I bethink me, so it is,--</a:t>
            </a:r>
          </a:p>
          <a:p>
            <a:pPr>
              <a:buNone/>
            </a:pPr>
            <a:r>
              <a:rPr lang="en-GB" dirty="0" smtClean="0"/>
              <a:t>I came with </a:t>
            </a:r>
            <a:r>
              <a:rPr lang="en-GB" dirty="0" err="1" smtClean="0"/>
              <a:t>Hermia</a:t>
            </a:r>
            <a:r>
              <a:rPr lang="en-GB" dirty="0" smtClean="0"/>
              <a:t> hither: our intent</a:t>
            </a:r>
          </a:p>
          <a:p>
            <a:pPr>
              <a:buNone/>
            </a:pPr>
            <a:r>
              <a:rPr lang="en-GB" dirty="0" smtClean="0"/>
              <a:t>Was to be gone from Athens, where we</a:t>
            </a:r>
          </a:p>
          <a:p>
            <a:pPr>
              <a:buNone/>
            </a:pPr>
            <a:r>
              <a:rPr lang="en-GB" dirty="0" smtClean="0"/>
              <a:t>might,</a:t>
            </a:r>
          </a:p>
          <a:p>
            <a:pPr>
              <a:buNone/>
            </a:pPr>
            <a:r>
              <a:rPr lang="en-GB" dirty="0" smtClean="0"/>
              <a:t>Without the peril of the Athenian law.</a:t>
            </a:r>
          </a:p>
          <a:p>
            <a:pPr>
              <a:buNone/>
            </a:pPr>
            <a:r>
              <a:rPr lang="en-GB" dirty="0" smtClean="0"/>
              <a:t> </a:t>
            </a:r>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Reading</a:t>
            </a:r>
            <a:r>
              <a:rPr kumimoji="0" lang="en-GB" sz="4000" b="1" i="0" u="none" strike="noStrike" kern="0" cap="none" spc="0" normalizeH="0" noProof="0" dirty="0" smtClean="0">
                <a:ln>
                  <a:noFill/>
                </a:ln>
                <a:solidFill>
                  <a:prstClr val="black"/>
                </a:solidFill>
                <a:effectLst/>
                <a:uLnTx/>
                <a:uFillTx/>
                <a:latin typeface="Century Gothic" panose="020B0502020202020204" pitchFamily="34" charset="0"/>
              </a:rPr>
              <a:t> and </a:t>
            </a:r>
            <a:r>
              <a:rPr kumimoji="0" lang="en-GB" sz="4000" b="1" i="0" u="none" strike="noStrike" kern="0" cap="none" spc="0" normalizeH="0" noProof="0" dirty="0" err="1" smtClean="0">
                <a:ln>
                  <a:noFill/>
                </a:ln>
                <a:solidFill>
                  <a:prstClr val="black"/>
                </a:solidFill>
                <a:effectLst/>
                <a:uLnTx/>
                <a:uFillTx/>
                <a:latin typeface="Century Gothic" panose="020B0502020202020204" pitchFamily="34" charset="0"/>
              </a:rPr>
              <a:t>Wrting</a:t>
            </a:r>
            <a:r>
              <a:rPr kumimoji="0" lang="en-GB" sz="4000" b="1" i="0" u="none" strike="noStrike" kern="0" cap="none" spc="0" normalizeH="0" noProof="0" dirty="0" smtClean="0">
                <a:ln>
                  <a:noFill/>
                </a:ln>
                <a:solidFill>
                  <a:prstClr val="black"/>
                </a:solidFill>
                <a:effectLst/>
                <a:uLnTx/>
                <a:uFillTx/>
                <a:latin typeface="Century Gothic" panose="020B0502020202020204" pitchFamily="34" charset="0"/>
              </a:rPr>
              <a:t> task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205965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85852" y="428604"/>
            <a:ext cx="7500990" cy="5786478"/>
          </a:xfrm>
        </p:spPr>
        <p:txBody>
          <a:bodyPr>
            <a:normAutofit fontScale="55000" lnSpcReduction="20000"/>
          </a:bodyPr>
          <a:lstStyle/>
          <a:p>
            <a:pPr>
              <a:buNone/>
            </a:pPr>
            <a:r>
              <a:rPr lang="en-GB" b="1" u="sng" dirty="0" smtClean="0"/>
              <a:t>ACT 4 Scene 1 p111/112 Ca/p64-65 Oxford</a:t>
            </a:r>
            <a:endParaRPr lang="en-GB" dirty="0" smtClean="0"/>
          </a:p>
          <a:p>
            <a:pPr>
              <a:buNone/>
            </a:pPr>
            <a:r>
              <a:rPr lang="en-GB" b="1" dirty="0" smtClean="0"/>
              <a:t> </a:t>
            </a:r>
            <a:endParaRPr lang="en-GB" dirty="0" smtClean="0"/>
          </a:p>
          <a:p>
            <a:pPr>
              <a:buNone/>
            </a:pPr>
            <a:r>
              <a:rPr lang="en-GB" dirty="0" smtClean="0"/>
              <a:t> </a:t>
            </a:r>
          </a:p>
          <a:p>
            <a:pPr>
              <a:buNone/>
            </a:pPr>
            <a:r>
              <a:rPr lang="en-GB" b="1" dirty="0" smtClean="0"/>
              <a:t>DEMETRIUS</a:t>
            </a:r>
            <a:endParaRPr lang="en-GB" dirty="0" smtClean="0"/>
          </a:p>
          <a:p>
            <a:pPr>
              <a:buNone/>
            </a:pPr>
            <a:r>
              <a:rPr lang="en-GB" dirty="0" smtClean="0"/>
              <a:t>My lord, fair Helen told me of their</a:t>
            </a:r>
          </a:p>
          <a:p>
            <a:pPr>
              <a:buNone/>
            </a:pPr>
            <a:r>
              <a:rPr lang="en-GB" dirty="0" smtClean="0"/>
              <a:t>stealth,</a:t>
            </a:r>
          </a:p>
          <a:p>
            <a:pPr>
              <a:buNone/>
            </a:pPr>
            <a:r>
              <a:rPr lang="en-GB" dirty="0" smtClean="0"/>
              <a:t>Of this their purpose hither to this wood;</a:t>
            </a:r>
          </a:p>
          <a:p>
            <a:pPr>
              <a:buNone/>
            </a:pPr>
            <a:r>
              <a:rPr lang="en-GB" dirty="0" smtClean="0"/>
              <a:t>And I in fury hither </a:t>
            </a:r>
            <a:r>
              <a:rPr lang="en-GB" dirty="0" err="1" smtClean="0"/>
              <a:t>follow'd</a:t>
            </a:r>
            <a:r>
              <a:rPr lang="en-GB" dirty="0" smtClean="0"/>
              <a:t> them,</a:t>
            </a:r>
          </a:p>
          <a:p>
            <a:pPr>
              <a:buNone/>
            </a:pPr>
            <a:r>
              <a:rPr lang="en-GB" dirty="0" smtClean="0"/>
              <a:t>Fair Helena in fancy following me.</a:t>
            </a:r>
          </a:p>
          <a:p>
            <a:pPr>
              <a:buNone/>
            </a:pPr>
            <a:r>
              <a:rPr lang="en-GB" dirty="0" smtClean="0"/>
              <a:t>But, my good lord, I </a:t>
            </a:r>
            <a:r>
              <a:rPr lang="en-GB" dirty="0" err="1" smtClean="0"/>
              <a:t>wot</a:t>
            </a:r>
            <a:r>
              <a:rPr lang="en-GB" dirty="0" smtClean="0"/>
              <a:t> not by what</a:t>
            </a:r>
          </a:p>
          <a:p>
            <a:pPr>
              <a:buNone/>
            </a:pPr>
            <a:r>
              <a:rPr lang="en-GB" dirty="0" smtClean="0"/>
              <a:t>power,--</a:t>
            </a:r>
          </a:p>
          <a:p>
            <a:pPr>
              <a:buNone/>
            </a:pPr>
            <a:r>
              <a:rPr lang="en-GB" dirty="0" smtClean="0"/>
              <a:t>But by some power it is,--my love to</a:t>
            </a:r>
          </a:p>
          <a:p>
            <a:pPr>
              <a:buNone/>
            </a:pPr>
            <a:r>
              <a:rPr lang="en-GB" dirty="0" err="1" smtClean="0"/>
              <a:t>Hermia</a:t>
            </a:r>
            <a:r>
              <a:rPr lang="en-GB" dirty="0" smtClean="0"/>
              <a:t>,</a:t>
            </a:r>
          </a:p>
          <a:p>
            <a:pPr>
              <a:buNone/>
            </a:pPr>
            <a:r>
              <a:rPr lang="en-GB" dirty="0" smtClean="0"/>
              <a:t>Melted as the snow, seems to me now</a:t>
            </a:r>
          </a:p>
          <a:p>
            <a:pPr>
              <a:buNone/>
            </a:pPr>
            <a:r>
              <a:rPr lang="en-GB" dirty="0" smtClean="0"/>
              <a:t>As the remembrance of an idle gaud</a:t>
            </a:r>
          </a:p>
          <a:p>
            <a:pPr>
              <a:buNone/>
            </a:pPr>
            <a:r>
              <a:rPr lang="en-GB" dirty="0" smtClean="0"/>
              <a:t>Which in my childhood I did dote upon;</a:t>
            </a:r>
          </a:p>
          <a:p>
            <a:pPr>
              <a:buNone/>
            </a:pPr>
            <a:r>
              <a:rPr lang="en-GB" dirty="0" smtClean="0"/>
              <a:t>And all the faith, the virtue of my heart,</a:t>
            </a:r>
          </a:p>
          <a:p>
            <a:pPr>
              <a:buNone/>
            </a:pPr>
            <a:r>
              <a:rPr lang="en-GB" dirty="0" smtClean="0"/>
              <a:t>The object and the pleasure of mine eye,</a:t>
            </a:r>
          </a:p>
          <a:p>
            <a:pPr>
              <a:buNone/>
            </a:pPr>
            <a:r>
              <a:rPr lang="en-GB" dirty="0" smtClean="0"/>
              <a:t>Is only Helena. To her, my lord,</a:t>
            </a:r>
          </a:p>
          <a:p>
            <a:pPr>
              <a:buNone/>
            </a:pPr>
            <a:r>
              <a:rPr lang="en-GB" dirty="0" smtClean="0"/>
              <a:t>Was I </a:t>
            </a:r>
            <a:r>
              <a:rPr lang="en-GB" dirty="0" err="1" smtClean="0"/>
              <a:t>betroth'd</a:t>
            </a:r>
            <a:r>
              <a:rPr lang="en-GB" dirty="0" smtClean="0"/>
              <a:t> ere I saw </a:t>
            </a:r>
            <a:r>
              <a:rPr lang="en-GB" dirty="0" err="1" smtClean="0"/>
              <a:t>Hermia</a:t>
            </a:r>
            <a:r>
              <a:rPr lang="en-GB" dirty="0" smtClean="0"/>
              <a:t>:</a:t>
            </a:r>
          </a:p>
          <a:p>
            <a:pPr>
              <a:buNone/>
            </a:pPr>
            <a:r>
              <a:rPr lang="en-GB" dirty="0" smtClean="0"/>
              <a:t>But, like in sickness, did I loathe this food;</a:t>
            </a:r>
          </a:p>
          <a:p>
            <a:pPr>
              <a:buNone/>
            </a:pPr>
            <a:r>
              <a:rPr lang="en-GB" dirty="0" smtClean="0"/>
              <a:t>But, as in health, come to my natural</a:t>
            </a:r>
          </a:p>
          <a:p>
            <a:pPr>
              <a:buNone/>
            </a:pPr>
            <a:r>
              <a:rPr lang="en-GB" dirty="0" smtClean="0"/>
              <a:t>taste,</a:t>
            </a:r>
          </a:p>
          <a:p>
            <a:pPr>
              <a:buNone/>
            </a:pPr>
            <a:r>
              <a:rPr lang="en-GB" dirty="0" smtClean="0"/>
              <a:t>Now I do wish it, love it, long for it,</a:t>
            </a:r>
          </a:p>
          <a:p>
            <a:pPr>
              <a:buNone/>
            </a:pPr>
            <a:r>
              <a:rPr lang="en-GB" dirty="0" smtClean="0"/>
              <a:t>And will for evermore be true to it.</a:t>
            </a:r>
          </a:p>
          <a:p>
            <a:endParaRPr lang="en-GB" dirty="0"/>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Reading</a:t>
            </a:r>
            <a:r>
              <a:rPr kumimoji="0" lang="en-GB" sz="4000" b="1" i="0" u="none" strike="noStrike" kern="0" cap="none" spc="0" normalizeH="0" noProof="0" dirty="0" smtClean="0">
                <a:ln>
                  <a:noFill/>
                </a:ln>
                <a:solidFill>
                  <a:prstClr val="black"/>
                </a:solidFill>
                <a:effectLst/>
                <a:uLnTx/>
                <a:uFillTx/>
                <a:latin typeface="Century Gothic" panose="020B0502020202020204" pitchFamily="34" charset="0"/>
              </a:rPr>
              <a:t> and </a:t>
            </a:r>
            <a:r>
              <a:rPr kumimoji="0" lang="en-GB" sz="4000" b="1" i="0" u="none" strike="noStrike" kern="0" cap="none" spc="0" normalizeH="0" noProof="0" dirty="0" err="1" smtClean="0">
                <a:ln>
                  <a:noFill/>
                </a:ln>
                <a:solidFill>
                  <a:prstClr val="black"/>
                </a:solidFill>
                <a:effectLst/>
                <a:uLnTx/>
                <a:uFillTx/>
                <a:latin typeface="Century Gothic" panose="020B0502020202020204" pitchFamily="34" charset="0"/>
              </a:rPr>
              <a:t>Wrting</a:t>
            </a:r>
            <a:r>
              <a:rPr kumimoji="0" lang="en-GB" sz="4000" b="1" i="0" u="none" strike="noStrike" kern="0" cap="none" spc="0" normalizeH="0" noProof="0" dirty="0" smtClean="0">
                <a:ln>
                  <a:noFill/>
                </a:ln>
                <a:solidFill>
                  <a:prstClr val="black"/>
                </a:solidFill>
                <a:effectLst/>
                <a:uLnTx/>
                <a:uFillTx/>
                <a:latin typeface="Century Gothic" panose="020B0502020202020204" pitchFamily="34" charset="0"/>
              </a:rPr>
              <a:t> task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2059659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214290"/>
            <a:ext cx="6512511" cy="571504"/>
          </a:xfrm>
        </p:spPr>
        <p:txBody>
          <a:bodyPr/>
          <a:lstStyle/>
          <a:p>
            <a:pPr algn="ctr"/>
            <a:r>
              <a:rPr lang="en-GB" dirty="0" smtClean="0"/>
              <a:t>Act 4 Sc 1</a:t>
            </a:r>
            <a:endParaRPr lang="en-GB" dirty="0"/>
          </a:p>
        </p:txBody>
      </p:sp>
      <p:sp>
        <p:nvSpPr>
          <p:cNvPr id="3" name="Content Placeholder 2"/>
          <p:cNvSpPr>
            <a:spLocks noGrp="1"/>
          </p:cNvSpPr>
          <p:nvPr>
            <p:ph sz="quarter" idx="13"/>
          </p:nvPr>
        </p:nvSpPr>
        <p:spPr>
          <a:xfrm>
            <a:off x="1071538" y="1000108"/>
            <a:ext cx="7643866" cy="5857892"/>
          </a:xfrm>
        </p:spPr>
        <p:txBody>
          <a:bodyPr>
            <a:noAutofit/>
          </a:bodyPr>
          <a:lstStyle/>
          <a:p>
            <a:pPr>
              <a:buNone/>
            </a:pPr>
            <a:r>
              <a:rPr lang="en-GB" sz="1050" b="1" dirty="0" smtClean="0"/>
              <a:t>THESEUS</a:t>
            </a:r>
            <a:endParaRPr lang="en-GB" sz="1050" dirty="0" smtClean="0"/>
          </a:p>
          <a:p>
            <a:pPr>
              <a:buNone/>
            </a:pPr>
            <a:r>
              <a:rPr lang="en-GB" sz="1050" dirty="0" smtClean="0"/>
              <a:t>Fair lovers, you are fortunately met:</a:t>
            </a:r>
          </a:p>
          <a:p>
            <a:pPr>
              <a:buNone/>
            </a:pPr>
            <a:r>
              <a:rPr lang="en-GB" sz="1050" dirty="0" smtClean="0"/>
              <a:t>Of this discourse we more will hear anon.</a:t>
            </a:r>
          </a:p>
          <a:p>
            <a:pPr>
              <a:buNone/>
            </a:pPr>
            <a:r>
              <a:rPr lang="en-GB" sz="1050" dirty="0" err="1" smtClean="0"/>
              <a:t>Egeus</a:t>
            </a:r>
            <a:r>
              <a:rPr lang="en-GB" sz="1050" dirty="0" smtClean="0"/>
              <a:t>, I will overbear your will;</a:t>
            </a:r>
          </a:p>
          <a:p>
            <a:pPr>
              <a:buNone/>
            </a:pPr>
            <a:r>
              <a:rPr lang="en-GB" sz="1050" dirty="0" smtClean="0"/>
              <a:t>For in the temple by and by with us</a:t>
            </a:r>
          </a:p>
          <a:p>
            <a:pPr>
              <a:buNone/>
            </a:pPr>
            <a:r>
              <a:rPr lang="en-GB" sz="1050" dirty="0" smtClean="0"/>
              <a:t>These couples shall eternally be knit:</a:t>
            </a:r>
          </a:p>
          <a:p>
            <a:pPr>
              <a:buNone/>
            </a:pPr>
            <a:r>
              <a:rPr lang="en-GB" sz="1050" dirty="0" smtClean="0"/>
              <a:t>Away with us to Athens; three and three,</a:t>
            </a:r>
          </a:p>
          <a:p>
            <a:pPr>
              <a:buNone/>
            </a:pPr>
            <a:r>
              <a:rPr lang="en-GB" sz="1050" dirty="0" smtClean="0"/>
              <a:t>We'll hold a feast in great solemnity.</a:t>
            </a:r>
          </a:p>
          <a:p>
            <a:pPr>
              <a:buNone/>
            </a:pPr>
            <a:r>
              <a:rPr lang="en-GB" sz="1050" dirty="0" smtClean="0"/>
              <a:t>Come, </a:t>
            </a:r>
            <a:r>
              <a:rPr lang="en-GB" sz="1050" dirty="0" err="1" smtClean="0"/>
              <a:t>Hippolyta</a:t>
            </a:r>
            <a:r>
              <a:rPr lang="en-GB" sz="1050" dirty="0" smtClean="0"/>
              <a:t>.</a:t>
            </a:r>
          </a:p>
          <a:p>
            <a:pPr>
              <a:buNone/>
            </a:pPr>
            <a:r>
              <a:rPr lang="en-GB" sz="1050" i="1" dirty="0" smtClean="0"/>
              <a:t>Exeunt THESEUS, HIPPOLYTA, EGEUS, and train</a:t>
            </a:r>
            <a:endParaRPr lang="en-GB" sz="1050" dirty="0" smtClean="0"/>
          </a:p>
          <a:p>
            <a:pPr>
              <a:buNone/>
            </a:pPr>
            <a:r>
              <a:rPr lang="en-GB" sz="1050" b="1" dirty="0" smtClean="0"/>
              <a:t>DEMETRIUS</a:t>
            </a:r>
            <a:endParaRPr lang="en-GB" sz="1050" dirty="0" smtClean="0"/>
          </a:p>
          <a:p>
            <a:pPr>
              <a:buNone/>
            </a:pPr>
            <a:r>
              <a:rPr lang="en-GB" sz="1050" dirty="0" smtClean="0"/>
              <a:t>These things seem small and</a:t>
            </a:r>
          </a:p>
          <a:p>
            <a:pPr>
              <a:buNone/>
            </a:pPr>
            <a:r>
              <a:rPr lang="en-GB" sz="1050" dirty="0" smtClean="0"/>
              <a:t>undistinguishable,</a:t>
            </a:r>
          </a:p>
          <a:p>
            <a:pPr>
              <a:buNone/>
            </a:pPr>
            <a:r>
              <a:rPr lang="en-GB" sz="1050" b="1" dirty="0" smtClean="0"/>
              <a:t>HERMIA</a:t>
            </a:r>
            <a:endParaRPr lang="en-GB" sz="1050" dirty="0" smtClean="0"/>
          </a:p>
          <a:p>
            <a:pPr>
              <a:buNone/>
            </a:pPr>
            <a:r>
              <a:rPr lang="en-GB" sz="1050" dirty="0" smtClean="0"/>
              <a:t>Methinks I see these things with parted</a:t>
            </a:r>
          </a:p>
          <a:p>
            <a:pPr>
              <a:buNone/>
            </a:pPr>
            <a:r>
              <a:rPr lang="en-GB" sz="1050" dirty="0" smtClean="0"/>
              <a:t>eye,</a:t>
            </a:r>
          </a:p>
          <a:p>
            <a:pPr>
              <a:buNone/>
            </a:pPr>
            <a:r>
              <a:rPr lang="en-GB" sz="1050" dirty="0" smtClean="0"/>
              <a:t>When every thing seems double.</a:t>
            </a:r>
          </a:p>
          <a:p>
            <a:pPr>
              <a:buNone/>
            </a:pPr>
            <a:r>
              <a:rPr lang="en-GB" sz="1050" b="1" dirty="0" smtClean="0"/>
              <a:t>HELENA</a:t>
            </a:r>
            <a:endParaRPr lang="en-GB" sz="1050" dirty="0" smtClean="0"/>
          </a:p>
          <a:p>
            <a:pPr>
              <a:buNone/>
            </a:pPr>
            <a:r>
              <a:rPr lang="en-GB" sz="1050" dirty="0" smtClean="0"/>
              <a:t>So methinks:</a:t>
            </a:r>
          </a:p>
          <a:p>
            <a:pPr>
              <a:buNone/>
            </a:pPr>
            <a:r>
              <a:rPr lang="en-GB" sz="1050" dirty="0" smtClean="0"/>
              <a:t>And I have found Demetrius like a jewel,</a:t>
            </a:r>
          </a:p>
          <a:p>
            <a:pPr>
              <a:buNone/>
            </a:pPr>
            <a:r>
              <a:rPr lang="en-GB" sz="1050" dirty="0" smtClean="0"/>
              <a:t>Mine own, and not mine own.</a:t>
            </a:r>
          </a:p>
          <a:p>
            <a:pPr>
              <a:buNone/>
            </a:pPr>
            <a:r>
              <a:rPr lang="en-GB" sz="1050" b="1" dirty="0" smtClean="0"/>
              <a:t>DEMETRIUS</a:t>
            </a:r>
            <a:endParaRPr lang="en-GB" sz="1050" dirty="0" smtClean="0"/>
          </a:p>
          <a:p>
            <a:pPr>
              <a:buNone/>
            </a:pPr>
            <a:r>
              <a:rPr lang="en-GB" sz="1050" dirty="0" smtClean="0"/>
              <a:t>Are you sure</a:t>
            </a:r>
          </a:p>
          <a:p>
            <a:pPr>
              <a:buNone/>
            </a:pPr>
            <a:r>
              <a:rPr lang="en-GB" sz="1050" dirty="0" smtClean="0"/>
              <a:t>That we are awake? It seems to me</a:t>
            </a:r>
          </a:p>
          <a:p>
            <a:pPr>
              <a:buNone/>
            </a:pPr>
            <a:r>
              <a:rPr lang="en-GB" sz="1050" dirty="0" smtClean="0"/>
              <a:t>That yet we sleep, we dream.</a:t>
            </a:r>
          </a:p>
          <a:p>
            <a:endParaRPr lang="en-GB" sz="1050" dirty="0"/>
          </a:p>
        </p:txBody>
      </p:sp>
      <p:sp>
        <p:nvSpPr>
          <p:cNvPr id="4" name="TextBox 3">
            <a:extLst>
              <a:ext uri="{FF2B5EF4-FFF2-40B4-BE49-F238E27FC236}">
                <a16:creationId xmlns=""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smtClean="0">
                <a:ln>
                  <a:noFill/>
                </a:ln>
                <a:solidFill>
                  <a:prstClr val="black"/>
                </a:solidFill>
                <a:effectLst/>
                <a:uLnTx/>
                <a:uFillTx/>
                <a:latin typeface="Century Gothic" panose="020B0502020202020204" pitchFamily="34" charset="0"/>
              </a:rPr>
              <a:t>Reading</a:t>
            </a:r>
            <a:r>
              <a:rPr kumimoji="0" lang="en-GB" sz="4000" b="1" i="0" u="none" strike="noStrike" kern="0" cap="none" spc="0" normalizeH="0" noProof="0" dirty="0" smtClean="0">
                <a:ln>
                  <a:noFill/>
                </a:ln>
                <a:solidFill>
                  <a:prstClr val="black"/>
                </a:solidFill>
                <a:effectLst/>
                <a:uLnTx/>
                <a:uFillTx/>
                <a:latin typeface="Century Gothic" panose="020B0502020202020204" pitchFamily="34" charset="0"/>
              </a:rPr>
              <a:t> and </a:t>
            </a:r>
            <a:r>
              <a:rPr kumimoji="0" lang="en-GB" sz="4000" b="1" i="0" u="none" strike="noStrike" kern="0" cap="none" spc="0" normalizeH="0" noProof="0" dirty="0" err="1" smtClean="0">
                <a:ln>
                  <a:noFill/>
                </a:ln>
                <a:solidFill>
                  <a:prstClr val="black"/>
                </a:solidFill>
                <a:effectLst/>
                <a:uLnTx/>
                <a:uFillTx/>
                <a:latin typeface="Century Gothic" panose="020B0502020202020204" pitchFamily="34" charset="0"/>
              </a:rPr>
              <a:t>Wrting</a:t>
            </a:r>
            <a:r>
              <a:rPr kumimoji="0" lang="en-GB" sz="4000" b="1" i="0" u="none" strike="noStrike" kern="0" cap="none" spc="0" normalizeH="0" noProof="0" dirty="0" smtClean="0">
                <a:ln>
                  <a:noFill/>
                </a:ln>
                <a:solidFill>
                  <a:prstClr val="black"/>
                </a:solidFill>
                <a:effectLst/>
                <a:uLnTx/>
                <a:uFillTx/>
                <a:latin typeface="Century Gothic" panose="020B0502020202020204" pitchFamily="34" charset="0"/>
              </a:rPr>
              <a:t> task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 xmlns:p14="http://schemas.microsoft.com/office/powerpoint/2010/main" val="2059659407"/>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321</TotalTime>
  <Words>794</Words>
  <Application>Microsoft Office PowerPoint</Application>
  <PresentationFormat>On-screen Show (4:3)</PresentationFormat>
  <Paragraphs>131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A Midsummer Night’s Dream  by William Shakespeare</vt:lpstr>
      <vt:lpstr>Learning Objective:</vt:lpstr>
      <vt:lpstr>Progress Indicators:</vt:lpstr>
      <vt:lpstr>Starter:</vt:lpstr>
      <vt:lpstr>Vocabulary</vt:lpstr>
      <vt:lpstr>Pre-writing discussion</vt:lpstr>
      <vt:lpstr>Slide 7</vt:lpstr>
      <vt:lpstr>Slide 8</vt:lpstr>
      <vt:lpstr>Act 4 Sc 1</vt:lpstr>
      <vt:lpstr>Active Reading Task</vt:lpstr>
      <vt:lpstr>Active Reading Task</vt:lpstr>
      <vt:lpstr>Slide 12</vt:lpstr>
      <vt:lpstr>Pairs or individual</vt:lpstr>
      <vt:lpstr>1. Read and annotate the extract with any aspects of language and structure that you can find. 2How do most of the dreamers respond to the dream experience upon waking?  Which character is changed permanently by the dream experience?  3. How does Theseus’s current decision regarding Hermia and Lysander contradict his earlier statement? What does Egeus still want to happen? When Theseus says ‘Egeus, I will overbear your will;’ what is he saying and doing? What will this mean for the four lovers? Between the four lovers, is this infatuation or real love now? Explain.   Challenge: How is the character of ____________________________(insert character of choice from extract) presented in this extract? Write as PEA.  </vt:lpstr>
      <vt:lpstr>ALL Extension: Compare this Act to Act 3. In which act did the majority of the characters enjoy themselves the most?  Which act did you enjoy more?  Explain. </vt:lpstr>
      <vt:lpstr>Plenary</vt:lpstr>
    </vt:vector>
  </TitlesOfParts>
  <Company>Al Khor International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Midsummer Night’s Dream  by William Shakespeare</dc:title>
  <dc:creator>Jillian Smyth</dc:creator>
  <cp:lastModifiedBy>sharon</cp:lastModifiedBy>
  <cp:revision>16</cp:revision>
  <dcterms:created xsi:type="dcterms:W3CDTF">2013-02-24T07:28:51Z</dcterms:created>
  <dcterms:modified xsi:type="dcterms:W3CDTF">2020-07-06T13:04:27Z</dcterms:modified>
</cp:coreProperties>
</file>