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8" r:id="rId2"/>
    <p:sldId id="336" r:id="rId3"/>
    <p:sldId id="343" r:id="rId4"/>
    <p:sldId id="363" r:id="rId5"/>
    <p:sldId id="362" r:id="rId6"/>
    <p:sldId id="344" r:id="rId7"/>
    <p:sldId id="348" r:id="rId8"/>
    <p:sldId id="366" r:id="rId9"/>
    <p:sldId id="338" r:id="rId10"/>
    <p:sldId id="355" r:id="rId11"/>
    <p:sldId id="364" r:id="rId12"/>
    <p:sldId id="365" r:id="rId13"/>
    <p:sldId id="3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Classes can do this in pairs/groups taking one or two words each to make it quicker.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Low – middle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Medium to High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Medium to High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hearteng.110mb.com/shakespeare/titania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504" y="162218"/>
            <a:ext cx="5243522" cy="1470025"/>
          </a:xfrm>
        </p:spPr>
        <p:txBody>
          <a:bodyPr>
            <a:noAutofit/>
          </a:bodyPr>
          <a:lstStyle/>
          <a:p>
            <a:r>
              <a:rPr lang="en-GB" sz="3200" u="sng" dirty="0"/>
              <a:t>Notes to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120680" cy="4320480"/>
          </a:xfrm>
        </p:spPr>
        <p:txBody>
          <a:bodyPr>
            <a:normAutofit/>
          </a:bodyPr>
          <a:lstStyle/>
          <a:p>
            <a:r>
              <a:rPr lang="en-GB" sz="1800" dirty="0"/>
              <a:t>Find the full script provided earlier on, download.</a:t>
            </a:r>
          </a:p>
          <a:p>
            <a:r>
              <a:rPr lang="en-GB" sz="1800" dirty="0"/>
              <a:t>Print out or work on the sheet most suitable for you.</a:t>
            </a:r>
          </a:p>
          <a:p>
            <a:pPr algn="l"/>
            <a:r>
              <a:rPr lang="en-GB" sz="1800" dirty="0"/>
              <a:t>A – most challenging</a:t>
            </a:r>
          </a:p>
          <a:p>
            <a:pPr algn="l"/>
            <a:r>
              <a:rPr lang="en-GB" sz="1800" dirty="0"/>
              <a:t>B- moderately challenging – start here if not sure.</a:t>
            </a:r>
          </a:p>
          <a:p>
            <a:pPr algn="l"/>
            <a:r>
              <a:rPr lang="en-GB" sz="1800" dirty="0"/>
              <a:t>C- less challenging – if you have missed a lot of class time and not fully understanding the play start here.  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/>
              <a:t>Work through the slides, make sure you read the information on the right of the slide as well as the full slide itself.</a:t>
            </a:r>
          </a:p>
          <a:p>
            <a:pPr algn="l"/>
            <a:r>
              <a:rPr lang="en-GB" sz="1800" dirty="0">
                <a:solidFill>
                  <a:srgbClr val="FF0000"/>
                </a:solidFill>
              </a:rPr>
              <a:t>Answer the questions on paper or screen or book if you have it- bring to school with the review attached and glue into books on return.</a:t>
            </a:r>
          </a:p>
          <a:p>
            <a:pPr algn="l"/>
            <a:r>
              <a:rPr lang="en-GB" sz="1800" dirty="0"/>
              <a:t>If there is someone who can read a part with you all the better.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0942" y="2571744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993244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and Thinking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214422"/>
            <a:ext cx="5929354" cy="5429288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pPr>
              <a:buNone/>
            </a:pPr>
            <a:r>
              <a:rPr lang="en-GB" dirty="0"/>
              <a:t>1. How can you tell that </a:t>
            </a:r>
            <a:r>
              <a:rPr lang="en-GB" dirty="0" err="1"/>
              <a:t>Titania</a:t>
            </a:r>
            <a:r>
              <a:rPr lang="en-GB" dirty="0"/>
              <a:t> likes Bottom’s singing?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2. Why does </a:t>
            </a:r>
            <a:r>
              <a:rPr lang="en-GB" dirty="0" err="1"/>
              <a:t>Titania</a:t>
            </a:r>
            <a:r>
              <a:rPr lang="en-GB" dirty="0"/>
              <a:t> tell Bottom that she loves him? (see last line of her first speech)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3. What does Bottom say when </a:t>
            </a:r>
            <a:r>
              <a:rPr lang="en-GB" dirty="0" err="1"/>
              <a:t>Titania</a:t>
            </a:r>
            <a:r>
              <a:rPr lang="en-GB" dirty="0"/>
              <a:t> tells him that she loves him?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4. “Reason and love keep little company together now- a- days.” What does Bottom mean here?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5. Look closely at </a:t>
            </a:r>
            <a:r>
              <a:rPr lang="en-GB" dirty="0" err="1"/>
              <a:t>Titania’s</a:t>
            </a:r>
            <a:r>
              <a:rPr lang="en-GB" dirty="0"/>
              <a:t> last speech. </a:t>
            </a:r>
          </a:p>
          <a:p>
            <a:pPr>
              <a:buNone/>
            </a:pPr>
            <a:r>
              <a:rPr lang="en-GB" dirty="0"/>
              <a:t>(a) Write a list of all the words/ phrases which show that she is powerful.</a:t>
            </a:r>
          </a:p>
          <a:p>
            <a:pPr>
              <a:buNone/>
            </a:pPr>
            <a:r>
              <a:rPr lang="en-GB" dirty="0"/>
              <a:t>(b) Write down a list of all the words/ phrases which suggest love, happiness, or luxury and riches (e.g. “jewels”)</a:t>
            </a:r>
          </a:p>
          <a:p>
            <a:pPr>
              <a:buNone/>
            </a:pPr>
            <a:r>
              <a:rPr lang="en-GB" dirty="0"/>
              <a:t>c) What images would you use to show happiness, a person being rich, or powerful. Sketch 3 small images to show these.</a:t>
            </a:r>
          </a:p>
          <a:p>
            <a:endParaRPr lang="en-GB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7429520" y="214290"/>
            <a:ext cx="1714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44" y="2643182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632B8-291D-459A-86B4-32856A195AA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Mastery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Reading and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642918"/>
            <a:ext cx="5929354" cy="3643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/>
              <a:t>1</a:t>
            </a:r>
            <a:r>
              <a:rPr lang="en-GB" sz="2000" dirty="0"/>
              <a:t>. How can you tell that </a:t>
            </a:r>
            <a:r>
              <a:rPr lang="en-GB" sz="2000" dirty="0" err="1"/>
              <a:t>Titania</a:t>
            </a:r>
            <a:r>
              <a:rPr lang="en-GB" sz="2000" dirty="0"/>
              <a:t> likes Bottom’s singing?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pPr>
              <a:buNone/>
            </a:pPr>
            <a:r>
              <a:rPr lang="en-GB" sz="2000" dirty="0"/>
              <a:t>2. Why does </a:t>
            </a:r>
            <a:r>
              <a:rPr lang="en-GB" sz="2000" dirty="0" err="1"/>
              <a:t>Titania</a:t>
            </a:r>
            <a:r>
              <a:rPr lang="en-GB" sz="2000" dirty="0"/>
              <a:t> tell Bottom that she loves him? (see last line of her first speech)</a:t>
            </a:r>
          </a:p>
          <a:p>
            <a:pPr>
              <a:buNone/>
            </a:pPr>
            <a:r>
              <a:rPr lang="en-GB" sz="2000" dirty="0"/>
              <a:t> 3. What does Bottom say when </a:t>
            </a:r>
            <a:r>
              <a:rPr lang="en-GB" sz="2000" dirty="0" err="1"/>
              <a:t>Titania</a:t>
            </a:r>
            <a:r>
              <a:rPr lang="en-GB" sz="2000" dirty="0"/>
              <a:t> tells him that she loves him? </a:t>
            </a:r>
          </a:p>
          <a:p>
            <a:pPr>
              <a:buNone/>
            </a:pPr>
            <a:r>
              <a:rPr lang="en-GB" sz="2000" dirty="0"/>
              <a:t>4. “Reason and love keep little company together now- a- days.” What does Bottom mean here? </a:t>
            </a:r>
          </a:p>
          <a:p>
            <a:pPr>
              <a:buNone/>
            </a:pPr>
            <a:r>
              <a:rPr lang="en-GB" sz="2000" dirty="0"/>
              <a:t>5. Look closely at </a:t>
            </a:r>
            <a:r>
              <a:rPr lang="en-GB" sz="2000" dirty="0" err="1"/>
              <a:t>Titania’s</a:t>
            </a:r>
            <a:r>
              <a:rPr lang="en-GB" sz="2000" dirty="0"/>
              <a:t> last speech. </a:t>
            </a:r>
          </a:p>
          <a:p>
            <a:pPr>
              <a:buNone/>
            </a:pPr>
            <a:r>
              <a:rPr lang="en-GB" sz="2000" dirty="0"/>
              <a:t>(a) Highlight all the words/ phrases which show that she is powerful.</a:t>
            </a:r>
          </a:p>
          <a:p>
            <a:pPr>
              <a:buNone/>
            </a:pPr>
            <a:r>
              <a:rPr lang="en-GB" sz="2000" dirty="0"/>
              <a:t>(b) Highlight all the words/ phrases which suggest love, happiness, or luxury and riches (e.g. “jewels”)</a:t>
            </a:r>
          </a:p>
          <a:p>
            <a:pPr>
              <a:buNone/>
            </a:pPr>
            <a:r>
              <a:rPr lang="en-GB" sz="2000" dirty="0"/>
              <a:t>c) What images would you use to show happiness, a person being rich, or powerful. Sketch 3 small images to show these.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 </a:t>
            </a:r>
          </a:p>
          <a:p>
            <a:endParaRPr lang="en-GB" sz="1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58082" y="214290"/>
            <a:ext cx="1785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29520" y="2571744"/>
            <a:ext cx="1428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632B8-291D-459A-86B4-32856A195AA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Mastery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Reading and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642918"/>
            <a:ext cx="5929354" cy="3643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/>
              <a:t>1. How can you tell that </a:t>
            </a:r>
            <a:r>
              <a:rPr lang="en-GB" sz="1400" dirty="0" err="1"/>
              <a:t>Titania</a:t>
            </a:r>
            <a:r>
              <a:rPr lang="en-GB" sz="1400" dirty="0"/>
              <a:t> likes Bottom’s singing?</a:t>
            </a:r>
          </a:p>
          <a:p>
            <a:pPr>
              <a:buNone/>
            </a:pPr>
            <a:r>
              <a:rPr lang="en-GB" sz="1400" dirty="0"/>
              <a:t> </a:t>
            </a:r>
          </a:p>
          <a:p>
            <a:pPr>
              <a:buNone/>
            </a:pPr>
            <a:r>
              <a:rPr lang="en-GB" sz="1400" dirty="0"/>
              <a:t>2. Why does </a:t>
            </a:r>
            <a:r>
              <a:rPr lang="en-GB" sz="1400" dirty="0" err="1"/>
              <a:t>Titania</a:t>
            </a:r>
            <a:r>
              <a:rPr lang="en-GB" sz="1400" dirty="0"/>
              <a:t> tell Bottom that she loves him? (see last line of her first speech)</a:t>
            </a:r>
          </a:p>
          <a:p>
            <a:pPr>
              <a:buNone/>
            </a:pPr>
            <a:r>
              <a:rPr lang="en-GB" sz="1400" dirty="0"/>
              <a:t> 3. What does Bottom say when </a:t>
            </a:r>
            <a:r>
              <a:rPr lang="en-GB" sz="1400" dirty="0" err="1"/>
              <a:t>Titania</a:t>
            </a:r>
            <a:r>
              <a:rPr lang="en-GB" sz="1400" dirty="0"/>
              <a:t> tells him that she loves him? </a:t>
            </a:r>
          </a:p>
          <a:p>
            <a:pPr>
              <a:buNone/>
            </a:pPr>
            <a:r>
              <a:rPr lang="en-GB" sz="1400" dirty="0"/>
              <a:t>4. “Reason and love keep little company together now- a- days.” What does Bottom mean here? </a:t>
            </a:r>
          </a:p>
          <a:p>
            <a:pPr>
              <a:buNone/>
            </a:pPr>
            <a:r>
              <a:rPr lang="en-GB" sz="1400" dirty="0"/>
              <a:t>5. Look closely at </a:t>
            </a:r>
            <a:r>
              <a:rPr lang="en-GB" sz="1400" dirty="0" err="1"/>
              <a:t>Titania’s</a:t>
            </a:r>
            <a:r>
              <a:rPr lang="en-GB" sz="1400" dirty="0"/>
              <a:t> last speech. </a:t>
            </a:r>
          </a:p>
          <a:p>
            <a:pPr>
              <a:buNone/>
            </a:pPr>
            <a:r>
              <a:rPr lang="en-GB" sz="1400" dirty="0"/>
              <a:t>(a) Highlight all the words/ phrases which show that she is powerful.</a:t>
            </a:r>
          </a:p>
          <a:p>
            <a:pPr>
              <a:buNone/>
            </a:pPr>
            <a:r>
              <a:rPr lang="en-GB" sz="1400" dirty="0"/>
              <a:t>(b) Highlight all the words/ phrases which suggest love, happiness, or luxury and riches (e.g. “jewels”)</a:t>
            </a:r>
          </a:p>
          <a:p>
            <a:pPr>
              <a:buNone/>
            </a:pPr>
            <a:r>
              <a:rPr lang="en-GB" sz="1400" dirty="0"/>
              <a:t>c) What images would you use to show happiness, a person being rich, or powerful. </a:t>
            </a:r>
          </a:p>
          <a:p>
            <a:pPr>
              <a:buNone/>
            </a:pPr>
            <a:r>
              <a:rPr lang="en-GB" sz="1400" dirty="0"/>
              <a:t> </a:t>
            </a:r>
          </a:p>
          <a:p>
            <a:endParaRPr lang="en-GB" sz="1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1604" y="5143512"/>
            <a:ext cx="48577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Include a quotation from your preparation questions from either Bottom or </a:t>
            </a:r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Titania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Challenge: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select a quotation from the other character and write a second PEA paragraph.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5852" y="4357694"/>
            <a:ext cx="528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Challenge: What impression do you get of Bottom and </a:t>
            </a:r>
            <a:r>
              <a:rPr lang="en-GB" b="1" u="sng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Titanias</a:t>
            </a:r>
            <a:r>
              <a:rPr lang="en-GB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’ relationship in Act 3, Scene 1?  Write a PEA paragraph.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Tiny: smaller than a pea – Josephine Corcor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429132"/>
            <a:ext cx="533400" cy="48577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358082" y="214290"/>
            <a:ext cx="1785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58082" y="2643182"/>
            <a:ext cx="1571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6632B8-291D-459A-86B4-32856A195AA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Mastery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543692" cy="1143000"/>
          </a:xfrm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285860"/>
            <a:ext cx="5429288" cy="264320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makes this scene funny?</a:t>
            </a:r>
          </a:p>
          <a:p>
            <a:pPr>
              <a:buNone/>
            </a:pPr>
            <a:r>
              <a:rPr lang="en-GB" dirty="0"/>
              <a:t>Explain.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pic>
        <p:nvPicPr>
          <p:cNvPr id="1026" name="Picture 2" descr="http://hearteng.110mb.com/shakespeare/titania2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23915" y="3214686"/>
            <a:ext cx="4205407" cy="287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358066" y="285728"/>
            <a:ext cx="1785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6644" y="257174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142984"/>
            <a:ext cx="5243522" cy="1470025"/>
          </a:xfrm>
        </p:spPr>
        <p:txBody>
          <a:bodyPr>
            <a:noAutofit/>
          </a:bodyPr>
          <a:lstStyle/>
          <a:p>
            <a:r>
              <a:rPr lang="en-GB" sz="3200" u="sng" dirty="0"/>
              <a:t>Bottom, </a:t>
            </a:r>
            <a:r>
              <a:rPr lang="en-GB" sz="3200" u="sng" dirty="0" err="1"/>
              <a:t>Titania</a:t>
            </a:r>
            <a:r>
              <a:rPr lang="en-GB" sz="3200" u="sng" dirty="0"/>
              <a:t> and The Mechanicals.  Act 3, Scene 1?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5214974" cy="2714644"/>
          </a:xfrm>
        </p:spPr>
        <p:txBody>
          <a:bodyPr>
            <a:normAutofit/>
          </a:bodyPr>
          <a:lstStyle/>
          <a:p>
            <a:r>
              <a:rPr lang="en-GB" dirty="0"/>
              <a:t>Learning objective: to understand how Shakespeare creates comedy in characters and the effect on the audience.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5715016"/>
            <a:ext cx="226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Ca: p57/ Ox: p31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0942" y="2571744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find funny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28794" y="3071810"/>
            <a:ext cx="3714776" cy="1785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How do writers and actors create comedy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822033" y="2536025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000232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643042" y="500063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036347" y="496491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58082" y="285728"/>
            <a:ext cx="1785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86644" y="257174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Unlocking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215106" cy="4525963"/>
          </a:xfrm>
        </p:spPr>
        <p:txBody>
          <a:bodyPr/>
          <a:lstStyle/>
          <a:p>
            <a:pPr algn="ctr"/>
            <a:r>
              <a:rPr lang="en-GB" dirty="0"/>
              <a:t>Use a dictionary/google to find the meaning of: </a:t>
            </a:r>
          </a:p>
          <a:p>
            <a:r>
              <a:rPr lang="en-GB" dirty="0"/>
              <a:t> Comedic</a:t>
            </a:r>
          </a:p>
          <a:p>
            <a:r>
              <a:rPr lang="en-GB" dirty="0"/>
              <a:t>Farce</a:t>
            </a:r>
          </a:p>
          <a:p>
            <a:r>
              <a:rPr lang="en-GB" dirty="0"/>
              <a:t>Humorous</a:t>
            </a:r>
          </a:p>
          <a:p>
            <a:r>
              <a:rPr lang="en-GB" dirty="0"/>
              <a:t>Transformation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2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12" y="285728"/>
            <a:ext cx="18573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35798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does Shakespeare create comedy in Act 3 Scene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58579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/>
              <a:t>The Act begins with the tradesmen rehearsing their play in the woods.</a:t>
            </a:r>
          </a:p>
          <a:p>
            <a:pPr>
              <a:buNone/>
            </a:pPr>
            <a:endParaRPr lang="en-GB" sz="2800" b="1" dirty="0"/>
          </a:p>
          <a:p>
            <a:pPr>
              <a:buNone/>
            </a:pPr>
            <a:r>
              <a:rPr lang="en-GB" sz="2800" b="1" dirty="0"/>
              <a:t>Why would this be quite funny  to the audience?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28" y="285728"/>
            <a:ext cx="1857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2571744"/>
            <a:ext cx="1571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Context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 play within a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642942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u="sng" dirty="0"/>
              <a:t> </a:t>
            </a:r>
            <a:r>
              <a:rPr lang="en-GB" sz="2400" u="sng" dirty="0"/>
              <a:t>Act 3, Scene 1 p Ox: 31-36line 112, Ca: p57-63 where Bottom sings Line: 105/ 112</a:t>
            </a:r>
          </a:p>
          <a:p>
            <a:pPr algn="ctr">
              <a:buNone/>
            </a:pPr>
            <a:r>
              <a:rPr lang="en-GB" sz="2400" dirty="0"/>
              <a:t>Read this part: and/or see the sheet</a:t>
            </a:r>
          </a:p>
          <a:p>
            <a:r>
              <a:rPr lang="en-GB" sz="2400" dirty="0"/>
              <a:t>Stage directions</a:t>
            </a:r>
          </a:p>
          <a:p>
            <a:r>
              <a:rPr lang="en-GB" sz="2400" dirty="0"/>
              <a:t>Bottom</a:t>
            </a:r>
          </a:p>
          <a:p>
            <a:r>
              <a:rPr lang="en-GB" sz="2400" dirty="0"/>
              <a:t>Quince</a:t>
            </a:r>
          </a:p>
          <a:p>
            <a:r>
              <a:rPr lang="en-GB" sz="2400" dirty="0"/>
              <a:t>Snout </a:t>
            </a:r>
          </a:p>
          <a:p>
            <a:r>
              <a:rPr lang="en-GB" sz="2400" dirty="0"/>
              <a:t>Starveling</a:t>
            </a:r>
          </a:p>
          <a:p>
            <a:r>
              <a:rPr lang="en-GB" sz="2400" dirty="0"/>
              <a:t>Snug</a:t>
            </a:r>
          </a:p>
          <a:p>
            <a:r>
              <a:rPr lang="en-GB" sz="2400" dirty="0"/>
              <a:t>Puck</a:t>
            </a:r>
          </a:p>
          <a:p>
            <a:r>
              <a:rPr lang="en-GB" sz="2400" dirty="0"/>
              <a:t>Flute</a:t>
            </a:r>
          </a:p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70" y="3643314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Stop at </a:t>
            </a:r>
            <a:r>
              <a:rPr lang="en-GB" sz="2000" dirty="0" err="1">
                <a:solidFill>
                  <a:srgbClr val="FF0000"/>
                </a:solidFill>
              </a:rPr>
              <a:t>Titania</a:t>
            </a:r>
            <a:r>
              <a:rPr lang="en-GB" sz="2000" dirty="0">
                <a:solidFill>
                  <a:srgbClr val="FF0000"/>
                </a:solidFill>
              </a:rPr>
              <a:t> waking.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6628" y="285728"/>
            <a:ext cx="1857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358066" y="2571744"/>
            <a:ext cx="1785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As you read consider: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6758006" cy="60722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sz="3800" b="1" dirty="0"/>
              <a:t>How does this create comedy in Act 3, Scene 1?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/>
              <a:t>Why is it funny? </a:t>
            </a:r>
          </a:p>
          <a:p>
            <a:pPr algn="ctr">
              <a:buNone/>
            </a:pPr>
            <a:r>
              <a:rPr lang="en-GB" sz="3800" dirty="0"/>
              <a:t>Is it clear who is who? If not what is the effect?</a:t>
            </a:r>
          </a:p>
          <a:p>
            <a:pPr algn="ctr">
              <a:buNone/>
            </a:pPr>
            <a:r>
              <a:rPr lang="en-GB" sz="3800" dirty="0"/>
              <a:t>What would an Elizabethan audience think of this?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/>
              <a:t>Which quotation  or action  do you find particularly  humorous?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Puck and Bottom reappear on stage:</a:t>
            </a:r>
          </a:p>
          <a:p>
            <a:pPr algn="ctr">
              <a:buNone/>
            </a:pPr>
            <a:endParaRPr lang="en-GB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 other characters behave?  Why? </a:t>
            </a:r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effect was Shakespeare trying to create here?</a:t>
            </a:r>
            <a:endParaRPr lang="en-GB" sz="3800" dirty="0"/>
          </a:p>
          <a:p>
            <a:pPr algn="ctr">
              <a:buNone/>
            </a:pPr>
            <a:r>
              <a:rPr lang="en-GB" sz="3800" dirty="0"/>
              <a:t> 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6644" y="2643182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Thinking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Read from </a:t>
            </a:r>
            <a:r>
              <a:rPr lang="en-GB" dirty="0" err="1"/>
              <a:t>Titania</a:t>
            </a:r>
            <a:r>
              <a:rPr lang="en-GB" dirty="0"/>
              <a:t> waking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785794"/>
            <a:ext cx="6572296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 Read from </a:t>
            </a:r>
            <a:r>
              <a:rPr lang="en-GB" dirty="0" err="1"/>
              <a:t>Titania</a:t>
            </a:r>
            <a:r>
              <a:rPr lang="en-GB" dirty="0"/>
              <a:t> waking to end of Bottoms singing.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How does this create comedy in Act 3, Scene 1? Ca p65/Ox p36 line 112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Why is it funny?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Now complete the tasks on the rest of the scene – print out the sheet most suitable for you.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8066" y="2643182"/>
            <a:ext cx="1785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5715040" cy="1357322"/>
          </a:xfrm>
        </p:spPr>
        <p:txBody>
          <a:bodyPr>
            <a:noAutofit/>
          </a:bodyPr>
          <a:lstStyle/>
          <a:p>
            <a:r>
              <a:rPr lang="en-GB" sz="3200" u="sng" dirty="0"/>
              <a:t>Independent task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000240"/>
            <a:ext cx="5500726" cy="2428892"/>
          </a:xfrm>
        </p:spPr>
        <p:txBody>
          <a:bodyPr>
            <a:noAutofit/>
          </a:bodyPr>
          <a:lstStyle/>
          <a:p>
            <a:r>
              <a:rPr lang="en-GB" sz="4000" dirty="0"/>
              <a:t>Answer in full in your books.</a:t>
            </a:r>
          </a:p>
          <a:p>
            <a:r>
              <a:rPr lang="en-GB" sz="4000" dirty="0"/>
              <a:t>Consider why this scene and relationship would add to the humour.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8066" y="214290"/>
            <a:ext cx="1785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44" y="2643182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632B8-291D-459A-86B4-32856A195AA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Mastery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1551</Words>
  <Application>Microsoft Office PowerPoint</Application>
  <PresentationFormat>On-screen Show (4:3)</PresentationFormat>
  <Paragraphs>279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Office Theme</vt:lpstr>
      <vt:lpstr>Notes to students</vt:lpstr>
      <vt:lpstr>Bottom, Titania and The Mechanicals.  Act 3, Scene 1?</vt:lpstr>
      <vt:lpstr>What do you find funny</vt:lpstr>
      <vt:lpstr>Unlocking vocabulary</vt:lpstr>
      <vt:lpstr>How does Shakespeare create comedy in Act 3 Scene 1.</vt:lpstr>
      <vt:lpstr>A play within a play</vt:lpstr>
      <vt:lpstr>As you read consider:</vt:lpstr>
      <vt:lpstr>Read from Titania waking</vt:lpstr>
      <vt:lpstr>Independent task</vt:lpstr>
      <vt:lpstr>Reading and Thinking </vt:lpstr>
      <vt:lpstr>Reading and Thinking</vt:lpstr>
      <vt:lpstr>Reading and Thinking</vt:lpstr>
      <vt:lpstr>Plenary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 Ryan</cp:lastModifiedBy>
  <cp:revision>240</cp:revision>
  <dcterms:created xsi:type="dcterms:W3CDTF">2013-07-19T18:34:43Z</dcterms:created>
  <dcterms:modified xsi:type="dcterms:W3CDTF">2020-12-07T12:58:54Z</dcterms:modified>
</cp:coreProperties>
</file>