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7" r:id="rId2"/>
    <p:sldId id="281" r:id="rId3"/>
    <p:sldId id="280" r:id="rId4"/>
    <p:sldId id="263" r:id="rId5"/>
    <p:sldId id="277" r:id="rId6"/>
    <p:sldId id="266" r:id="rId7"/>
    <p:sldId id="264" r:id="rId8"/>
    <p:sldId id="267" r:id="rId9"/>
    <p:sldId id="265" r:id="rId10"/>
    <p:sldId id="282" r:id="rId11"/>
    <p:sldId id="283" r:id="rId12"/>
    <p:sldId id="279" r:id="rId13"/>
  </p:sldIdLst>
  <p:sldSz cx="9144000" cy="6858000" type="screen4x3"/>
  <p:notesSz cx="9926638" cy="14352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17630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717630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5223E3EC-D8F2-4A21-A6F3-CB6BF51FDE28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3632467"/>
            <a:ext cx="4301543" cy="717630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13632467"/>
            <a:ext cx="4301543" cy="717630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7CB90330-83CD-4C84-95BD-ED706E1198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516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233A-EB57-4D40-998A-656FF6E01213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FD3C-DBA3-4BE4-9CD9-6533C4BBC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14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233A-EB57-4D40-998A-656FF6E01213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FD3C-DBA3-4BE4-9CD9-6533C4BBC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47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233A-EB57-4D40-998A-656FF6E01213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FD3C-DBA3-4BE4-9CD9-6533C4BBC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27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233A-EB57-4D40-998A-656FF6E01213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FD3C-DBA3-4BE4-9CD9-6533C4BBC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81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233A-EB57-4D40-998A-656FF6E01213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FD3C-DBA3-4BE4-9CD9-6533C4BBC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07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233A-EB57-4D40-998A-656FF6E01213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FD3C-DBA3-4BE4-9CD9-6533C4BBC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21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233A-EB57-4D40-998A-656FF6E01213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FD3C-DBA3-4BE4-9CD9-6533C4BBC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03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233A-EB57-4D40-998A-656FF6E01213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FD3C-DBA3-4BE4-9CD9-6533C4BBC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19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233A-EB57-4D40-998A-656FF6E01213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FD3C-DBA3-4BE4-9CD9-6533C4BBC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76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233A-EB57-4D40-998A-656FF6E01213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FD3C-DBA3-4BE4-9CD9-6533C4BBC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224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233A-EB57-4D40-998A-656FF6E01213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FD3C-DBA3-4BE4-9CD9-6533C4BBC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05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8233A-EB57-4D40-998A-656FF6E01213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FD3C-DBA3-4BE4-9CD9-6533C4BBC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9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Pupils engaged in topic and task.</a:t>
            </a:r>
          </a:p>
          <a:p>
            <a:pPr marL="0" indent="0">
              <a:buNone/>
            </a:pPr>
            <a:r>
              <a:rPr lang="en-GB" dirty="0" smtClean="0"/>
              <a:t>Pupils showed learning at expected progress – or above.</a:t>
            </a:r>
          </a:p>
          <a:p>
            <a:pPr marL="0" indent="0">
              <a:buNone/>
            </a:pPr>
            <a:r>
              <a:rPr lang="en-GB" dirty="0" smtClean="0"/>
              <a:t>Pupils showed respect.</a:t>
            </a:r>
          </a:p>
          <a:p>
            <a:pPr marL="0" indent="0">
              <a:buNone/>
            </a:pPr>
            <a:r>
              <a:rPr lang="en-GB" dirty="0" smtClean="0"/>
              <a:t>Pupils used correct vocabulary.</a:t>
            </a:r>
          </a:p>
          <a:p>
            <a:pPr marL="0" indent="0">
              <a:buNone/>
            </a:pPr>
            <a:r>
              <a:rPr lang="en-GB" dirty="0" smtClean="0"/>
              <a:t>Pupils showed a good/sound understanding of the text.</a:t>
            </a:r>
          </a:p>
          <a:p>
            <a:pPr marL="0" indent="0">
              <a:buNone/>
            </a:pPr>
            <a:r>
              <a:rPr lang="en-GB" dirty="0" smtClean="0"/>
              <a:t>She had nothing but great praise for you. BE PROUD! I AM.</a:t>
            </a:r>
          </a:p>
          <a:p>
            <a:pPr marL="0" indent="0">
              <a:buNone/>
            </a:pPr>
            <a:r>
              <a:rPr lang="en-GB" dirty="0" smtClean="0"/>
              <a:t>The bar is now set very HIGH! Can you clear </a:t>
            </a:r>
            <a:r>
              <a:rPr lang="en-GB" smtClean="0"/>
              <a:t>it-every time?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98397"/>
            <a:ext cx="122413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28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Look through the character quotations.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Challenge: Who were they speaking to?</a:t>
            </a:r>
          </a:p>
          <a:p>
            <a:endParaRPr lang="en-GB" dirty="0"/>
          </a:p>
          <a:p>
            <a:r>
              <a:rPr lang="en-GB" dirty="0" smtClean="0"/>
              <a:t>In response to what?</a:t>
            </a:r>
          </a:p>
          <a:p>
            <a:endParaRPr lang="en-GB" dirty="0"/>
          </a:p>
          <a:p>
            <a:r>
              <a:rPr lang="en-GB" dirty="0" smtClean="0"/>
              <a:t>Select a quotation. What does it say about the character at that time?</a:t>
            </a:r>
          </a:p>
          <a:p>
            <a:r>
              <a:rPr lang="en-GB" dirty="0" smtClean="0"/>
              <a:t>Write a PEE paragraph based on this.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4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 everything home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 smtClean="0">
                <a:solidFill>
                  <a:srgbClr val="FF0000"/>
                </a:solidFill>
              </a:rPr>
              <a:t>Homework:</a:t>
            </a:r>
            <a:r>
              <a:rPr lang="en-GB" dirty="0" smtClean="0">
                <a:solidFill>
                  <a:srgbClr val="FF0000"/>
                </a:solidFill>
              </a:rPr>
              <a:t> learn inspector’s speech and it’s meaning – yesterday’s lesson.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Key events: Act 1,2,3. Character’s quotations.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Assessment next week: Tuesday.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509120"/>
            <a:ext cx="1584175" cy="15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08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have we learnt?</a:t>
            </a:r>
          </a:p>
          <a:p>
            <a:endParaRPr lang="en-GB" dirty="0"/>
          </a:p>
          <a:p>
            <a:r>
              <a:rPr lang="en-GB" dirty="0" smtClean="0"/>
              <a:t>How have we learnt it?</a:t>
            </a:r>
          </a:p>
          <a:p>
            <a:endParaRPr lang="en-GB" dirty="0"/>
          </a:p>
          <a:p>
            <a:r>
              <a:rPr lang="en-GB" dirty="0" smtClean="0"/>
              <a:t>What is the value?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83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Look through the character quotations.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‘we are one body’-who said this? How is it relevant to us?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Challenge: Who were they speaking to?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In response to what?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Select a quotation. What does it say about the character at that time?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Write a PEE paragraph based on this.         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17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Inspector Calls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What: Analysis of the inspector’s speech.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Why: so as to understand the message in the text.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Homework: learn inspector’s speech and it’s meaning – yesterday’s lesson.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Key events: Act 1,2,3. Character’s quotations.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Assessment next week: Tuesday.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492896"/>
            <a:ext cx="1584175" cy="15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15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You will need a bank of quotations to use ready for the exam. For each character and theme.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en-GB" dirty="0" smtClean="0"/>
              <a:t>We will start with characters.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35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has the writer used the inspector to get across his views?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27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Look through the character quotations.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Challenge: Who were they speaking to?</a:t>
            </a:r>
          </a:p>
          <a:p>
            <a:endParaRPr lang="en-GB" dirty="0"/>
          </a:p>
          <a:p>
            <a:r>
              <a:rPr lang="en-GB" dirty="0" smtClean="0"/>
              <a:t>In response to what?</a:t>
            </a:r>
          </a:p>
          <a:p>
            <a:endParaRPr lang="en-GB" dirty="0"/>
          </a:p>
          <a:p>
            <a:r>
              <a:rPr lang="en-GB" dirty="0" smtClean="0"/>
              <a:t>Select a quotation. What does it say about the character at that time?</a:t>
            </a:r>
          </a:p>
          <a:p>
            <a:r>
              <a:rPr lang="en-GB" dirty="0" smtClean="0"/>
              <a:t>Write a PEE paragraph based on this.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6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143000"/>
          </a:xfrm>
        </p:spPr>
        <p:txBody>
          <a:bodyPr>
            <a:normAutofit/>
          </a:bodyPr>
          <a:lstStyle/>
          <a:p>
            <a:r>
              <a:rPr lang="en-GB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Characters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up to 3 quotes for each character. 1 of these must be one you’ve found yourself- not already done.</a:t>
            </a:r>
            <a:endParaRPr lang="en-GB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660563"/>
              </p:ext>
            </p:extLst>
          </p:nvPr>
        </p:nvGraphicFramePr>
        <p:xfrm>
          <a:off x="251520" y="1196750"/>
          <a:ext cx="8712968" cy="5024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174"/>
                <a:gridCol w="2363360"/>
                <a:gridCol w="1448511"/>
                <a:gridCol w="3212923"/>
              </a:tblGrid>
              <a:tr h="1391936">
                <a:tc>
                  <a:txBody>
                    <a:bodyPr/>
                    <a:lstStyle/>
                    <a:p>
                      <a:pPr algn="ctr"/>
                      <a:r>
                        <a:rPr lang="en-GB" sz="2600" dirty="0" smtClean="0"/>
                        <a:t>Character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dirty="0" smtClean="0"/>
                        <a:t>Quote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dirty="0" smtClean="0"/>
                        <a:t>Page number of quote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dirty="0" smtClean="0"/>
                        <a:t>Analysis Notes</a:t>
                      </a:r>
                      <a:endParaRPr lang="en-GB" sz="2600" dirty="0"/>
                    </a:p>
                  </a:txBody>
                  <a:tcPr/>
                </a:tc>
              </a:tr>
              <a:tr h="932082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Inspector Goole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40016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Mr Birling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40016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Mrs Birling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40016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Gerald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40016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Eric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40016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Sheila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7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 through the themes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Cause and effect?</a:t>
            </a:r>
          </a:p>
          <a:p>
            <a:endParaRPr lang="en-GB" b="1" u="sng" dirty="0"/>
          </a:p>
          <a:p>
            <a:r>
              <a:rPr lang="en-GB" dirty="0" smtClean="0"/>
              <a:t>What does this mean?</a:t>
            </a:r>
          </a:p>
          <a:p>
            <a:endParaRPr lang="en-GB" dirty="0"/>
          </a:p>
          <a:p>
            <a:r>
              <a:rPr lang="en-GB" dirty="0" smtClean="0"/>
              <a:t>Links in a chain – who was responsible for Eva’s death.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66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Themes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GB" sz="3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up to 3 quotations for each theme.</a:t>
            </a:r>
            <a:endParaRPr lang="en-GB" sz="3800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60537"/>
              </p:ext>
            </p:extLst>
          </p:nvPr>
        </p:nvGraphicFramePr>
        <p:xfrm>
          <a:off x="179512" y="1556792"/>
          <a:ext cx="8795320" cy="4854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047"/>
                <a:gridCol w="2231781"/>
                <a:gridCol w="1616118"/>
                <a:gridCol w="3089374"/>
              </a:tblGrid>
              <a:tr h="810797">
                <a:tc>
                  <a:txBody>
                    <a:bodyPr/>
                    <a:lstStyle/>
                    <a:p>
                      <a:pPr algn="ctr"/>
                      <a:r>
                        <a:rPr lang="en-GB" sz="2600" dirty="0" smtClean="0"/>
                        <a:t>Theme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dirty="0" smtClean="0"/>
                        <a:t>Quote &amp; page number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dirty="0" smtClean="0"/>
                        <a:t>Who said this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dirty="0" smtClean="0"/>
                        <a:t>Analysis</a:t>
                      </a:r>
                      <a:endParaRPr lang="en-GB" sz="2600" dirty="0"/>
                    </a:p>
                  </a:txBody>
                  <a:tcPr/>
                </a:tc>
              </a:tr>
              <a:tr h="469747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Class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9747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Youth &amp; age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9747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Responsibility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10797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Cause and effect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9747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Time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10797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The supernatural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9747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Social duty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19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441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Feedback</vt:lpstr>
      <vt:lpstr>Look through the character quotations. </vt:lpstr>
      <vt:lpstr>An Inspector Calls</vt:lpstr>
      <vt:lpstr>You will need a bank of quotations to use ready for the exam. For each character and theme.</vt:lpstr>
      <vt:lpstr>How has the writer used the inspector to get across his views?</vt:lpstr>
      <vt:lpstr>Look through the character quotations.</vt:lpstr>
      <vt:lpstr>Characters Find up to 3 quotes for each character. 1 of these must be one you’ve found yourself- not already done.</vt:lpstr>
      <vt:lpstr>Look through the themes</vt:lpstr>
      <vt:lpstr>Themes       Find up to 3 quotations for each theme.</vt:lpstr>
      <vt:lpstr>Look through the character quotations.</vt:lpstr>
      <vt:lpstr>Take everything home</vt:lpstr>
      <vt:lpstr>Review</vt:lpstr>
    </vt:vector>
  </TitlesOfParts>
  <Company>StBedes Scunthorpe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Spider diagram ‘Eric’</dc:title>
  <dc:creator>H Gould</dc:creator>
  <cp:lastModifiedBy>Sharon S. Ryan</cp:lastModifiedBy>
  <cp:revision>35</cp:revision>
  <cp:lastPrinted>2016-05-18T16:49:57Z</cp:lastPrinted>
  <dcterms:created xsi:type="dcterms:W3CDTF">2016-05-10T12:55:57Z</dcterms:created>
  <dcterms:modified xsi:type="dcterms:W3CDTF">2016-05-20T07:17:25Z</dcterms:modified>
</cp:coreProperties>
</file>