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33" r:id="rId2"/>
    <p:sldId id="434" r:id="rId3"/>
    <p:sldId id="339" r:id="rId4"/>
    <p:sldId id="435" r:id="rId5"/>
    <p:sldId id="436" r:id="rId6"/>
    <p:sldId id="427" r:id="rId7"/>
    <p:sldId id="425" r:id="rId8"/>
    <p:sldId id="431" r:id="rId9"/>
    <p:sldId id="432" r:id="rId10"/>
    <p:sldId id="423" r:id="rId11"/>
    <p:sldId id="341" r:id="rId12"/>
    <p:sldId id="3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  <a:srgbClr val="33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231" autoAdjust="0"/>
    <p:restoredTop sz="94660"/>
  </p:normalViewPr>
  <p:slideViewPr>
    <p:cSldViewPr>
      <p:cViewPr varScale="1">
        <p:scale>
          <a:sx n="68" d="100"/>
          <a:sy n="68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5397-C49F-43E4-8DD6-087391CFC58D}" type="datetimeFigureOut">
              <a:rPr lang="en-US" smtClean="0"/>
              <a:pPr/>
              <a:t>5/23/2020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5F24-31FB-4549-9532-1568BB15E6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3555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Pupils should have this in their</a:t>
            </a:r>
            <a:r>
              <a:rPr lang="en-GB" baseline="0" dirty="0" smtClean="0"/>
              <a:t> books.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3747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 smtClean="0"/>
              <a:t>Print out – glue</a:t>
            </a:r>
            <a:r>
              <a:rPr lang="en-GB" baseline="0" dirty="0" smtClean="0"/>
              <a:t> in books</a:t>
            </a:r>
            <a:endParaRPr lang="en-GB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BF2027-1D96-4882-AA8E-BCB2DF1E1BD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69442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may have already shown</a:t>
            </a:r>
            <a:r>
              <a:rPr lang="en-GB" baseline="0" dirty="0" smtClean="0"/>
              <a:t> the whole of the animated </a:t>
            </a:r>
            <a:r>
              <a:rPr lang="en-GB" baseline="0" smtClean="0"/>
              <a:t>tales previously.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5243522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291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5/23/2020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5/23/2020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5/23/2020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5/23/2020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5/23/2020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5/23/2020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5/23/2020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5/23/2020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5/23/2020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heshakespeareblog.com/wp-content/uploads/2013/02/a-midsummer.jpg"/>
          <p:cNvPicPr>
            <a:picLocks noChangeAspect="1" noChangeArrowheads="1"/>
          </p:cNvPicPr>
          <p:nvPr userDrawn="1"/>
        </p:nvPicPr>
        <p:blipFill>
          <a:blip r:embed="rId13"/>
          <a:srcRect l="6517" r="2239" b="813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Oval 7"/>
          <p:cNvSpPr/>
          <p:nvPr userDrawn="1"/>
        </p:nvSpPr>
        <p:spPr>
          <a:xfrm>
            <a:off x="214282" y="714380"/>
            <a:ext cx="7000892" cy="6143644"/>
          </a:xfrm>
          <a:prstGeom prst="ellipse">
            <a:avLst/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543692" cy="4525963"/>
          </a:xfrm>
          <a:prstGeom prst="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7286644" y="0"/>
            <a:ext cx="1857356" cy="221455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7286644" y="2285992"/>
            <a:ext cx="1857356" cy="22860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7286644" y="4643446"/>
            <a:ext cx="1857356" cy="22145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qGEQ-832r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1928802"/>
            <a:ext cx="5243522" cy="1470025"/>
          </a:xfrm>
        </p:spPr>
        <p:txBody>
          <a:bodyPr/>
          <a:lstStyle/>
          <a:p>
            <a:r>
              <a:rPr lang="en-GB" dirty="0" smtClean="0"/>
              <a:t>Untangle the lovers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3643314"/>
            <a:ext cx="4629160" cy="1752600"/>
          </a:xfrm>
        </p:spPr>
        <p:txBody>
          <a:bodyPr/>
          <a:lstStyle/>
          <a:p>
            <a:r>
              <a:rPr lang="en-GB" dirty="0" smtClean="0"/>
              <a:t>Match ‘Who loves who?’ On the sheets given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358082" y="214290"/>
            <a:ext cx="17859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  <a:p>
            <a:pPr algn="ctr"/>
            <a:r>
              <a:rPr lang="en-GB" dirty="0" smtClean="0"/>
              <a:t>To retrieve information and recognise comedic characters and language.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358050" y="2500306"/>
            <a:ext cx="17859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err="1" smtClean="0"/>
              <a:t>Hermia</a:t>
            </a:r>
            <a:endParaRPr lang="en-GB" dirty="0" smtClean="0"/>
          </a:p>
          <a:p>
            <a:pPr algn="ctr"/>
            <a:r>
              <a:rPr lang="en-GB" dirty="0" smtClean="0"/>
              <a:t>Helena</a:t>
            </a:r>
          </a:p>
          <a:p>
            <a:pPr algn="ctr"/>
            <a:r>
              <a:rPr lang="en-GB" dirty="0" smtClean="0"/>
              <a:t>Lysander</a:t>
            </a:r>
          </a:p>
          <a:p>
            <a:pPr algn="ctr"/>
            <a:r>
              <a:rPr lang="en-GB" dirty="0" smtClean="0"/>
              <a:t>Demetrius</a:t>
            </a:r>
          </a:p>
          <a:p>
            <a:pPr algn="ctr"/>
            <a:r>
              <a:rPr lang="en-GB" dirty="0" smtClean="0"/>
              <a:t>Love</a:t>
            </a:r>
          </a:p>
        </p:txBody>
      </p:sp>
      <p:sp>
        <p:nvSpPr>
          <p:cNvPr id="6" name="Rectangle 5"/>
          <p:cNvSpPr/>
          <p:nvPr/>
        </p:nvSpPr>
        <p:spPr>
          <a:xfrm>
            <a:off x="7358082" y="4714884"/>
            <a:ext cx="178591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u="sng" dirty="0" smtClean="0"/>
              <a:t>THE BIG PICTURE</a:t>
            </a:r>
          </a:p>
          <a:p>
            <a:pPr algn="ctr"/>
            <a:r>
              <a:rPr lang="en-GB" sz="1600" dirty="0" smtClean="0"/>
              <a:t>To develop reading and writing skills through studying ‘A Midsummer Night’s Dream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F09C038-84C2-4528-A4B1-51D6035497DC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Do Now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 –p 9-13/19-23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285860"/>
            <a:ext cx="6072230" cy="5286412"/>
          </a:xfrm>
        </p:spPr>
        <p:txBody>
          <a:bodyPr>
            <a:noAutofit/>
          </a:bodyPr>
          <a:lstStyle/>
          <a:p>
            <a:pPr marL="514350" indent="-432000">
              <a:spcBef>
                <a:spcPts val="0"/>
              </a:spcBef>
              <a:buNone/>
            </a:pPr>
            <a:r>
              <a:rPr lang="en-GB" sz="2400" b="1" u="sng" dirty="0" smtClean="0"/>
              <a:t>For each of the characters: </a:t>
            </a:r>
          </a:p>
          <a:p>
            <a:pPr marL="514350" indent="-432000">
              <a:spcBef>
                <a:spcPts val="0"/>
              </a:spcBef>
              <a:buNone/>
            </a:pPr>
            <a:r>
              <a:rPr lang="en-GB" sz="2400" b="1" dirty="0" smtClean="0"/>
              <a:t>Say which part they were given and explain how they react.</a:t>
            </a:r>
          </a:p>
          <a:p>
            <a:pPr marL="514350" indent="-432000">
              <a:spcBef>
                <a:spcPts val="0"/>
              </a:spcBef>
              <a:buNone/>
            </a:pPr>
            <a:r>
              <a:rPr lang="en-GB" sz="2400" b="1" dirty="0" smtClean="0"/>
              <a:t>Was anyone dissatisfied?</a:t>
            </a:r>
          </a:p>
          <a:p>
            <a:pPr marL="514350" indent="-432000">
              <a:spcBef>
                <a:spcPts val="0"/>
              </a:spcBef>
              <a:buNone/>
            </a:pPr>
            <a:r>
              <a:rPr lang="en-GB" sz="2400" b="1" dirty="0" smtClean="0"/>
              <a:t>Include a quotation – explain what it shows about the character.</a:t>
            </a:r>
          </a:p>
          <a:p>
            <a:pPr marL="514350" indent="-432000">
              <a:spcBef>
                <a:spcPts val="0"/>
              </a:spcBef>
              <a:buNone/>
            </a:pPr>
            <a:r>
              <a:rPr lang="en-GB" sz="2400" b="1" dirty="0" smtClean="0"/>
              <a:t>Explain how this would be seen as funny both then, and now.</a:t>
            </a:r>
          </a:p>
          <a:p>
            <a:pPr marL="425250">
              <a:spcBef>
                <a:spcPts val="0"/>
              </a:spcBef>
            </a:pPr>
            <a:r>
              <a:rPr lang="en-GB" sz="2400" b="1" dirty="0" smtClean="0"/>
              <a:t>Bottom?        Flute?            Snug?</a:t>
            </a:r>
          </a:p>
          <a:p>
            <a:pPr marL="425250">
              <a:spcBef>
                <a:spcPts val="0"/>
              </a:spcBef>
            </a:pPr>
            <a:r>
              <a:rPr lang="en-GB" sz="2400" b="1" dirty="0" smtClean="0"/>
              <a:t>Starveling?    Snout?</a:t>
            </a:r>
          </a:p>
          <a:p>
            <a:pPr marL="514350" indent="-514350">
              <a:buNone/>
            </a:pPr>
            <a:r>
              <a:rPr lang="en-GB" sz="2400" b="1" u="sng" dirty="0" smtClean="0">
                <a:solidFill>
                  <a:srgbClr val="7030A0"/>
                </a:solidFill>
              </a:rPr>
              <a:t>Challenge</a:t>
            </a:r>
            <a:r>
              <a:rPr lang="en-GB" sz="2400" b="1" dirty="0" smtClean="0">
                <a:solidFill>
                  <a:srgbClr val="7030A0"/>
                </a:solidFill>
              </a:rPr>
              <a:t>: How does Quince deal with any issues presented by some of the characters?  Write as PEA.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en-GB" sz="2400" b="1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GB" sz="2300" b="1" dirty="0" smtClean="0"/>
          </a:p>
          <a:p>
            <a:pPr marL="514350" indent="-514350">
              <a:buAutoNum type="arabicPeriod"/>
            </a:pPr>
            <a:endParaRPr lang="en-GB" sz="2300" b="1" dirty="0" smtClean="0"/>
          </a:p>
          <a:p>
            <a:pPr marL="514350" indent="-514350">
              <a:buAutoNum type="arabicPeriod"/>
            </a:pPr>
            <a:endParaRPr lang="en-GB" sz="23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58082" y="2571744"/>
            <a:ext cx="17859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err="1" smtClean="0"/>
              <a:t>Hermia</a:t>
            </a:r>
            <a:endParaRPr lang="en-GB" dirty="0" smtClean="0"/>
          </a:p>
          <a:p>
            <a:pPr algn="ctr"/>
            <a:r>
              <a:rPr lang="en-GB" dirty="0" smtClean="0"/>
              <a:t>Helena</a:t>
            </a:r>
          </a:p>
          <a:p>
            <a:pPr algn="ctr"/>
            <a:r>
              <a:rPr lang="en-GB" dirty="0" smtClean="0"/>
              <a:t>Lysander</a:t>
            </a:r>
          </a:p>
          <a:p>
            <a:pPr algn="ctr"/>
            <a:r>
              <a:rPr lang="en-GB" dirty="0" smtClean="0"/>
              <a:t>Demetrius</a:t>
            </a:r>
          </a:p>
          <a:p>
            <a:pPr algn="ctr"/>
            <a:r>
              <a:rPr lang="en-GB" dirty="0" smtClean="0"/>
              <a:t>Love</a:t>
            </a:r>
          </a:p>
          <a:p>
            <a:pPr algn="ctr"/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500958" y="357166"/>
            <a:ext cx="15001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retrieve information and recognise comedic characters and language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Writing</a:t>
            </a:r>
            <a:r>
              <a:rPr kumimoji="0" lang="en-US" sz="4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task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63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Optional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00200"/>
            <a:ext cx="6215106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Let’s watch the next section of the Animated Tales.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hlinkClick r:id="rId3"/>
              </a:rPr>
              <a:t>http://www.youtube.com/watch?v=aqGEQ-832rI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Continue with the storyboard.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err="1" smtClean="0"/>
              <a:t>Hermia</a:t>
            </a:r>
            <a:endParaRPr lang="en-GB" dirty="0" smtClean="0"/>
          </a:p>
          <a:p>
            <a:pPr algn="ctr"/>
            <a:r>
              <a:rPr lang="en-GB" dirty="0" smtClean="0"/>
              <a:t>Helena</a:t>
            </a:r>
          </a:p>
          <a:p>
            <a:pPr algn="ctr"/>
            <a:r>
              <a:rPr lang="en-GB" dirty="0" smtClean="0"/>
              <a:t>Lysander</a:t>
            </a:r>
          </a:p>
          <a:p>
            <a:pPr algn="ctr"/>
            <a:r>
              <a:rPr lang="en-GB" dirty="0" smtClean="0"/>
              <a:t>Demetrius</a:t>
            </a:r>
          </a:p>
          <a:p>
            <a:pPr algn="ctr"/>
            <a:r>
              <a:rPr lang="en-GB" dirty="0" smtClean="0"/>
              <a:t>Love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286628" y="357166"/>
            <a:ext cx="18573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retrieve information and recognise comedic characters and language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D7BD7F0-D84F-4860-977F-A5DE091C2B99}"/>
              </a:ext>
            </a:extLst>
          </p:cNvPr>
          <p:cNvSpPr txBox="1"/>
          <p:nvPr/>
        </p:nvSpPr>
        <p:spPr>
          <a:xfrm rot="16200000">
            <a:off x="-3134339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Optional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2000240"/>
            <a:ext cx="5715040" cy="2571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dirty="0" smtClean="0"/>
              <a:t>Work with your partner and share answers- refer to the text p9-13/19-23 and/or notes from video if any disagreements.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 smtClean="0"/>
              <a:t>Any unresolved disagreements – share with the class at the end of the discussion</a:t>
            </a:r>
          </a:p>
          <a:p>
            <a:pPr>
              <a:buNone/>
            </a:pP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err="1" smtClean="0"/>
              <a:t>Hermia</a:t>
            </a:r>
            <a:endParaRPr lang="en-GB" dirty="0" smtClean="0"/>
          </a:p>
          <a:p>
            <a:pPr algn="ctr"/>
            <a:r>
              <a:rPr lang="en-GB" dirty="0" smtClean="0"/>
              <a:t>Helena</a:t>
            </a:r>
          </a:p>
          <a:p>
            <a:pPr algn="ctr"/>
            <a:r>
              <a:rPr lang="en-GB" dirty="0" smtClean="0"/>
              <a:t>Lysander</a:t>
            </a:r>
          </a:p>
          <a:p>
            <a:pPr algn="ctr"/>
            <a:r>
              <a:rPr lang="en-GB" dirty="0" smtClean="0"/>
              <a:t>Demetrius</a:t>
            </a:r>
          </a:p>
          <a:p>
            <a:pPr algn="ctr"/>
            <a:r>
              <a:rPr lang="en-GB" dirty="0" smtClean="0"/>
              <a:t>Love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429504" y="357166"/>
            <a:ext cx="17144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retrieve information and recognise comedic characters and language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395ECB0-DF30-4B19-B445-A1D87BD39CC9}"/>
              </a:ext>
            </a:extLst>
          </p:cNvPr>
          <p:cNvSpPr txBox="1"/>
          <p:nvPr/>
        </p:nvSpPr>
        <p:spPr>
          <a:xfrm rot="16200000">
            <a:off x="-2932193" y="3217921"/>
            <a:ext cx="657227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Checking</a:t>
            </a:r>
            <a:r>
              <a:rPr kumimoji="0" lang="en-US" sz="4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understanding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1187624" y="476672"/>
            <a:ext cx="74888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Who loves who?</a:t>
            </a:r>
            <a:endParaRPr lang="en-GB" sz="4400" dirty="0"/>
          </a:p>
        </p:txBody>
      </p:sp>
      <p:sp>
        <p:nvSpPr>
          <p:cNvPr id="35" name="TextBox 3"/>
          <p:cNvSpPr txBox="1">
            <a:spLocks noChangeArrowheads="1"/>
          </p:cNvSpPr>
          <p:nvPr/>
        </p:nvSpPr>
        <p:spPr bwMode="auto">
          <a:xfrm>
            <a:off x="1357290" y="1785926"/>
            <a:ext cx="1643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200" dirty="0" err="1">
                <a:latin typeface="Comic Sans MS" pitchFamily="66" charset="0"/>
              </a:rPr>
              <a:t>Hermia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36" name="TextBox 5"/>
          <p:cNvSpPr txBox="1">
            <a:spLocks noChangeArrowheads="1"/>
          </p:cNvSpPr>
          <p:nvPr/>
        </p:nvSpPr>
        <p:spPr bwMode="auto">
          <a:xfrm>
            <a:off x="6000760" y="4071942"/>
            <a:ext cx="1500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200" dirty="0">
                <a:latin typeface="Comic Sans MS" pitchFamily="66" charset="0"/>
              </a:rPr>
              <a:t>Helena</a:t>
            </a:r>
          </a:p>
        </p:txBody>
      </p:sp>
      <p:sp>
        <p:nvSpPr>
          <p:cNvPr id="38" name="TextBox 6"/>
          <p:cNvSpPr txBox="1">
            <a:spLocks noChangeArrowheads="1"/>
          </p:cNvSpPr>
          <p:nvPr/>
        </p:nvSpPr>
        <p:spPr bwMode="auto">
          <a:xfrm>
            <a:off x="1357313" y="4286250"/>
            <a:ext cx="2214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200">
                <a:latin typeface="Comic Sans MS" pitchFamily="66" charset="0"/>
              </a:rPr>
              <a:t>Demetrius</a:t>
            </a:r>
          </a:p>
        </p:txBody>
      </p:sp>
      <p:sp>
        <p:nvSpPr>
          <p:cNvPr id="39" name="TextBox 7"/>
          <p:cNvSpPr txBox="1">
            <a:spLocks noChangeArrowheads="1"/>
          </p:cNvSpPr>
          <p:nvPr/>
        </p:nvSpPr>
        <p:spPr bwMode="auto">
          <a:xfrm>
            <a:off x="5643570" y="1857364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200" dirty="0">
                <a:latin typeface="Comic Sans MS" pitchFamily="66" charset="0"/>
              </a:rPr>
              <a:t>Lysander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5400000" flipH="1" flipV="1">
            <a:off x="1465263" y="3321050"/>
            <a:ext cx="178593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57563" y="2071688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3643313" y="4429125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3286125" y="228600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Heart 44"/>
          <p:cNvSpPr/>
          <p:nvPr/>
        </p:nvSpPr>
        <p:spPr>
          <a:xfrm>
            <a:off x="4071938" y="1928813"/>
            <a:ext cx="714375" cy="571500"/>
          </a:xfrm>
          <a:prstGeom prst="hear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Heart 45"/>
          <p:cNvSpPr/>
          <p:nvPr/>
        </p:nvSpPr>
        <p:spPr>
          <a:xfrm>
            <a:off x="4572000" y="4286250"/>
            <a:ext cx="357188" cy="285750"/>
          </a:xfrm>
          <a:prstGeom prst="hear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Heart 49"/>
          <p:cNvSpPr/>
          <p:nvPr/>
        </p:nvSpPr>
        <p:spPr>
          <a:xfrm>
            <a:off x="2214563" y="3214688"/>
            <a:ext cx="357187" cy="285750"/>
          </a:xfrm>
          <a:prstGeom prst="hear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Heart 50"/>
          <p:cNvSpPr/>
          <p:nvPr/>
        </p:nvSpPr>
        <p:spPr>
          <a:xfrm>
            <a:off x="2928926" y="5500702"/>
            <a:ext cx="357188" cy="285750"/>
          </a:xfrm>
          <a:prstGeom prst="hear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TextBox 34"/>
          <p:cNvSpPr txBox="1">
            <a:spLocks noChangeArrowheads="1"/>
          </p:cNvSpPr>
          <p:nvPr/>
        </p:nvSpPr>
        <p:spPr bwMode="auto">
          <a:xfrm>
            <a:off x="3428992" y="5429264"/>
            <a:ext cx="200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itchFamily="66" charset="0"/>
              </a:rPr>
              <a:t>= Real love</a:t>
            </a:r>
          </a:p>
        </p:txBody>
      </p:sp>
      <p:sp>
        <p:nvSpPr>
          <p:cNvPr id="53" name="TextBox 35"/>
          <p:cNvSpPr txBox="1">
            <a:spLocks noChangeArrowheads="1"/>
          </p:cNvSpPr>
          <p:nvPr/>
        </p:nvSpPr>
        <p:spPr bwMode="auto">
          <a:xfrm>
            <a:off x="2857500" y="5857875"/>
            <a:ext cx="3214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itchFamily="66" charset="0"/>
              </a:rPr>
              <a:t> 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F09C038-84C2-4528-A4B1-51D6035497DC}"/>
              </a:ext>
            </a:extLst>
          </p:cNvPr>
          <p:cNvSpPr txBox="1"/>
          <p:nvPr/>
        </p:nvSpPr>
        <p:spPr>
          <a:xfrm rot="16200000">
            <a:off x="-3048552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Do </a:t>
            </a: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Now answers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749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Mechanicals and Comedy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Learning objective: To be able to recognise the comedic characters and language.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  <a:p>
            <a:pPr algn="ctr"/>
            <a:r>
              <a:rPr lang="en-GB" dirty="0" smtClean="0"/>
              <a:t>To retrieve information and recognise comedic characters and language.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err="1" smtClean="0"/>
              <a:t>Hermia</a:t>
            </a:r>
            <a:endParaRPr lang="en-GB" dirty="0" smtClean="0"/>
          </a:p>
          <a:p>
            <a:pPr algn="ctr"/>
            <a:r>
              <a:rPr lang="en-GB" dirty="0" smtClean="0"/>
              <a:t>Helena</a:t>
            </a:r>
          </a:p>
          <a:p>
            <a:pPr algn="ctr"/>
            <a:r>
              <a:rPr lang="en-GB" dirty="0" smtClean="0"/>
              <a:t>Lysander</a:t>
            </a:r>
          </a:p>
          <a:p>
            <a:pPr algn="ctr"/>
            <a:r>
              <a:rPr lang="en-GB" dirty="0" smtClean="0"/>
              <a:t>Demetrius</a:t>
            </a:r>
          </a:p>
          <a:p>
            <a:pPr algn="ctr"/>
            <a:r>
              <a:rPr lang="en-GB" dirty="0" smtClean="0"/>
              <a:t>Love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Learning </a:t>
            </a: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Content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the Mechanicals?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2857496"/>
            <a:ext cx="4857784" cy="164307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5100" dirty="0" smtClean="0"/>
              <a:t>How many of the workman can you remember?</a:t>
            </a:r>
          </a:p>
          <a:p>
            <a:pPr>
              <a:buNone/>
            </a:pPr>
            <a:r>
              <a:rPr lang="en-GB" sz="5100" dirty="0" smtClean="0"/>
              <a:t>Name them- mind map/list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29520" y="2282603"/>
            <a:ext cx="1714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err="1" smtClean="0"/>
              <a:t>Hermia</a:t>
            </a:r>
            <a:endParaRPr lang="en-GB" dirty="0" smtClean="0"/>
          </a:p>
          <a:p>
            <a:pPr algn="ctr"/>
            <a:r>
              <a:rPr lang="en-GB" dirty="0" smtClean="0"/>
              <a:t>Helena</a:t>
            </a:r>
          </a:p>
          <a:p>
            <a:pPr algn="ctr"/>
            <a:r>
              <a:rPr lang="en-GB" dirty="0" smtClean="0"/>
              <a:t>Lysander</a:t>
            </a:r>
          </a:p>
          <a:p>
            <a:pPr algn="ctr"/>
            <a:r>
              <a:rPr lang="en-GB" dirty="0" smtClean="0"/>
              <a:t>Demetrius</a:t>
            </a:r>
          </a:p>
          <a:p>
            <a:pPr algn="ctr"/>
            <a:r>
              <a:rPr lang="en-GB" dirty="0" smtClean="0"/>
              <a:t>Love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429504" y="285728"/>
            <a:ext cx="17144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To retrieve information and recognise comedic characters and language.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D7BD7F0-D84F-4860-977F-A5DE091C2B99}"/>
              </a:ext>
            </a:extLst>
          </p:cNvPr>
          <p:cNvSpPr txBox="1"/>
          <p:nvPr/>
        </p:nvSpPr>
        <p:spPr>
          <a:xfrm rot="16200000">
            <a:off x="-3134339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Hook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Mechanicals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00201"/>
            <a:ext cx="6215106" cy="971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 smtClean="0"/>
              <a:t>See your  books- did you get the 6 names of the workmen?</a:t>
            </a:r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endParaRPr lang="en-GB" sz="2000" b="1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2714612" y="2714620"/>
            <a:ext cx="1857388" cy="500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WORKMEN (6)</a:t>
            </a:r>
            <a:endParaRPr lang="en-GB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28926" y="3571876"/>
            <a:ext cx="121444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GB" b="1" dirty="0" smtClean="0"/>
              <a:t>Snug</a:t>
            </a:r>
          </a:p>
          <a:p>
            <a:pPr algn="ctr">
              <a:buNone/>
            </a:pPr>
            <a:r>
              <a:rPr lang="en-GB" b="1" dirty="0" smtClean="0"/>
              <a:t>Quince</a:t>
            </a:r>
          </a:p>
          <a:p>
            <a:pPr algn="ctr">
              <a:buNone/>
            </a:pPr>
            <a:r>
              <a:rPr lang="en-GB" b="1" dirty="0" smtClean="0"/>
              <a:t>Starveling</a:t>
            </a:r>
          </a:p>
          <a:p>
            <a:pPr algn="ctr">
              <a:buNone/>
            </a:pPr>
            <a:r>
              <a:rPr lang="en-GB" b="1" dirty="0" smtClean="0"/>
              <a:t>Snout</a:t>
            </a:r>
          </a:p>
          <a:p>
            <a:pPr algn="ctr">
              <a:buNone/>
            </a:pPr>
            <a:r>
              <a:rPr lang="en-GB" b="1" dirty="0" smtClean="0"/>
              <a:t>Flute</a:t>
            </a:r>
          </a:p>
          <a:p>
            <a:pPr algn="ctr">
              <a:buNone/>
            </a:pPr>
            <a:r>
              <a:rPr lang="en-GB" b="1" dirty="0" smtClean="0"/>
              <a:t>Bottom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286644" y="0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  <a:p>
            <a:pPr algn="ctr"/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7429520" y="2857496"/>
            <a:ext cx="15716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err="1" smtClean="0"/>
              <a:t>Hermia</a:t>
            </a:r>
            <a:endParaRPr lang="en-GB" dirty="0" smtClean="0"/>
          </a:p>
          <a:p>
            <a:pPr algn="ctr"/>
            <a:r>
              <a:rPr lang="en-GB" dirty="0" smtClean="0"/>
              <a:t>Helena</a:t>
            </a:r>
          </a:p>
          <a:p>
            <a:pPr algn="ctr"/>
            <a:r>
              <a:rPr lang="en-GB" dirty="0" smtClean="0"/>
              <a:t>Lysander</a:t>
            </a:r>
          </a:p>
          <a:p>
            <a:pPr algn="ctr"/>
            <a:r>
              <a:rPr lang="en-GB" dirty="0" smtClean="0"/>
              <a:t>Demetrius</a:t>
            </a:r>
          </a:p>
          <a:p>
            <a:pPr algn="ctr"/>
            <a:r>
              <a:rPr lang="en-GB" dirty="0" smtClean="0"/>
              <a:t>Love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58082" y="357166"/>
            <a:ext cx="16430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retrieve information and recognise comedic characters and language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D7BD7F0-D84F-4860-977F-A5DE091C2B99}"/>
              </a:ext>
            </a:extLst>
          </p:cNvPr>
          <p:cNvSpPr txBox="1"/>
          <p:nvPr/>
        </p:nvSpPr>
        <p:spPr>
          <a:xfrm rot="16200000">
            <a:off x="-3134339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Hook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8775" y="214290"/>
            <a:ext cx="8785225" cy="6643710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71538" y="214290"/>
            <a:ext cx="3122612" cy="503237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Poetry and prose</a:t>
            </a:r>
          </a:p>
        </p:txBody>
      </p:sp>
      <p:sp>
        <p:nvSpPr>
          <p:cNvPr id="15366" name="TextBox 9"/>
          <p:cNvSpPr txBox="1">
            <a:spLocks noChangeArrowheads="1"/>
          </p:cNvSpPr>
          <p:nvPr/>
        </p:nvSpPr>
        <p:spPr bwMode="auto">
          <a:xfrm>
            <a:off x="385763" y="1052513"/>
            <a:ext cx="476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367" name="TextBox 20"/>
          <p:cNvSpPr txBox="1">
            <a:spLocks noChangeArrowheads="1"/>
          </p:cNvSpPr>
          <p:nvPr/>
        </p:nvSpPr>
        <p:spPr bwMode="auto">
          <a:xfrm>
            <a:off x="5072065" y="406400"/>
            <a:ext cx="3643309" cy="6247864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Calibri" pitchFamily="34" charset="0"/>
              </a:rPr>
              <a:t>Blank </a:t>
            </a:r>
            <a:r>
              <a:rPr lang="en-GB" sz="2000" b="1" u="sng" dirty="0" smtClean="0">
                <a:latin typeface="Calibri" pitchFamily="34" charset="0"/>
              </a:rPr>
              <a:t>verse</a:t>
            </a:r>
            <a:endParaRPr lang="en-GB" sz="2000" dirty="0">
              <a:latin typeface="Calibri" pitchFamily="34" charset="0"/>
            </a:endParaRPr>
          </a:p>
          <a:p>
            <a:r>
              <a:rPr lang="en-GB" sz="2000" dirty="0">
                <a:latin typeface="Calibri" pitchFamily="34" charset="0"/>
              </a:rPr>
              <a:t>Shakespeare wrote most widely in </a:t>
            </a:r>
            <a:r>
              <a:rPr lang="en-GB" sz="2000" b="1" dirty="0">
                <a:solidFill>
                  <a:srgbClr val="FF0000"/>
                </a:solidFill>
                <a:latin typeface="Calibri" pitchFamily="34" charset="0"/>
              </a:rPr>
              <a:t>blank verse</a:t>
            </a:r>
            <a:r>
              <a:rPr lang="en-GB" sz="2000" dirty="0">
                <a:latin typeface="Calibri" pitchFamily="34" charset="0"/>
              </a:rPr>
              <a:t>. This is a type of poetry that does not rhyme, but instead follows a pattern of stresses called </a:t>
            </a:r>
            <a:r>
              <a:rPr lang="en-GB" sz="2000" b="1" dirty="0">
                <a:solidFill>
                  <a:srgbClr val="FF0000"/>
                </a:solidFill>
                <a:latin typeface="Calibri" pitchFamily="34" charset="0"/>
              </a:rPr>
              <a:t>iambic pentameter</a:t>
            </a:r>
            <a:r>
              <a:rPr lang="en-GB" sz="2000" dirty="0">
                <a:latin typeface="Calibri" pitchFamily="34" charset="0"/>
              </a:rPr>
              <a:t>. </a:t>
            </a:r>
          </a:p>
          <a:p>
            <a:endParaRPr lang="en-GB" sz="2000" dirty="0">
              <a:latin typeface="Calibri" pitchFamily="34" charset="0"/>
            </a:endParaRPr>
          </a:p>
          <a:p>
            <a:r>
              <a:rPr lang="en-GB" sz="2000" dirty="0">
                <a:latin typeface="Calibri" pitchFamily="34" charset="0"/>
              </a:rPr>
              <a:t>Blank verse is close to regular speech, but has a more distinct </a:t>
            </a:r>
            <a:r>
              <a:rPr lang="en-GB" sz="2000" b="1" dirty="0">
                <a:solidFill>
                  <a:srgbClr val="FF0000"/>
                </a:solidFill>
                <a:latin typeface="Calibri" pitchFamily="34" charset="0"/>
              </a:rPr>
              <a:t>rhythm</a:t>
            </a:r>
            <a:r>
              <a:rPr lang="en-GB" sz="2000" dirty="0">
                <a:latin typeface="Calibri" pitchFamily="34" charset="0"/>
              </a:rPr>
              <a:t>. In order to determine whether we are reading prose or blank verse, it can help to speak it out loud.</a:t>
            </a:r>
          </a:p>
          <a:p>
            <a:endParaRPr lang="en-GB" sz="2000" dirty="0">
              <a:latin typeface="Calibri" pitchFamily="34" charset="0"/>
            </a:endParaRPr>
          </a:p>
          <a:p>
            <a:r>
              <a:rPr lang="en-GB" sz="2000" dirty="0">
                <a:latin typeface="Calibri" pitchFamily="34" charset="0"/>
              </a:rPr>
              <a:t>Shakespeare’s plays were made to be spoken, not read on the page. </a:t>
            </a:r>
            <a:r>
              <a:rPr lang="en-GB" sz="2000" b="1" dirty="0">
                <a:latin typeface="Calibri" pitchFamily="34" charset="0"/>
              </a:rPr>
              <a:t>The stress patterns of blank verse will become clearer when the lines are said aloud.</a:t>
            </a:r>
          </a:p>
        </p:txBody>
      </p:sp>
      <p:sp>
        <p:nvSpPr>
          <p:cNvPr id="15368" name="TextBox 13"/>
          <p:cNvSpPr txBox="1">
            <a:spLocks noChangeArrowheads="1"/>
          </p:cNvSpPr>
          <p:nvPr/>
        </p:nvSpPr>
        <p:spPr bwMode="auto">
          <a:xfrm>
            <a:off x="785786" y="714356"/>
            <a:ext cx="4146577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alibri" pitchFamily="34" charset="0"/>
              </a:rPr>
              <a:t>Shakespeare’s plays are written using a mixture of </a:t>
            </a:r>
            <a:r>
              <a:rPr lang="en-GB" b="1" dirty="0">
                <a:solidFill>
                  <a:srgbClr val="FF0000"/>
                </a:solidFill>
                <a:latin typeface="Calibri" pitchFamily="34" charset="0"/>
              </a:rPr>
              <a:t>prose</a:t>
            </a:r>
            <a:r>
              <a:rPr lang="en-GB" dirty="0">
                <a:latin typeface="Calibri" pitchFamily="34" charset="0"/>
              </a:rPr>
              <a:t> and </a:t>
            </a:r>
            <a:r>
              <a:rPr lang="en-GB" b="1" dirty="0">
                <a:solidFill>
                  <a:srgbClr val="FF0000"/>
                </a:solidFill>
                <a:latin typeface="Calibri" pitchFamily="34" charset="0"/>
              </a:rPr>
              <a:t>poetry</a:t>
            </a:r>
            <a:r>
              <a:rPr lang="en-GB" dirty="0">
                <a:latin typeface="Calibri" pitchFamily="34" charset="0"/>
              </a:rPr>
              <a:t>.</a:t>
            </a:r>
          </a:p>
          <a:p>
            <a:endParaRPr lang="en-GB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Prose is text that has no regulated stress pattern and does not rhyme. It sounds like ordinary speech. Shakespeare often used prose to express insanity or scenes of everyday life.</a:t>
            </a:r>
          </a:p>
          <a:p>
            <a:r>
              <a:rPr lang="en-GB" dirty="0" smtClean="0">
                <a:latin typeface="Calibri" pitchFamily="34" charset="0"/>
              </a:rPr>
              <a:t>   </a:t>
            </a:r>
            <a:endParaRPr lang="en-GB" dirty="0">
              <a:latin typeface="Calibri" pitchFamily="34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Calibri" pitchFamily="34" charset="0"/>
              </a:rPr>
              <a:t>Rhyming verse </a:t>
            </a:r>
            <a:r>
              <a:rPr lang="en-GB" dirty="0">
                <a:latin typeface="Calibri" pitchFamily="34" charset="0"/>
              </a:rPr>
              <a:t>is often associated with magical beings, such as fairies, spirits and witches. It may take the form of a song. </a:t>
            </a:r>
            <a:r>
              <a:rPr lang="en-GB" b="1" dirty="0">
                <a:solidFill>
                  <a:srgbClr val="FF0000"/>
                </a:solidFill>
                <a:latin typeface="Calibri" pitchFamily="34" charset="0"/>
              </a:rPr>
              <a:t>Masques</a:t>
            </a:r>
            <a:r>
              <a:rPr lang="en-GB" dirty="0">
                <a:latin typeface="Calibri" pitchFamily="34" charset="0"/>
              </a:rPr>
              <a:t> and plays that are performed within Shakespeare’s plays are usually written in rhyming verse. </a:t>
            </a:r>
          </a:p>
          <a:p>
            <a:endParaRPr lang="en-GB" dirty="0">
              <a:latin typeface="Calibri" pitchFamily="34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Calibri" pitchFamily="34" charset="0"/>
              </a:rPr>
              <a:t>Rhyme</a:t>
            </a:r>
            <a:r>
              <a:rPr lang="en-GB" dirty="0">
                <a:latin typeface="Calibri" pitchFamily="34" charset="0"/>
              </a:rPr>
              <a:t> is sometimes used to signal a change in a character’s feelings, such as falling in love.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D7BD7F0-D84F-4860-977F-A5DE091C2B99}"/>
              </a:ext>
            </a:extLst>
          </p:cNvPr>
          <p:cNvSpPr txBox="1"/>
          <p:nvPr/>
        </p:nvSpPr>
        <p:spPr>
          <a:xfrm rot="16200000">
            <a:off x="-3134339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Unlocking vocabulary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Reading Act 1 Scene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500174"/>
            <a:ext cx="6215106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Let’s read: end of Act 1 Scene 2</a:t>
            </a:r>
          </a:p>
          <a:p>
            <a:pPr>
              <a:buNone/>
            </a:pPr>
            <a:r>
              <a:rPr lang="en-GB" dirty="0" smtClean="0"/>
              <a:t> pages 9-13 Ox/19-23 Cam</a:t>
            </a:r>
          </a:p>
          <a:p>
            <a:r>
              <a:rPr lang="en-GB" dirty="0" smtClean="0"/>
              <a:t>What is happening here?</a:t>
            </a:r>
          </a:p>
          <a:p>
            <a:r>
              <a:rPr lang="en-GB" dirty="0" smtClean="0"/>
              <a:t>What is good theatre?</a:t>
            </a:r>
          </a:p>
          <a:p>
            <a:r>
              <a:rPr lang="en-GB" dirty="0" smtClean="0"/>
              <a:t>As class  read through the scene</a:t>
            </a:r>
          </a:p>
          <a:p>
            <a:pPr>
              <a:buNone/>
            </a:pPr>
            <a:r>
              <a:rPr lang="en-GB" b="1" dirty="0" smtClean="0"/>
              <a:t>Remember:</a:t>
            </a:r>
          </a:p>
          <a:p>
            <a:pPr>
              <a:buNone/>
            </a:pPr>
            <a:r>
              <a:rPr lang="en-GB" dirty="0" smtClean="0">
                <a:latin typeface="Calibri" pitchFamily="34" charset="0"/>
              </a:rPr>
              <a:t>Shakespeare often used prose to express insanity or scenes of everyday life.</a:t>
            </a:r>
          </a:p>
          <a:p>
            <a:pPr>
              <a:buNone/>
            </a:pPr>
            <a:r>
              <a:rPr lang="en-GB" dirty="0" smtClean="0">
                <a:latin typeface="Calibri" pitchFamily="34" charset="0"/>
              </a:rPr>
              <a:t>Can you see evidence of this in Act 1  scene 2?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err="1" smtClean="0"/>
              <a:t>Hermia</a:t>
            </a:r>
            <a:endParaRPr lang="en-GB" dirty="0" smtClean="0"/>
          </a:p>
          <a:p>
            <a:pPr algn="ctr"/>
            <a:r>
              <a:rPr lang="en-GB" dirty="0" smtClean="0"/>
              <a:t>Helena</a:t>
            </a:r>
          </a:p>
          <a:p>
            <a:pPr algn="ctr"/>
            <a:r>
              <a:rPr lang="en-GB" dirty="0" smtClean="0"/>
              <a:t>Lysander</a:t>
            </a:r>
          </a:p>
          <a:p>
            <a:pPr algn="ctr"/>
            <a:r>
              <a:rPr lang="en-GB" dirty="0" smtClean="0"/>
              <a:t>Demetrius</a:t>
            </a:r>
          </a:p>
          <a:p>
            <a:pPr algn="ctr"/>
            <a:r>
              <a:rPr lang="en-GB" dirty="0" smtClean="0"/>
              <a:t>Love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429504" y="357166"/>
            <a:ext cx="17144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retrieve information and recognise comedic characters and language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  <p:extLst>
      <p:ext uri="{BB962C8B-B14F-4D97-AF65-F5344CB8AC3E}">
        <p14:creationId xmlns:p14="http://schemas.microsoft.com/office/powerpoint/2010/main" xmlns="" val="383068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 and perform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600201"/>
            <a:ext cx="6286544" cy="11144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Let’s read: end of Act 1 Scene 2</a:t>
            </a:r>
          </a:p>
          <a:p>
            <a:pPr>
              <a:buNone/>
            </a:pPr>
            <a:r>
              <a:rPr lang="en-GB" dirty="0" smtClean="0"/>
              <a:t> pages 9-13 Ox/19-23 Cam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err="1" smtClean="0"/>
              <a:t>Hermia</a:t>
            </a:r>
            <a:endParaRPr lang="en-GB" dirty="0" smtClean="0"/>
          </a:p>
          <a:p>
            <a:pPr algn="ctr"/>
            <a:r>
              <a:rPr lang="en-GB" dirty="0" smtClean="0"/>
              <a:t>Helena</a:t>
            </a:r>
          </a:p>
          <a:p>
            <a:pPr algn="ctr"/>
            <a:r>
              <a:rPr lang="en-GB" dirty="0" smtClean="0"/>
              <a:t>Lysander</a:t>
            </a:r>
          </a:p>
          <a:p>
            <a:pPr algn="ctr"/>
            <a:r>
              <a:rPr lang="en-GB" dirty="0" smtClean="0"/>
              <a:t>Demetrius</a:t>
            </a:r>
          </a:p>
          <a:p>
            <a:pPr algn="ctr"/>
            <a:r>
              <a:rPr lang="en-GB" dirty="0" smtClean="0"/>
              <a:t>Love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571604" y="2786058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400" b="1" dirty="0" smtClean="0"/>
              <a:t>Readers required for:</a:t>
            </a:r>
          </a:p>
          <a:p>
            <a:pPr>
              <a:buFont typeface="Arial" pitchFamily="34" charset="0"/>
              <a:buChar char="•"/>
            </a:pPr>
            <a:r>
              <a:rPr lang="en-GB" sz="2400" b="1" dirty="0" smtClean="0"/>
              <a:t>Stage directions</a:t>
            </a:r>
          </a:p>
          <a:p>
            <a:pPr>
              <a:buFont typeface="Arial" pitchFamily="34" charset="0"/>
              <a:buChar char="•"/>
            </a:pPr>
            <a:r>
              <a:rPr lang="en-GB" sz="2400" b="1" dirty="0" smtClean="0"/>
              <a:t>Snug</a:t>
            </a:r>
          </a:p>
          <a:p>
            <a:pPr>
              <a:buFont typeface="Arial" pitchFamily="34" charset="0"/>
              <a:buChar char="•"/>
            </a:pPr>
            <a:r>
              <a:rPr lang="en-GB" sz="2400" b="1" dirty="0" smtClean="0"/>
              <a:t>Quince</a:t>
            </a:r>
          </a:p>
          <a:p>
            <a:pPr>
              <a:buFont typeface="Arial" pitchFamily="34" charset="0"/>
              <a:buChar char="•"/>
            </a:pPr>
            <a:r>
              <a:rPr lang="en-GB" sz="2400" b="1" dirty="0" smtClean="0"/>
              <a:t>Starveling</a:t>
            </a:r>
          </a:p>
          <a:p>
            <a:pPr>
              <a:buFont typeface="Arial" pitchFamily="34" charset="0"/>
              <a:buChar char="•"/>
            </a:pPr>
            <a:r>
              <a:rPr lang="en-GB" sz="2400" b="1" dirty="0" smtClean="0"/>
              <a:t>Snout</a:t>
            </a:r>
          </a:p>
          <a:p>
            <a:pPr>
              <a:buFont typeface="Arial" pitchFamily="34" charset="0"/>
              <a:buChar char="•"/>
            </a:pPr>
            <a:r>
              <a:rPr lang="en-GB" sz="2400" b="1" dirty="0" smtClean="0"/>
              <a:t>Flute</a:t>
            </a:r>
          </a:p>
          <a:p>
            <a:pPr>
              <a:buFont typeface="Arial" pitchFamily="34" charset="0"/>
              <a:buChar char="•"/>
            </a:pPr>
            <a:r>
              <a:rPr lang="en-GB" sz="2400" b="1" dirty="0" smtClean="0"/>
              <a:t>Bottom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7286628" y="357166"/>
            <a:ext cx="18573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retrieve information and recognise comedic characters and language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  <p:extLst>
      <p:ext uri="{BB962C8B-B14F-4D97-AF65-F5344CB8AC3E}">
        <p14:creationId xmlns:p14="http://schemas.microsoft.com/office/powerpoint/2010/main" xmlns="" val="383068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translations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600201"/>
            <a:ext cx="6000792" cy="34718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dirty="0" smtClean="0"/>
              <a:t>Interlude – play</a:t>
            </a:r>
          </a:p>
          <a:p>
            <a:pPr>
              <a:buNone/>
            </a:pPr>
            <a:r>
              <a:rPr lang="en-GB" sz="2800" dirty="0" smtClean="0"/>
              <a:t>Lamentable – sad, distressing</a:t>
            </a:r>
          </a:p>
          <a:p>
            <a:pPr>
              <a:buNone/>
            </a:pPr>
            <a:r>
              <a:rPr lang="en-GB" sz="2800" dirty="0" smtClean="0"/>
              <a:t>Spread yourselves – spread out</a:t>
            </a:r>
          </a:p>
          <a:p>
            <a:pPr>
              <a:buNone/>
            </a:pPr>
            <a:r>
              <a:rPr lang="en-GB" sz="2800" dirty="0" smtClean="0"/>
              <a:t>Condole- show grief</a:t>
            </a:r>
          </a:p>
          <a:p>
            <a:pPr>
              <a:buNone/>
            </a:pPr>
            <a:r>
              <a:rPr lang="en-GB" sz="2800" dirty="0" err="1" smtClean="0"/>
              <a:t>Ercles</a:t>
            </a:r>
            <a:r>
              <a:rPr lang="en-GB" sz="2800" dirty="0" smtClean="0"/>
              <a:t> – Hercules</a:t>
            </a:r>
          </a:p>
          <a:p>
            <a:pPr>
              <a:buNone/>
            </a:pPr>
            <a:r>
              <a:rPr lang="en-GB" sz="2800" dirty="0" smtClean="0"/>
              <a:t>To tear a cat in – to rant and rave</a:t>
            </a:r>
          </a:p>
          <a:p>
            <a:pPr>
              <a:buNone/>
            </a:pPr>
            <a:r>
              <a:rPr lang="en-GB" sz="2800" dirty="0" err="1" smtClean="0"/>
              <a:t>Phibbus</a:t>
            </a:r>
            <a:r>
              <a:rPr lang="en-GB" sz="2800" dirty="0" smtClean="0"/>
              <a:t>- Phoebus, god of the sun, supposed to drive a chariot through the sky.</a:t>
            </a:r>
          </a:p>
          <a:p>
            <a:pPr>
              <a:buNone/>
            </a:pPr>
            <a:endParaRPr lang="en-GB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  <a:p>
            <a:pPr algn="ctr"/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err="1" smtClean="0"/>
              <a:t>Hermia</a:t>
            </a:r>
            <a:endParaRPr lang="en-GB" dirty="0" smtClean="0"/>
          </a:p>
          <a:p>
            <a:pPr algn="ctr"/>
            <a:r>
              <a:rPr lang="en-GB" dirty="0" smtClean="0"/>
              <a:t>Helena</a:t>
            </a:r>
          </a:p>
          <a:p>
            <a:pPr algn="ctr"/>
            <a:r>
              <a:rPr lang="en-GB" dirty="0" smtClean="0"/>
              <a:t>Lysander</a:t>
            </a:r>
          </a:p>
          <a:p>
            <a:pPr algn="ctr"/>
            <a:r>
              <a:rPr lang="en-GB" dirty="0" smtClean="0"/>
              <a:t>Demetrius</a:t>
            </a:r>
          </a:p>
          <a:p>
            <a:pPr algn="ctr"/>
            <a:r>
              <a:rPr lang="en-GB" dirty="0" smtClean="0"/>
              <a:t>Love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429520" y="428604"/>
            <a:ext cx="15716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retrieve information and recognise comedic characters and language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49EF2F6-0D8E-4D7D-8FEB-6D6D4578BA1F}"/>
              </a:ext>
            </a:extLst>
          </p:cNvPr>
          <p:cNvSpPr txBox="1"/>
          <p:nvPr/>
        </p:nvSpPr>
        <p:spPr>
          <a:xfrm rot="16200000">
            <a:off x="-3134339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Unlocking vocabulary</a:t>
            </a:r>
          </a:p>
        </p:txBody>
      </p:sp>
    </p:spTree>
    <p:extLst>
      <p:ext uri="{BB962C8B-B14F-4D97-AF65-F5344CB8AC3E}">
        <p14:creationId xmlns:p14="http://schemas.microsoft.com/office/powerpoint/2010/main" xmlns="" val="383068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974</Words>
  <Application>Microsoft Office PowerPoint</Application>
  <PresentationFormat>On-screen Show (4:3)</PresentationFormat>
  <Paragraphs>209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Untangle the lovers</vt:lpstr>
      <vt:lpstr>Slide 2</vt:lpstr>
      <vt:lpstr>The Mechanicals and Comedy</vt:lpstr>
      <vt:lpstr>Who are the Mechanicals?</vt:lpstr>
      <vt:lpstr>The Mechanicals</vt:lpstr>
      <vt:lpstr>Slide 6</vt:lpstr>
      <vt:lpstr>Reading Act 1 Scene 2</vt:lpstr>
      <vt:lpstr>Read and perform</vt:lpstr>
      <vt:lpstr>Some translations</vt:lpstr>
      <vt:lpstr>Tasks –p 9-13/19-23</vt:lpstr>
      <vt:lpstr>Optional task</vt:lpstr>
      <vt:lpstr>Check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sharon</cp:lastModifiedBy>
  <cp:revision>220</cp:revision>
  <dcterms:created xsi:type="dcterms:W3CDTF">2013-07-19T18:34:43Z</dcterms:created>
  <dcterms:modified xsi:type="dcterms:W3CDTF">2020-05-23T11:53:23Z</dcterms:modified>
</cp:coreProperties>
</file>