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94E91-F0F0-4F6A-A8DB-4AC86F7D8F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3221B5-6F4C-4EF7-9A4B-3695FCEC7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9BAA6-B59D-42B4-87A1-16D7E43D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35856-2154-4A41-B404-F64E01E37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C3BBF-25F3-4003-9698-1E0960ED7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381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067A-861D-4609-A47A-AD843FAC3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F1B16-EFB2-4643-82E3-7A2C09CF1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5A240-4D07-4E62-ACC9-D7308C24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4E56C-D4A0-4D18-9408-5E6E6AE1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AD43DB-5BE1-4507-A488-ADD55C5C0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19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6F14DC-6355-41AE-8F40-5D342E1CC0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E3E5B5-E34D-4683-B9E3-6BEC63769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F5533-AC64-4D7A-9D74-8898AFDC1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03DC3-50E6-46CD-BE83-82B5D6F1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4E111-4189-42BC-84EF-2EFCF6DDB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3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F468D-1121-49C3-8CA2-B10166E09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2EE4A-F4F2-423B-83D6-64EE7B39D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D33A5-020A-4248-AF7F-064239070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09458-AB36-4874-8F21-8160F0365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D795-25A5-48EE-AC49-72B2A4CE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2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7806B-1B0A-4DE1-82C6-10E533EAC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87306-3C8A-4D22-8D23-E8981AA29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EE18B-C9B1-445A-BDB3-E78E0DE2E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97B27-A318-47A7-87A6-CB4169B4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33B57-664D-4597-BEEE-33E6B4A8F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3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0E85-AF9A-4FEA-9EB7-1567E0544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861CE-6F10-44E4-9F47-B4BB91AFA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6A65A-3520-42BF-844C-21CEBA7626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F3D18-AB38-426E-AFC3-8C921D18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64173-A2F3-4859-951A-971A16834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EAE7DA-E6B4-4743-A81A-EB282575F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4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6DD22-DB1F-40B7-871E-A8C92B12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9C36A-BDA8-44F9-981B-C68C013548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0A220-8AFB-43D0-95F0-1D6E79C762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38DCB3-4A83-4578-B1C4-C9CA749A3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2DEFCC-DD32-4884-9891-171777F1B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E2F800-7A3E-4609-8C4A-380BC038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2FCBCA-1E8F-446D-8973-01D568CB7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0E67A4-4F5A-486F-8B92-968C837B5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8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FE4D1-7F13-44AC-8025-CAC5825A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B7AB07-6663-44FF-A99F-AE0B15128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1B0321-8621-45FA-AC37-1B157BD75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FBDBC9-0396-45DA-BFF5-8AC27B0C2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8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23CD4-935D-4A88-903E-ED30A8D2B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D343C-B9D6-47EE-B0DF-707BDA9F6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987F2A-11B5-404E-8046-CF3D8A75F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4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1E70C-EB9E-45F3-B9B2-6E3974398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8A071-465B-4A61-95F0-27B7FC9A4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B6ADE-33BD-4F7F-BAA6-B4DAC7E99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74560-F74A-4509-9151-8EB72DF24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50532-C19F-4918-B5DE-CE84F4534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C9C7C-E6A5-4367-8026-38559B18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61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A5ED9-1A99-49CA-AC00-3A89EB05F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66798-6BF8-48D1-A8AE-0884935DD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149699-1CD9-446E-9843-D4D053584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42C42-CB0E-4023-8D77-C977C93F6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B150A0-AC43-40DE-B492-50775A9E4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D4F61-2C01-49F6-B400-35A7F20A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67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EA8CCB-ECFE-48D1-86D6-66FE69DC2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6E026-AD3C-45F1-9520-234F53B37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92CDD-E37D-477E-87C7-653F88B3E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E956-B1F1-49D6-9BB4-7997D0ADF6FF}" type="datetimeFigureOut">
              <a:rPr lang="en-GB" smtClean="0"/>
              <a:t>16/11/2020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3425E-C366-45AB-A93D-29446BCC3E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454BE-CC32-43C6-9A56-EDA17F8D68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94379-D6FC-47EC-AE39-BCF64973C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330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298EDB-BD10-4AAB-BBAF-13C955E66619}"/>
              </a:ext>
            </a:extLst>
          </p:cNvPr>
          <p:cNvSpPr txBox="1"/>
          <p:nvPr/>
        </p:nvSpPr>
        <p:spPr>
          <a:xfrm rot="10800000" flipH="1" flipV="1">
            <a:off x="1213780" y="1026215"/>
            <a:ext cx="10675527" cy="5509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/>
              <a:t>Write down the missing words from these quotes</a:t>
            </a:r>
          </a:p>
          <a:p>
            <a:endParaRPr lang="en-GB" sz="3200" dirty="0"/>
          </a:p>
          <a:p>
            <a:pPr marL="514350" indent="-514350">
              <a:buAutoNum type="arabicPeriod"/>
            </a:pPr>
            <a:r>
              <a:rPr lang="en-GB" sz="3200" dirty="0"/>
              <a:t>I _________ the chains I forged in life. </a:t>
            </a:r>
          </a:p>
          <a:p>
            <a:pPr marL="514350" indent="-514350">
              <a:buAutoNum type="arabicPeriod"/>
            </a:pPr>
            <a:r>
              <a:rPr lang="en-GB" sz="3200" dirty="0"/>
              <a:t>Hard and ________ as flint.</a:t>
            </a:r>
          </a:p>
          <a:p>
            <a:pPr marL="514350" indent="-514350">
              <a:buAutoNum type="arabicPeriod"/>
            </a:pPr>
            <a:r>
              <a:rPr lang="en-GB" sz="3200" dirty="0"/>
              <a:t>“Spirit!” said Scrooge, “Show me no ______!”</a:t>
            </a:r>
          </a:p>
          <a:p>
            <a:pPr marL="514350" indent="-514350">
              <a:buAutoNum type="arabicPeriod"/>
            </a:pPr>
            <a:r>
              <a:rPr lang="en-GB" sz="3200" dirty="0"/>
              <a:t>“I should like to be able to say a word or two to my ______ just now.”</a:t>
            </a:r>
          </a:p>
          <a:p>
            <a:pPr marL="514350" indent="-514350">
              <a:buAutoNum type="arabicPeriod"/>
            </a:pPr>
            <a:r>
              <a:rPr lang="en-GB" sz="3200" dirty="0"/>
              <a:t>“If these shadows remain unaltered by the _______, the child will die.”</a:t>
            </a:r>
          </a:p>
          <a:p>
            <a:pPr marL="514350" indent="-514350">
              <a:buAutoNum type="arabicPeriod"/>
            </a:pPr>
            <a:r>
              <a:rPr lang="en-GB" sz="3200" dirty="0"/>
              <a:t>“This boy is ___________. This girl is Want. Beware of them both.”</a:t>
            </a:r>
          </a:p>
        </p:txBody>
      </p:sp>
    </p:spTree>
    <p:extLst>
      <p:ext uri="{BB962C8B-B14F-4D97-AF65-F5344CB8AC3E}">
        <p14:creationId xmlns:p14="http://schemas.microsoft.com/office/powerpoint/2010/main" val="1598026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Exam Question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8B44F9-305F-4C60-B9B2-068AF33D8E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665" t="14213" r="33095" b="47477"/>
          <a:stretch/>
        </p:blipFill>
        <p:spPr>
          <a:xfrm>
            <a:off x="903249" y="962328"/>
            <a:ext cx="11076600" cy="573572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B99F56-927C-483D-B4EB-A82B56147187}"/>
              </a:ext>
            </a:extLst>
          </p:cNvPr>
          <p:cNvSpPr/>
          <p:nvPr/>
        </p:nvSpPr>
        <p:spPr>
          <a:xfrm>
            <a:off x="4583151" y="5620214"/>
            <a:ext cx="1973766" cy="367990"/>
          </a:xfrm>
          <a:prstGeom prst="rect">
            <a:avLst/>
          </a:prstGeom>
          <a:solidFill>
            <a:srgbClr val="FFC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34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9B8C1F-1DB4-4062-9148-33FB76BB1F53}"/>
              </a:ext>
            </a:extLst>
          </p:cNvPr>
          <p:cNvSpPr txBox="1"/>
          <p:nvPr/>
        </p:nvSpPr>
        <p:spPr>
          <a:xfrm>
            <a:off x="1115122" y="1003610"/>
            <a:ext cx="10682868" cy="56323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Write about Scrooge and the way he changes throughout the novel.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6235F2D-DFD8-4C6E-8482-A215989981F3}"/>
              </a:ext>
            </a:extLst>
          </p:cNvPr>
          <p:cNvSpPr/>
          <p:nvPr/>
        </p:nvSpPr>
        <p:spPr>
          <a:xfrm>
            <a:off x="3267307" y="2408663"/>
            <a:ext cx="6289288" cy="284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/>
              <a:t>The rest of the novella?</a:t>
            </a:r>
          </a:p>
        </p:txBody>
      </p:sp>
    </p:spTree>
    <p:extLst>
      <p:ext uri="{BB962C8B-B14F-4D97-AF65-F5344CB8AC3E}">
        <p14:creationId xmlns:p14="http://schemas.microsoft.com/office/powerpoint/2010/main" val="3509440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5A5995-7F1D-4592-BFFA-C093C41587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270" t="11880" r="28828" b="25854"/>
          <a:stretch/>
        </p:blipFill>
        <p:spPr>
          <a:xfrm>
            <a:off x="3603918" y="877738"/>
            <a:ext cx="7683190" cy="5980262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FAC3F18-93A4-4D46-AFB3-B8BCE29F2D2B}"/>
              </a:ext>
            </a:extLst>
          </p:cNvPr>
          <p:cNvSpPr/>
          <p:nvPr/>
        </p:nvSpPr>
        <p:spPr>
          <a:xfrm>
            <a:off x="806605" y="974702"/>
            <a:ext cx="2698595" cy="1440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How would you criticise this answer?</a:t>
            </a:r>
          </a:p>
        </p:txBody>
      </p:sp>
    </p:spTree>
    <p:extLst>
      <p:ext uri="{BB962C8B-B14F-4D97-AF65-F5344CB8AC3E}">
        <p14:creationId xmlns:p14="http://schemas.microsoft.com/office/powerpoint/2010/main" val="1235552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B5A5995-7F1D-4592-BFFA-C093C41587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270" t="11880" r="42667" b="68232"/>
          <a:stretch/>
        </p:blipFill>
        <p:spPr>
          <a:xfrm>
            <a:off x="3603918" y="877738"/>
            <a:ext cx="5261302" cy="1910067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6FAC3F18-93A4-4D46-AFB3-B8BCE29F2D2B}"/>
              </a:ext>
            </a:extLst>
          </p:cNvPr>
          <p:cNvSpPr/>
          <p:nvPr/>
        </p:nvSpPr>
        <p:spPr>
          <a:xfrm>
            <a:off x="806605" y="974702"/>
            <a:ext cx="2698595" cy="1440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Let’s improve this section.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B4401C-B38B-4836-8059-546A8786FC58}"/>
              </a:ext>
            </a:extLst>
          </p:cNvPr>
          <p:cNvSpPr/>
          <p:nvPr/>
        </p:nvSpPr>
        <p:spPr>
          <a:xfrm>
            <a:off x="4594302" y="2575931"/>
            <a:ext cx="4092498" cy="2370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876EE5-0A72-460E-BB98-BB578141C721}"/>
              </a:ext>
            </a:extLst>
          </p:cNvPr>
          <p:cNvSpPr txBox="1"/>
          <p:nvPr/>
        </p:nvSpPr>
        <p:spPr>
          <a:xfrm>
            <a:off x="925551" y="3429000"/>
            <a:ext cx="10995103" cy="32690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777D34-8386-4201-979C-296F24C0C613}"/>
              </a:ext>
            </a:extLst>
          </p:cNvPr>
          <p:cNvSpPr/>
          <p:nvPr/>
        </p:nvSpPr>
        <p:spPr>
          <a:xfrm>
            <a:off x="9311268" y="1059377"/>
            <a:ext cx="2709747" cy="13555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Now write three of your own paragraphs.</a:t>
            </a:r>
          </a:p>
        </p:txBody>
      </p:sp>
    </p:spTree>
    <p:extLst>
      <p:ext uri="{BB962C8B-B14F-4D97-AF65-F5344CB8AC3E}">
        <p14:creationId xmlns:p14="http://schemas.microsoft.com/office/powerpoint/2010/main" val="354401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298EDB-BD10-4AAB-BBAF-13C955E66619}"/>
              </a:ext>
            </a:extLst>
          </p:cNvPr>
          <p:cNvSpPr txBox="1"/>
          <p:nvPr/>
        </p:nvSpPr>
        <p:spPr>
          <a:xfrm rot="10800000" flipH="1" flipV="1">
            <a:off x="1213780" y="1272436"/>
            <a:ext cx="10675527" cy="50167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GB" sz="3200" dirty="0"/>
          </a:p>
          <a:p>
            <a:pPr marL="514350" indent="-514350">
              <a:buAutoNum type="arabicPeriod"/>
            </a:pPr>
            <a:r>
              <a:rPr lang="en-GB" sz="3200" dirty="0"/>
              <a:t>I wear the chains I forged in life. </a:t>
            </a:r>
          </a:p>
          <a:p>
            <a:pPr marL="514350" indent="-514350">
              <a:buAutoNum type="arabicPeriod"/>
            </a:pPr>
            <a:r>
              <a:rPr lang="en-GB" sz="3200" dirty="0"/>
              <a:t>Hard and sharp as flint.</a:t>
            </a:r>
          </a:p>
          <a:p>
            <a:pPr marL="514350" indent="-514350">
              <a:buAutoNum type="arabicPeriod"/>
            </a:pPr>
            <a:r>
              <a:rPr lang="en-GB" sz="3200" dirty="0"/>
              <a:t>“Spirit!” said Scrooge, “Show me no more!”</a:t>
            </a:r>
          </a:p>
          <a:p>
            <a:pPr marL="514350" indent="-514350">
              <a:buAutoNum type="arabicPeriod"/>
            </a:pPr>
            <a:r>
              <a:rPr lang="en-GB" sz="3200" dirty="0"/>
              <a:t>“I should like to be able to say a word or two to my Clerk just now.”</a:t>
            </a:r>
          </a:p>
          <a:p>
            <a:pPr marL="514350" indent="-514350">
              <a:buAutoNum type="arabicPeriod"/>
            </a:pPr>
            <a:r>
              <a:rPr lang="en-GB" sz="3200" dirty="0"/>
              <a:t>“If these shadows remain unaltered by the Future the child will die.”</a:t>
            </a:r>
          </a:p>
          <a:p>
            <a:pPr marL="514350" indent="-514350">
              <a:buAutoNum type="arabicPeriod"/>
            </a:pPr>
            <a:r>
              <a:rPr lang="en-GB" sz="3200" dirty="0"/>
              <a:t>“This boy is Ignorance. This girl is Want. Beware of them both.”</a:t>
            </a:r>
          </a:p>
        </p:txBody>
      </p:sp>
    </p:spTree>
    <p:extLst>
      <p:ext uri="{BB962C8B-B14F-4D97-AF65-F5344CB8AC3E}">
        <p14:creationId xmlns:p14="http://schemas.microsoft.com/office/powerpoint/2010/main" val="553501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Exam Question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8B44F9-305F-4C60-B9B2-068AF33D8E7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665" t="14213" r="33095" b="47477"/>
          <a:stretch/>
        </p:blipFill>
        <p:spPr>
          <a:xfrm>
            <a:off x="903249" y="962328"/>
            <a:ext cx="11076600" cy="573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22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Exam Question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B1C90C8-1B00-4C78-B73C-14DB456EBC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916" t="19350" r="34417" b="23333"/>
          <a:stretch/>
        </p:blipFill>
        <p:spPr>
          <a:xfrm>
            <a:off x="1813932" y="1003320"/>
            <a:ext cx="8854068" cy="566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7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FC4F7D-963C-481A-85F8-8671D847BC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965" t="14213" r="32182" b="66341"/>
          <a:stretch/>
        </p:blipFill>
        <p:spPr>
          <a:xfrm>
            <a:off x="1023176" y="1814572"/>
            <a:ext cx="10853535" cy="322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300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FC4F7D-963C-481A-85F8-8671D847BC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965" t="14213" r="43265" b="66341"/>
          <a:stretch/>
        </p:blipFill>
        <p:spPr>
          <a:xfrm>
            <a:off x="2082873" y="4569686"/>
            <a:ext cx="8934862" cy="22064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8AA924B-30CB-46A8-8DFC-93D8CDFAA065}"/>
              </a:ext>
            </a:extLst>
          </p:cNvPr>
          <p:cNvSpPr txBox="1"/>
          <p:nvPr/>
        </p:nvSpPr>
        <p:spPr>
          <a:xfrm>
            <a:off x="881276" y="966959"/>
            <a:ext cx="11173192" cy="35394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Introduction: </a:t>
            </a:r>
            <a:r>
              <a:rPr lang="en-US" sz="3200" dirty="0"/>
              <a:t>What is your opinion of Scrooge through the text? Can you mention contextual information and what Dickens is saying about the issues of the time? </a:t>
            </a:r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001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40154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FC4F7D-963C-481A-85F8-8671D847BC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965" t="14213" r="43265" b="66341"/>
          <a:stretch/>
        </p:blipFill>
        <p:spPr>
          <a:xfrm>
            <a:off x="1982512" y="919908"/>
            <a:ext cx="8934862" cy="22064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8AA924B-30CB-46A8-8DFC-93D8CDFAA065}"/>
              </a:ext>
            </a:extLst>
          </p:cNvPr>
          <p:cNvSpPr txBox="1"/>
          <p:nvPr/>
        </p:nvSpPr>
        <p:spPr>
          <a:xfrm>
            <a:off x="863347" y="3318570"/>
            <a:ext cx="11173192" cy="304698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b="1" dirty="0"/>
              <a:t>Select three more quotations to discuss from the extract.</a:t>
            </a:r>
          </a:p>
          <a:p>
            <a:endParaRPr lang="en-US" sz="3200" b="1" dirty="0"/>
          </a:p>
          <a:p>
            <a:r>
              <a:rPr lang="en-US" sz="3200" b="1" dirty="0">
                <a:solidFill>
                  <a:srgbClr val="FF0000"/>
                </a:solidFill>
              </a:rPr>
              <a:t>This image of isolation is continued when….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>
              <a:solidFill>
                <a:srgbClr val="FF0000"/>
              </a:solidFill>
            </a:endParaRP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413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298EDB-BD10-4AAB-BBAF-13C955E66619}"/>
              </a:ext>
            </a:extLst>
          </p:cNvPr>
          <p:cNvSpPr txBox="1"/>
          <p:nvPr/>
        </p:nvSpPr>
        <p:spPr>
          <a:xfrm rot="10800000" flipH="1" flipV="1">
            <a:off x="1213780" y="1764880"/>
            <a:ext cx="10675527" cy="4031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/>
              <a:t>Finish the quotations</a:t>
            </a:r>
          </a:p>
          <a:p>
            <a:endParaRPr lang="en-GB" sz="3200" b="1" dirty="0"/>
          </a:p>
          <a:p>
            <a:pPr marL="514350" indent="-514350">
              <a:buAutoNum type="arabicPeriod"/>
            </a:pPr>
            <a:r>
              <a:rPr lang="en-GB" sz="3200" dirty="0"/>
              <a:t>Decrease the…</a:t>
            </a:r>
          </a:p>
          <a:p>
            <a:pPr marL="514350" indent="-514350">
              <a:buAutoNum type="arabicPeriod"/>
            </a:pPr>
            <a:r>
              <a:rPr lang="en-GB" sz="3200" dirty="0"/>
              <a:t>A solitary child neglected by his…</a:t>
            </a:r>
          </a:p>
          <a:p>
            <a:pPr marL="514350" indent="-514350">
              <a:buAutoNum type="arabicPeriod"/>
            </a:pPr>
            <a:r>
              <a:rPr lang="en-GB" sz="3200" dirty="0"/>
              <a:t>Are there no ….</a:t>
            </a:r>
          </a:p>
          <a:p>
            <a:pPr marL="514350" indent="-514350">
              <a:buAutoNum type="arabicPeriod"/>
            </a:pPr>
            <a:r>
              <a:rPr lang="en-GB" sz="3200" dirty="0"/>
              <a:t>Spirit! Hear me! I am not the man…</a:t>
            </a:r>
          </a:p>
          <a:p>
            <a:pPr marL="514350" indent="-514350">
              <a:buAutoNum type="arabicPeriod"/>
            </a:pPr>
            <a:r>
              <a:rPr lang="en-GB" sz="3200" dirty="0"/>
              <a:t>God bless us…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9232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540CB-0DAD-4902-8036-20BC5F28C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0FFB41-2FE1-4CD1-AF48-222CE13CF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Image result for a christmas carol">
            <a:extLst>
              <a:ext uri="{FF2B5EF4-FFF2-40B4-BE49-F238E27FC236}">
                <a16:creationId xmlns:a16="http://schemas.microsoft.com/office/drawing/2014/main" id="{1DA2DB5C-35AB-40E4-A18C-DBD342B84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1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0DAA4E5-913A-4837-BB23-0C4C89FE166B}"/>
              </a:ext>
            </a:extLst>
          </p:cNvPr>
          <p:cNvSpPr txBox="1">
            <a:spLocks/>
          </p:cNvSpPr>
          <p:nvPr/>
        </p:nvSpPr>
        <p:spPr>
          <a:xfrm>
            <a:off x="1587" y="159949"/>
            <a:ext cx="12190413" cy="654803"/>
          </a:xfrm>
          <a:prstGeom prst="rect">
            <a:avLst/>
          </a:prstGeom>
          <a:gradFill flip="none" rotWithShape="1">
            <a:gsLst>
              <a:gs pos="0">
                <a:srgbClr val="3C1402">
                  <a:tint val="50000"/>
                  <a:satMod val="300000"/>
                </a:srgbClr>
              </a:gs>
              <a:gs pos="35000">
                <a:srgbClr val="3C1402">
                  <a:tint val="37000"/>
                  <a:satMod val="300000"/>
                </a:srgbClr>
              </a:gs>
              <a:gs pos="100000">
                <a:srgbClr val="3C1402">
                  <a:tint val="15000"/>
                  <a:satMod val="35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rgbClr val="3C140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600" dirty="0">
                <a:solidFill>
                  <a:prstClr val="black"/>
                </a:solidFill>
                <a:latin typeface="Berlin Sans FB" panose="020E0602020502020306" pitchFamily="34" charset="0"/>
              </a:rPr>
              <a:t>A CHRISTMAS CAROL: REVISION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A0A42C-2612-471B-B9A4-B1675E7FE71D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298EDB-BD10-4AAB-BBAF-13C955E66619}"/>
              </a:ext>
            </a:extLst>
          </p:cNvPr>
          <p:cNvSpPr txBox="1"/>
          <p:nvPr/>
        </p:nvSpPr>
        <p:spPr>
          <a:xfrm rot="10800000" flipH="1" flipV="1">
            <a:off x="1213780" y="2257322"/>
            <a:ext cx="10675527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GB" sz="3200" dirty="0"/>
              <a:t>Decrease the surplus population</a:t>
            </a:r>
          </a:p>
          <a:p>
            <a:pPr marL="514350" indent="-514350">
              <a:buAutoNum type="arabicPeriod"/>
            </a:pPr>
            <a:r>
              <a:rPr lang="en-GB" sz="3200" dirty="0"/>
              <a:t>A solitary child neglected by his friends.</a:t>
            </a:r>
          </a:p>
          <a:p>
            <a:pPr marL="514350" indent="-514350">
              <a:buAutoNum type="arabicPeriod"/>
            </a:pPr>
            <a:r>
              <a:rPr lang="en-GB" sz="3200" dirty="0"/>
              <a:t>Are there no prisons?</a:t>
            </a:r>
          </a:p>
          <a:p>
            <a:pPr marL="514350" indent="-514350">
              <a:buAutoNum type="arabicPeriod"/>
            </a:pPr>
            <a:r>
              <a:rPr lang="en-GB" sz="3200" dirty="0"/>
              <a:t>Spirit! Hear me! I am not the man I was</a:t>
            </a:r>
          </a:p>
          <a:p>
            <a:pPr marL="514350" indent="-514350">
              <a:buAutoNum type="arabicPeriod"/>
            </a:pPr>
            <a:r>
              <a:rPr lang="en-GB" sz="3200" dirty="0"/>
              <a:t>God bless us, Every One!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45671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396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Berlin Sans FB</vt:lpstr>
      <vt:lpstr>Calibri</vt:lpstr>
      <vt:lpstr>Calibri Light</vt:lpstr>
      <vt:lpstr>Century Gothic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Allen</dc:creator>
  <cp:lastModifiedBy>A Allen</cp:lastModifiedBy>
  <cp:revision>9</cp:revision>
  <dcterms:created xsi:type="dcterms:W3CDTF">2020-11-13T11:52:47Z</dcterms:created>
  <dcterms:modified xsi:type="dcterms:W3CDTF">2020-11-16T09:17:08Z</dcterms:modified>
</cp:coreProperties>
</file>