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88" r:id="rId3"/>
    <p:sldId id="289" r:id="rId4"/>
    <p:sldId id="290" r:id="rId5"/>
    <p:sldId id="433" r:id="rId6"/>
    <p:sldId id="339" r:id="rId7"/>
    <p:sldId id="292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2456D-3E89-4581-8664-5ABBC153D7DB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E34F-62E2-4C73-A76A-CF5505073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5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Stave 2</a:t>
            </a:r>
            <a:br>
              <a:rPr lang="en-GB" dirty="0"/>
            </a:br>
            <a:r>
              <a:rPr lang="en-GB" dirty="0"/>
              <a:t>page 29 – 34 my book blue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630CC-980E-4F6E-BDE4-BA4BA8B0D16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59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3A97-526A-4742-AA9C-51BDF236B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7FFFF-EC51-4A9A-B825-6CB456936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DB132-FD5C-412F-8DB1-BC4C6BD3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A8138-29AB-47A7-98B0-CE9CE42E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FB49F-6BE8-4A20-9C94-D44EBA3E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74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1853-94F8-4D1B-8250-7E966F97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2820E-7D55-40EB-AB27-2061BA00F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C7A38-C0F0-4FE3-AF21-15F80B7B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D807C-FFB7-4602-8D2F-94C11009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A4805-F56B-46BE-85DA-06E526A1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79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070C-CB33-42C2-8247-CC9E650DC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F3341-624D-4EF1-B92C-6890A32D6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6EA2E-89A8-40BD-9ACF-3E58D727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A5063-531A-42D8-A8E4-78EA63FD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0D0F-5765-46C0-9647-41067D4F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6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B260-D25F-429F-82DE-AAA94839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A309E-0257-4B8B-99C0-5BC5CE141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779E2-295E-42CB-BD7C-DE9001AA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F680B-B06A-406E-86F0-99EF6746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40F3-5315-4ECC-A41B-7168A85E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31B9-AEBC-4025-99E9-97DB6724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636C8-918D-4A30-88D2-D4937910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8A46-7085-4400-A0B2-B143AB4A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023E3-39BD-48B2-98ED-DF546A75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3CC12-3B49-4B3E-9436-A5109832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2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1C64-5447-4A33-95A5-82E3FF6A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CD548-4FAD-4F37-A986-AC27C22B9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59381-24AC-4E8D-A027-41FA9D544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605E1-E288-44C1-B062-88ED2405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42E6-599E-4667-9070-74B042ED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5BED2-4B2E-4643-AF90-A9CC03E6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F948-565C-4D9F-B51A-688AA161C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34E02-44E4-4085-9DB0-A20D5E29A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C2F64-07ED-4C6E-8259-A0FBF9E2B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412130-7113-4F6E-AE72-5B6877068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5B6F8-107C-4E59-A3C9-8014C5F78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5F48E-B37B-4AB9-9859-42F83C8C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460A7-5D8F-46F4-85C9-CFE8FB23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1DBFE-81CC-4BE1-9F09-D5D53886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1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961F4-7ED2-4FD8-AC4E-5F9A41C3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452F5-1665-4330-ABDA-08DCF3F4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D047B-A711-473D-BE28-5E7474F7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35DC3-8521-45F1-9EB5-BB4C0486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B009C-B991-47AE-B49A-66E21507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2ACE5-B1F8-45D6-AF02-1E7B84CA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0CA38-0AEE-4B95-A019-CA9D0DDE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2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68C9-23F8-4C6E-8474-986BF051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9974E-E60A-4DA6-81C7-920DD243D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B91B0-ECC9-434B-A8A9-55173517F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337AB-281C-4FC5-8FB0-4A30CF4E9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9836-9798-46DA-A2B4-0588AB0A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8287B-9FBA-4A75-9DF1-467A3F617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8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E359-1AF1-4229-90BB-97ED589E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4D447-30E1-48EE-B237-E353F1DD7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08F03-41C8-4998-9240-B5B2AADF4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D6826-EC3F-47EA-BDB9-1B6CF22F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A714E-0E9E-4A42-8067-C926DE9A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A2621-7945-43E6-A9E1-DB533D86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F2B8F-72DF-4EAB-A761-8086E2E0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66975-5B33-49E8-A1A0-0407273A9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6FB4F-8DCA-495C-9666-20F1E239C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F91FF-34FA-49E8-BD23-2A84A6D741D3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9D55-B555-4C11-80EA-BACAF8119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9781D-0A17-45BB-A970-53415B2A4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8E28-73B9-4BCD-A34E-C1E04E69B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9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620688"/>
            <a:ext cx="8229600" cy="648072"/>
          </a:xfrm>
          <a:noFill/>
        </p:spPr>
        <p:txBody>
          <a:bodyPr>
            <a:noAutofit/>
          </a:bodyPr>
          <a:lstStyle/>
          <a:p>
            <a:r>
              <a:rPr lang="en-GB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 Christmas Carol</a:t>
            </a:r>
            <a:br>
              <a:rPr lang="en-GB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endParaRPr lang="en-US" sz="5400" i="1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19536" y="836713"/>
            <a:ext cx="8136904" cy="1112987"/>
          </a:xfrm>
          <a:noFill/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500" b="1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The Ghost of Christmas Past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1628800"/>
            <a:ext cx="5369232" cy="283284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606352" y="4544155"/>
            <a:ext cx="91440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LO: To explore the Ghost of Christmas Past and the use of light.</a:t>
            </a:r>
          </a:p>
          <a:p>
            <a:r>
              <a:rPr lang="en-GB" sz="3200" b="1" dirty="0"/>
              <a:t>ST: I Can develop my critical understanding of  motif.</a:t>
            </a:r>
          </a:p>
        </p:txBody>
      </p:sp>
      <p:sp>
        <p:nvSpPr>
          <p:cNvPr id="6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29343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769" y="260648"/>
            <a:ext cx="8748705" cy="11430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Starter Activity: what is a ‘stave’?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75520" y="1556792"/>
            <a:ext cx="5040560" cy="1368152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GB" sz="2600" dirty="0"/>
              <a:t>A stave is a set of five parallel lines on which music is written. The lines indicate the pitch of the music.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1577504"/>
            <a:ext cx="3297566" cy="2859608"/>
          </a:xfrm>
          <a:ln w="28575">
            <a:solidFill>
              <a:schemeClr val="tx1"/>
            </a:solidFill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1775520" y="3140968"/>
            <a:ext cx="5040560" cy="12961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/>
              <a:t>A stave is to break something by forcing it inwards or piercing it roughly.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739784" y="4653136"/>
            <a:ext cx="5076297" cy="13681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b="1" dirty="0"/>
              <a:t>Why did Dickens name the chapters of </a:t>
            </a:r>
            <a:r>
              <a:rPr lang="en-GB" sz="2600" b="1" i="1" dirty="0"/>
              <a:t>A Christmas Carol </a:t>
            </a:r>
            <a:r>
              <a:rPr lang="en-GB" sz="2600" b="1" dirty="0"/>
              <a:t>staves? 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7032105" y="4653136"/>
            <a:ext cx="3312368" cy="13681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b="1" dirty="0"/>
              <a:t>How do these definitions relate to the novella? </a:t>
            </a:r>
          </a:p>
        </p:txBody>
      </p:sp>
      <p:sp>
        <p:nvSpPr>
          <p:cNvPr id="8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350469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: Read the start of Stave 2</a:t>
            </a:r>
            <a:br>
              <a:rPr lang="en-GB" dirty="0"/>
            </a:br>
            <a:r>
              <a:rPr lang="en-GB" dirty="0"/>
              <a:t>page 24 – bottom of page 28.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2348881"/>
            <a:ext cx="3494011" cy="223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2348880"/>
            <a:ext cx="298016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767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7620000" cy="850106"/>
          </a:xfrm>
        </p:spPr>
        <p:txBody>
          <a:bodyPr/>
          <a:lstStyle/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Ghost of Christmas Past – How does Dickens present the ghost of Christmas past?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168" y="989840"/>
            <a:ext cx="7643192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2000" dirty="0"/>
              <a:t>It was a strange figure – like a child: yet not so like a child as like an old man, viewed through some supernatural medium, which gave him the appearance of having receded from view, and being diminished to a child’s proportions. Its hair, which hung about its neck and down its back, was white as if with age; and yet the face had not a wrinkle in it, and the tenderest bloom was on the skin. The arms were long and muscular; the hands the same, as if its hold were of uncommon strength. Its legs and feet, most delicately formed, were, like those upper members, bare. It wore a tunic of the purest white; and round its waist was bound a lustrous belt, the sheen of which was beautiful. It held a branch of fresh green holly in its hand; and, in singular contradiction of that wintry emblem, had its dress trimmed with summer flowers. But the strangest thing about it was, that from the crown of its head there sprung a bright clear jet of light, by which all this was visible; and which was doubtless the occasion of its using, in its duller moments, a great extinguisher for a cap, which it now held under its arm.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92344" y="332656"/>
            <a:ext cx="154766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How can these contradictions be explained? Like a child but an old man?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9736" y="6021288"/>
            <a:ext cx="54006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Annotate your extract!</a:t>
            </a:r>
          </a:p>
        </p:txBody>
      </p:sp>
      <p:sp>
        <p:nvSpPr>
          <p:cNvPr id="4" name="Rectangle 3"/>
          <p:cNvSpPr/>
          <p:nvPr/>
        </p:nvSpPr>
        <p:spPr>
          <a:xfrm>
            <a:off x="9264352" y="2216332"/>
            <a:ext cx="14036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Which physical properties represent Scrooge’s memories?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264352" y="4581128"/>
            <a:ext cx="1296144" cy="20882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Holly : refers to forgetting the past as well as a symbol for winter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007768" y="620688"/>
            <a:ext cx="51125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Find 3 adjectives, 3 verbs, 2 superlatives, 1 simile</a:t>
            </a:r>
          </a:p>
        </p:txBody>
      </p:sp>
    </p:spTree>
    <p:extLst>
      <p:ext uri="{BB962C8B-B14F-4D97-AF65-F5344CB8AC3E}">
        <p14:creationId xmlns:p14="http://schemas.microsoft.com/office/powerpoint/2010/main" val="271019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7620000" cy="850106"/>
          </a:xfrm>
        </p:spPr>
        <p:txBody>
          <a:bodyPr/>
          <a:lstStyle/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Ghost of Christmas Past – How does Dickens present the Ghost of Christmas Past?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168" y="989840"/>
            <a:ext cx="7643192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2000" dirty="0"/>
              <a:t>It was a strange figure – like a child: yet not so like a child as like an old man, viewed through some supernatural medium, which gave him the appearance of having receded from view, and being diminished to a child’s proportions. Its hair, which hung about its neck and down its back, was white as if with age; and yet the face had not a wrinkle in it, and the tenderest bloom was on the skin. The arms were long and muscular; the hands the same, as if its hold were of uncommon strength. Its legs and feet, most delicately formed, were, like those upper members, bare. It wore a tunic of the purest white; and round its waist was bound a lustrous belt, the sheen of which was beautiful. It held a branch of fresh green holly in its hand; and, in singular contradiction of that wintry emblem, had its dress trimmed with summer flowers. But the strangest thing about it was, that from the crown of its head there sprung a bright clear jet of light, by which all this was visible; and which was doubtless the occasion of its using, in its duller moments, a great extinguisher for a cap, which it now held under its arm.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92344" y="332656"/>
            <a:ext cx="154766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How can these contradictions be explained? Like a child but an old man?</a:t>
            </a:r>
          </a:p>
        </p:txBody>
      </p:sp>
      <p:sp>
        <p:nvSpPr>
          <p:cNvPr id="4" name="Rectangle 3"/>
          <p:cNvSpPr/>
          <p:nvPr/>
        </p:nvSpPr>
        <p:spPr>
          <a:xfrm>
            <a:off x="9264352" y="2216332"/>
            <a:ext cx="14036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Which physical properties represent Scrooge’s memories?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264352" y="4581128"/>
            <a:ext cx="1296144" cy="20882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Holly : refers to forgetting the past as well as a symbol for winter</a:t>
            </a:r>
          </a:p>
        </p:txBody>
      </p:sp>
    </p:spTree>
    <p:extLst>
      <p:ext uri="{BB962C8B-B14F-4D97-AF65-F5344CB8AC3E}">
        <p14:creationId xmlns:p14="http://schemas.microsoft.com/office/powerpoint/2010/main" val="121972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168" y="989840"/>
            <a:ext cx="7643192" cy="45902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2000" dirty="0"/>
              <a:t>It was a strange figure – </a:t>
            </a:r>
            <a:r>
              <a:rPr lang="en-GB" sz="2000" dirty="0">
                <a:solidFill>
                  <a:srgbClr val="FF0000"/>
                </a:solidFill>
              </a:rPr>
              <a:t>like a child: yet not so like a child as like an old man</a:t>
            </a:r>
            <a:r>
              <a:rPr lang="en-GB" sz="2000" dirty="0"/>
              <a:t>, viewed through some supernatural medium, which gave him the appearance of having receded from view, and being diminished to a child’s proportions. Its hair, which hung about its neck and down its back, was white as if with age; and yet the </a:t>
            </a:r>
            <a:r>
              <a:rPr lang="en-GB" sz="2000" dirty="0">
                <a:solidFill>
                  <a:srgbClr val="FF0000"/>
                </a:solidFill>
              </a:rPr>
              <a:t>face had not a wrinkle </a:t>
            </a:r>
            <a:r>
              <a:rPr lang="en-GB" sz="2000" dirty="0"/>
              <a:t>in it, and </a:t>
            </a:r>
            <a:r>
              <a:rPr lang="en-GB" sz="2000" dirty="0">
                <a:solidFill>
                  <a:srgbClr val="FF0000"/>
                </a:solidFill>
              </a:rPr>
              <a:t>the tenderest bloom </a:t>
            </a:r>
            <a:r>
              <a:rPr lang="en-GB" sz="2000" dirty="0"/>
              <a:t>was on the skin. The arms were long and </a:t>
            </a:r>
            <a:r>
              <a:rPr lang="en-GB" sz="2000" dirty="0">
                <a:solidFill>
                  <a:srgbClr val="FF0000"/>
                </a:solidFill>
              </a:rPr>
              <a:t>muscular</a:t>
            </a:r>
            <a:r>
              <a:rPr lang="en-GB" sz="2000" dirty="0"/>
              <a:t>; the hands the same, as if its hold were of uncommon strength. Its legs and feet, most delicately formed, were, like those upper members, bare. It wore a tunic of the </a:t>
            </a:r>
            <a:r>
              <a:rPr lang="en-GB" sz="2000" dirty="0">
                <a:solidFill>
                  <a:srgbClr val="FF0000"/>
                </a:solidFill>
              </a:rPr>
              <a:t>purest white</a:t>
            </a:r>
            <a:r>
              <a:rPr lang="en-GB" sz="2000" dirty="0"/>
              <a:t>; and round </a:t>
            </a:r>
            <a:r>
              <a:rPr lang="en-GB" sz="2000" dirty="0">
                <a:solidFill>
                  <a:srgbClr val="FF0000"/>
                </a:solidFill>
              </a:rPr>
              <a:t>its waist was bound a lustrous belt, the sheen of which was beautiful</a:t>
            </a:r>
            <a:r>
              <a:rPr lang="en-GB" sz="2000" dirty="0"/>
              <a:t>. It held a branch of </a:t>
            </a:r>
            <a:r>
              <a:rPr lang="en-GB" sz="2000" dirty="0">
                <a:solidFill>
                  <a:srgbClr val="FF0000"/>
                </a:solidFill>
              </a:rPr>
              <a:t>fresh green holly </a:t>
            </a:r>
            <a:r>
              <a:rPr lang="en-GB" sz="2000" dirty="0"/>
              <a:t>in its hand; and, in singular contradiction of that wintry emblem, had its dress trimmed with </a:t>
            </a:r>
            <a:r>
              <a:rPr lang="en-GB" sz="2000" dirty="0">
                <a:solidFill>
                  <a:srgbClr val="FF0000"/>
                </a:solidFill>
              </a:rPr>
              <a:t>summer flowers</a:t>
            </a:r>
            <a:r>
              <a:rPr lang="en-GB" sz="2000" dirty="0"/>
              <a:t>. But the strangest thing about it was, that from the crown of its head there sprung a </a:t>
            </a:r>
            <a:r>
              <a:rPr lang="en-GB" sz="2000" dirty="0">
                <a:solidFill>
                  <a:srgbClr val="FF0000"/>
                </a:solidFill>
              </a:rPr>
              <a:t>bright clear jet of light</a:t>
            </a:r>
            <a:r>
              <a:rPr lang="en-GB" sz="2000" dirty="0"/>
              <a:t>, by which all this was visible; and which was doubtless the occasion of its using, in its duller moments, a great extinguisher for a cap, which it now held under its arm.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19536" y="116633"/>
            <a:ext cx="3923928" cy="8208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Scrooge’s memories are old and perhaps dulled. The physical properties of the ghost resemble the memories of childhood.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9210600" y="1412777"/>
            <a:ext cx="1403648" cy="14369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These represent Scrooge’s youth.</a:t>
            </a:r>
          </a:p>
        </p:txBody>
      </p:sp>
      <p:sp>
        <p:nvSpPr>
          <p:cNvPr id="13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264352" y="4581128"/>
            <a:ext cx="1296144" cy="20882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Holly : refers to forgetting the past as well as a symbol for winter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048328" y="3068960"/>
            <a:ext cx="1512168" cy="13681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Contrast to Scrooge’s  appearance now.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42384" y="6281936"/>
            <a:ext cx="2808312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Summer flowers represent  warmth and beauty</a:t>
            </a:r>
          </a:p>
        </p:txBody>
      </p:sp>
      <p:sp>
        <p:nvSpPr>
          <p:cNvPr id="11" name="Bent Arrow 10"/>
          <p:cNvSpPr/>
          <p:nvPr/>
        </p:nvSpPr>
        <p:spPr>
          <a:xfrm>
            <a:off x="1653808" y="4797152"/>
            <a:ext cx="177152" cy="16561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27848" y="5949280"/>
            <a:ext cx="4320480" cy="90872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Motif of light – traditionally associated with purity, goodness and truth – traits often associated with childhood. </a:t>
            </a:r>
          </a:p>
        </p:txBody>
      </p:sp>
    </p:spTree>
    <p:extLst>
      <p:ext uri="{BB962C8B-B14F-4D97-AF65-F5344CB8AC3E}">
        <p14:creationId xmlns:p14="http://schemas.microsoft.com/office/powerpoint/2010/main" val="110247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Key Language – Dickens’s use of light.</a:t>
            </a:r>
          </a:p>
        </p:txBody>
      </p:sp>
      <p:sp>
        <p:nvSpPr>
          <p:cNvPr id="6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/>
              <a:t>Question: How does Dickens present the Ghost of Christmas Past and why is the motif of light important?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1" y="1556793"/>
            <a:ext cx="4203599" cy="470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919536" y="6093296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Answer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54969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8424936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Task: Hot-Seating Scrooge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75520" y="1600201"/>
            <a:ext cx="5184576" cy="2332856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Write three questions for Old Scrooge (from Stave One) and three questions for Young Scrooge (from Stave Two) in the </a:t>
            </a:r>
            <a:r>
              <a:rPr lang="en-GB" b="1" dirty="0">
                <a:solidFill>
                  <a:srgbClr val="7030A0"/>
                </a:solidFill>
              </a:rPr>
              <a:t>back of your exercise book</a:t>
            </a:r>
            <a:r>
              <a:rPr lang="en-GB" dirty="0"/>
              <a:t>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1772817"/>
            <a:ext cx="2664296" cy="3330371"/>
          </a:xfrm>
          <a:ln w="28575">
            <a:solidFill>
              <a:schemeClr val="tx1"/>
            </a:solidFill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1775520" y="4221088"/>
            <a:ext cx="5184576" cy="10081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dirty="0"/>
              <a:t>Be ready to take the hot seat or ask a question!</a:t>
            </a:r>
          </a:p>
        </p:txBody>
      </p:sp>
      <p:sp>
        <p:nvSpPr>
          <p:cNvPr id="8" name="Google Shape;142;p26"/>
          <p:cNvSpPr txBox="1"/>
          <p:nvPr/>
        </p:nvSpPr>
        <p:spPr>
          <a:xfrm>
            <a:off x="1524000" y="6148430"/>
            <a:ext cx="9036900" cy="709570"/>
          </a:xfrm>
          <a:prstGeom prst="rect">
            <a:avLst/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words: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Authorial intent     Theme       Moral growth     Contrast       Paradox    Welfare   Redemption   Juxtaposition       Symbolism    Contradiction    Memory     Hope      Reclamation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8587193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1276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A Christmas Carol </vt:lpstr>
      <vt:lpstr>Starter Activity: what is a ‘stave’?</vt:lpstr>
      <vt:lpstr>Task : Read the start of Stave 2 page 24 – bottom of page 28.</vt:lpstr>
      <vt:lpstr>The Ghost of Christmas Past – How does Dickens present the ghost of Christmas past?</vt:lpstr>
      <vt:lpstr>The Ghost of Christmas Past – How does Dickens present the Ghost of Christmas Past?</vt:lpstr>
      <vt:lpstr>PowerPoint Presentation</vt:lpstr>
      <vt:lpstr>Task: Key Language – Dickens’s use of light.</vt:lpstr>
      <vt:lpstr>Task: Hot-Seating Scrooge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</dc:title>
  <dc:creator>D Weatherhead</dc:creator>
  <cp:lastModifiedBy>D Weatherhead</cp:lastModifiedBy>
  <cp:revision>1</cp:revision>
  <dcterms:created xsi:type="dcterms:W3CDTF">2020-11-05T11:30:14Z</dcterms:created>
  <dcterms:modified xsi:type="dcterms:W3CDTF">2020-11-05T11:32:06Z</dcterms:modified>
</cp:coreProperties>
</file>