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8" r:id="rId2"/>
    <p:sldId id="276" r:id="rId3"/>
    <p:sldId id="277" r:id="rId4"/>
    <p:sldId id="281" r:id="rId5"/>
    <p:sldId id="279" r:id="rId6"/>
    <p:sldId id="282"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43C79-311E-49E1-9164-75A57B9CB417}" type="datetimeFigureOut">
              <a:rPr lang="en-GB" smtClean="0"/>
              <a:t>05/11/2020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511FE-E30E-4C8D-B6F1-CBE3C0EF5E5A}" type="slidenum">
              <a:rPr lang="en-GB" smtClean="0"/>
              <a:t>‹#›</a:t>
            </a:fld>
            <a:endParaRPr lang="en-GB"/>
          </a:p>
        </p:txBody>
      </p:sp>
    </p:spTree>
    <p:extLst>
      <p:ext uri="{BB962C8B-B14F-4D97-AF65-F5344CB8AC3E}">
        <p14:creationId xmlns:p14="http://schemas.microsoft.com/office/powerpoint/2010/main" val="657149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57630CC-980E-4F6E-BDE4-BA4BA8B0D16D}" type="slidenum">
              <a:rPr lang="en-GB" smtClean="0"/>
              <a:t>1</a:t>
            </a:fld>
            <a:endParaRPr lang="en-GB" dirty="0"/>
          </a:p>
        </p:txBody>
      </p:sp>
    </p:spTree>
    <p:extLst>
      <p:ext uri="{BB962C8B-B14F-4D97-AF65-F5344CB8AC3E}">
        <p14:creationId xmlns:p14="http://schemas.microsoft.com/office/powerpoint/2010/main" val="420042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27CD0-B03D-4A76-A0D1-2AE1C1107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9A1DAE-CDEA-4DA9-854D-A576F64273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29E467-1F02-47F5-9B76-782B66D3E306}"/>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5" name="Footer Placeholder 4">
            <a:extLst>
              <a:ext uri="{FF2B5EF4-FFF2-40B4-BE49-F238E27FC236}">
                <a16:creationId xmlns:a16="http://schemas.microsoft.com/office/drawing/2014/main" id="{E44FC275-D906-4094-942B-DA2A287DCF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658BEF-A102-4E6E-B301-76D7188DB72B}"/>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47915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6115-CB10-4FA9-A5CA-D4F5CDE896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F0E2FE-A1C2-47B6-9BA6-5EB0882F42B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FC3A62-9896-4F33-8319-2BCEAB025A7C}"/>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5" name="Footer Placeholder 4">
            <a:extLst>
              <a:ext uri="{FF2B5EF4-FFF2-40B4-BE49-F238E27FC236}">
                <a16:creationId xmlns:a16="http://schemas.microsoft.com/office/drawing/2014/main" id="{EE98F3EA-58C6-478F-AF00-2E2356BEE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0B11D5-5DF9-44F2-946D-DA20DD606760}"/>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418488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A34720-0235-48FB-816C-FE1878457C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DBACD2-A453-447D-B432-716AE31D89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7958B-FD75-4601-BBE2-3328E825615C}"/>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5" name="Footer Placeholder 4">
            <a:extLst>
              <a:ext uri="{FF2B5EF4-FFF2-40B4-BE49-F238E27FC236}">
                <a16:creationId xmlns:a16="http://schemas.microsoft.com/office/drawing/2014/main" id="{C3103B49-B8B0-48EA-B42E-903D01810F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B68A19-CBEF-4959-A1F2-EBDB807FEBB7}"/>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284864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07CA-8833-43EF-9EA1-04EFC00C13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CD3B5D-19A3-4A5C-820D-C9D6FD5D0E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760FDE-2A2A-488A-B816-FD8A3B2CF621}"/>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5" name="Footer Placeholder 4">
            <a:extLst>
              <a:ext uri="{FF2B5EF4-FFF2-40B4-BE49-F238E27FC236}">
                <a16:creationId xmlns:a16="http://schemas.microsoft.com/office/drawing/2014/main" id="{49DB2992-8F8C-40B6-8E97-512DB80E04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A4E8C8-92DE-498E-8994-8997148C04F7}"/>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412027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DD35B-369A-47DD-B56C-A590064178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9EE48CD-AB05-4C63-8F47-2CE464201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AF4996-78C3-4BA5-809E-A5B0754297FC}"/>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5" name="Footer Placeholder 4">
            <a:extLst>
              <a:ext uri="{FF2B5EF4-FFF2-40B4-BE49-F238E27FC236}">
                <a16:creationId xmlns:a16="http://schemas.microsoft.com/office/drawing/2014/main" id="{EA3847CE-D6B1-40AE-8D29-70FBD5382F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B30731-B927-45E2-AA8D-F1248FC86683}"/>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1210326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E787-655C-4838-833D-53F77C280B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61D328-5E8B-4939-9EAC-7F03C1454A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8C298F-C55A-48B7-A962-C99B092F23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AA98FD-328D-46AF-AFE8-B3B63CBFA3FB}"/>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6" name="Footer Placeholder 5">
            <a:extLst>
              <a:ext uri="{FF2B5EF4-FFF2-40B4-BE49-F238E27FC236}">
                <a16:creationId xmlns:a16="http://schemas.microsoft.com/office/drawing/2014/main" id="{134BAC77-BCAE-47A4-8D25-2F2CC46517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7E9790-B2E0-4A3E-9074-DF01C4ABE82A}"/>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3014996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78D9-6C34-4698-9387-6B35F3B60C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2F4C39E-E6BD-4EC9-A920-A28C31916C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C87EAC-1E93-444F-9300-ED47F29C7E3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7BD039-8C3F-4E29-A4DB-8B57C0FAB9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4CF9A5C-8B57-48F6-9926-F01B09EEED0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0D72E7-F19E-4483-A7BC-6499E2ED7A0A}"/>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8" name="Footer Placeholder 7">
            <a:extLst>
              <a:ext uri="{FF2B5EF4-FFF2-40B4-BE49-F238E27FC236}">
                <a16:creationId xmlns:a16="http://schemas.microsoft.com/office/drawing/2014/main" id="{C510C55C-62C1-4E9B-AE3B-6684A575E0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4DF929D-A562-4C13-BDD1-07D9CB3C1B12}"/>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448427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FEAB-04A8-43ED-9191-2067F478AF3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8F9850F-8413-44B4-B386-D4F80FC1FC48}"/>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4" name="Footer Placeholder 3">
            <a:extLst>
              <a:ext uri="{FF2B5EF4-FFF2-40B4-BE49-F238E27FC236}">
                <a16:creationId xmlns:a16="http://schemas.microsoft.com/office/drawing/2014/main" id="{C28A5E2D-CF5A-4E24-871A-F133F2A17D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66102A0-888B-4225-B23F-E217E70A9200}"/>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3984175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16AA5-2BEE-4550-A552-C011CE5BC141}"/>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3" name="Footer Placeholder 2">
            <a:extLst>
              <a:ext uri="{FF2B5EF4-FFF2-40B4-BE49-F238E27FC236}">
                <a16:creationId xmlns:a16="http://schemas.microsoft.com/office/drawing/2014/main" id="{61B79CF9-FB6C-44FB-AC44-1347487C76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216A88-CD31-4EC3-B81D-37857F79DCE8}"/>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23310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090FD-070C-4AAD-8086-841898B8F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372C6B3-2D63-4325-B352-9CCF67764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9CAD36-3D1F-4C36-BC06-85AE62161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7A2346-B54E-48B6-92F1-D6DB76E5B544}"/>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6" name="Footer Placeholder 5">
            <a:extLst>
              <a:ext uri="{FF2B5EF4-FFF2-40B4-BE49-F238E27FC236}">
                <a16:creationId xmlns:a16="http://schemas.microsoft.com/office/drawing/2014/main" id="{10324D2F-8964-4AD8-8D77-8026AB901C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7E6D84-6898-49F1-B1BE-62D1CE56188C}"/>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335507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46514-18D2-401F-A77F-6D5009135B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F90EC4-D767-4BBF-A14E-AD14EE605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867DB0-1FA2-423C-B78B-1281A8F52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990EA1-D47E-417D-A7A1-BC2E0B995250}"/>
              </a:ext>
            </a:extLst>
          </p:cNvPr>
          <p:cNvSpPr>
            <a:spLocks noGrp="1"/>
          </p:cNvSpPr>
          <p:nvPr>
            <p:ph type="dt" sz="half" idx="10"/>
          </p:nvPr>
        </p:nvSpPr>
        <p:spPr/>
        <p:txBody>
          <a:bodyPr/>
          <a:lstStyle/>
          <a:p>
            <a:fld id="{5F8CC886-C912-419E-BDB3-5E12D17EECA2}" type="datetimeFigureOut">
              <a:rPr lang="en-GB" smtClean="0"/>
              <a:t>05/11/2020</a:t>
            </a:fld>
            <a:endParaRPr lang="en-GB"/>
          </a:p>
        </p:txBody>
      </p:sp>
      <p:sp>
        <p:nvSpPr>
          <p:cNvPr id="6" name="Footer Placeholder 5">
            <a:extLst>
              <a:ext uri="{FF2B5EF4-FFF2-40B4-BE49-F238E27FC236}">
                <a16:creationId xmlns:a16="http://schemas.microsoft.com/office/drawing/2014/main" id="{A6877C2E-650A-43CA-98D1-4ED1553C95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37D8D9-E2CE-485B-98D1-D2546DE2CDA6}"/>
              </a:ext>
            </a:extLst>
          </p:cNvPr>
          <p:cNvSpPr>
            <a:spLocks noGrp="1"/>
          </p:cNvSpPr>
          <p:nvPr>
            <p:ph type="sldNum" sz="quarter" idx="12"/>
          </p:nvPr>
        </p:nvSpPr>
        <p:spPr/>
        <p:txBody>
          <a:bodyPr/>
          <a:lstStyle/>
          <a:p>
            <a:fld id="{D5BEBE2D-AD10-4478-B8F3-A173B122C7DC}" type="slidenum">
              <a:rPr lang="en-GB" smtClean="0"/>
              <a:t>‹#›</a:t>
            </a:fld>
            <a:endParaRPr lang="en-GB"/>
          </a:p>
        </p:txBody>
      </p:sp>
    </p:spTree>
    <p:extLst>
      <p:ext uri="{BB962C8B-B14F-4D97-AF65-F5344CB8AC3E}">
        <p14:creationId xmlns:p14="http://schemas.microsoft.com/office/powerpoint/2010/main" val="150160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02617-7977-4C93-AC6C-CFFF34E08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F3C2B7-469E-41E9-AF0C-6495E44D1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55F4A-7573-499F-8145-505490FFB9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CC886-C912-419E-BDB3-5E12D17EECA2}" type="datetimeFigureOut">
              <a:rPr lang="en-GB" smtClean="0"/>
              <a:t>05/11/2020</a:t>
            </a:fld>
            <a:endParaRPr lang="en-GB"/>
          </a:p>
        </p:txBody>
      </p:sp>
      <p:sp>
        <p:nvSpPr>
          <p:cNvPr id="5" name="Footer Placeholder 4">
            <a:extLst>
              <a:ext uri="{FF2B5EF4-FFF2-40B4-BE49-F238E27FC236}">
                <a16:creationId xmlns:a16="http://schemas.microsoft.com/office/drawing/2014/main" id="{E0122604-81A9-456C-9AD4-7374523E09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9D8CEC6-1234-4745-B5E6-0F972DA37A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EBE2D-AD10-4478-B8F3-A173B122C7DC}" type="slidenum">
              <a:rPr lang="en-GB" smtClean="0"/>
              <a:t>‹#›</a:t>
            </a:fld>
            <a:endParaRPr lang="en-GB"/>
          </a:p>
        </p:txBody>
      </p:sp>
    </p:spTree>
    <p:extLst>
      <p:ext uri="{BB962C8B-B14F-4D97-AF65-F5344CB8AC3E}">
        <p14:creationId xmlns:p14="http://schemas.microsoft.com/office/powerpoint/2010/main" val="1636222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620688"/>
            <a:ext cx="8229600" cy="648072"/>
          </a:xfrm>
          <a:noFill/>
        </p:spPr>
        <p:txBody>
          <a:bodyPr>
            <a:noAutofit/>
          </a:bodyPr>
          <a:lstStyle/>
          <a:p>
            <a:r>
              <a:rPr lang="en-GB" sz="5400" b="1" i="1" dirty="0">
                <a:effectLst>
                  <a:outerShdw blurRad="38100" dist="38100" dir="2700000" algn="tl">
                    <a:srgbClr val="000000"/>
                  </a:outerShdw>
                </a:effectLst>
                <a:latin typeface="Trebuchet MS" pitchFamily="34" charset="0"/>
              </a:rPr>
              <a:t>A Christmas Carol</a:t>
            </a:r>
            <a:br>
              <a:rPr lang="en-GB" sz="5400" b="1" i="1" dirty="0">
                <a:solidFill>
                  <a:srgbClr val="7030A0"/>
                </a:solidFill>
                <a:effectLst>
                  <a:outerShdw blurRad="38100" dist="38100" dir="2700000" algn="tl">
                    <a:srgbClr val="000000"/>
                  </a:outerShdw>
                </a:effectLst>
                <a:latin typeface="Trebuchet MS" pitchFamily="34" charset="0"/>
              </a:rPr>
            </a:br>
            <a:endParaRPr lang="en-US" sz="5400" i="1" dirty="0">
              <a:solidFill>
                <a:srgbClr val="7030A0"/>
              </a:solidFill>
            </a:endParaRPr>
          </a:p>
        </p:txBody>
      </p:sp>
      <p:sp>
        <p:nvSpPr>
          <p:cNvPr id="297987" name="Rectangle 3"/>
          <p:cNvSpPr>
            <a:spLocks noGrp="1" noChangeArrowheads="1"/>
          </p:cNvSpPr>
          <p:nvPr>
            <p:ph sz="half" idx="1"/>
          </p:nvPr>
        </p:nvSpPr>
        <p:spPr>
          <a:xfrm>
            <a:off x="1415480" y="4060571"/>
            <a:ext cx="8784976" cy="2608789"/>
          </a:xfrm>
          <a:noFill/>
        </p:spPr>
        <p:txBody>
          <a:bodyPr>
            <a:normAutofit fontScale="92500" lnSpcReduction="10000"/>
          </a:bodyPr>
          <a:lstStyle/>
          <a:p>
            <a:pPr eaLnBrk="1" hangingPunct="1">
              <a:lnSpc>
                <a:spcPct val="80000"/>
              </a:lnSpc>
              <a:buFontTx/>
              <a:buNone/>
              <a:defRPr/>
            </a:pPr>
            <a:endParaRPr lang="en-GB" sz="500" b="1" dirty="0">
              <a:latin typeface="Trebuchet MS" pitchFamily="34" charset="0"/>
            </a:endParaRPr>
          </a:p>
          <a:p>
            <a:pPr algn="ctr" eaLnBrk="1" hangingPunct="1">
              <a:lnSpc>
                <a:spcPct val="80000"/>
              </a:lnSpc>
              <a:buFontTx/>
              <a:buNone/>
              <a:defRPr/>
            </a:pPr>
            <a:r>
              <a:rPr lang="en-GB" sz="3900" b="1" dirty="0">
                <a:effectLst>
                  <a:outerShdw blurRad="38100" dist="38100" dir="2700000" algn="tl">
                    <a:srgbClr val="000000"/>
                  </a:outerShdw>
                </a:effectLst>
                <a:latin typeface="Trebuchet MS" pitchFamily="34" charset="0"/>
              </a:rPr>
              <a:t>Marley and his chains</a:t>
            </a:r>
          </a:p>
          <a:p>
            <a:pPr algn="ctr" eaLnBrk="1" hangingPunct="1">
              <a:lnSpc>
                <a:spcPct val="80000"/>
              </a:lnSpc>
              <a:buFontTx/>
              <a:buNone/>
              <a:defRPr/>
            </a:pPr>
            <a:r>
              <a:rPr lang="en-GB" sz="3900" b="1" dirty="0">
                <a:effectLst>
                  <a:outerShdw blurRad="38100" dist="38100" dir="2700000" algn="tl">
                    <a:srgbClr val="000000"/>
                  </a:outerShdw>
                </a:effectLst>
                <a:latin typeface="Trebuchet MS" pitchFamily="34" charset="0"/>
              </a:rPr>
              <a:t>LO: To explore Marley's arrival and purpose in the novella.</a:t>
            </a:r>
          </a:p>
          <a:p>
            <a:pPr algn="ctr" eaLnBrk="1" hangingPunct="1">
              <a:lnSpc>
                <a:spcPct val="80000"/>
              </a:lnSpc>
              <a:buFontTx/>
              <a:buNone/>
              <a:defRPr/>
            </a:pPr>
            <a:r>
              <a:rPr lang="en-GB" sz="3900" b="1" dirty="0">
                <a:effectLst>
                  <a:outerShdw blurRad="38100" dist="38100" dir="2700000" algn="tl">
                    <a:srgbClr val="000000"/>
                  </a:outerShdw>
                </a:effectLst>
                <a:latin typeface="Trebuchet MS" pitchFamily="34" charset="0"/>
              </a:rPr>
              <a:t>ST: I can analyse the language and structure. </a:t>
            </a: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908721"/>
            <a:ext cx="6336704" cy="31518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Google Shape;138;p26"/>
          <p:cNvSpPr txBox="1"/>
          <p:nvPr/>
        </p:nvSpPr>
        <p:spPr>
          <a:xfrm>
            <a:off x="1524000" y="6453336"/>
            <a:ext cx="9144000" cy="404664"/>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en-GB" sz="1600" b="1" dirty="0">
                <a:latin typeface="Calibri"/>
                <a:ea typeface="Calibri"/>
                <a:cs typeface="Calibri"/>
                <a:sym typeface="Calibri"/>
              </a:rPr>
              <a:t>Key words:  </a:t>
            </a:r>
            <a:r>
              <a:rPr lang="en-GB" sz="1600" dirty="0">
                <a:latin typeface="Calibri"/>
                <a:ea typeface="Calibri"/>
                <a:cs typeface="Calibri"/>
                <a:sym typeface="Calibri"/>
              </a:rPr>
              <a:t>   Morality      mankind      spectre      apparition       humility       fathom   eternity   laboured  shun</a:t>
            </a:r>
            <a:endParaRPr sz="1600" dirty="0">
              <a:latin typeface="Calibri"/>
              <a:ea typeface="Calibri"/>
              <a:cs typeface="Calibri"/>
              <a:sym typeface="Calibri"/>
            </a:endParaRPr>
          </a:p>
        </p:txBody>
      </p:sp>
    </p:spTree>
    <p:extLst>
      <p:ext uri="{BB962C8B-B14F-4D97-AF65-F5344CB8AC3E}">
        <p14:creationId xmlns:p14="http://schemas.microsoft.com/office/powerpoint/2010/main" val="228589955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a:bodyPr>
          <a:lstStyle/>
          <a:p>
            <a:r>
              <a:rPr lang="en-GB" b="1" dirty="0">
                <a:solidFill>
                  <a:schemeClr val="tx1"/>
                </a:solidFill>
                <a:effectLst>
                  <a:outerShdw blurRad="38100" dist="38100" dir="2700000" algn="tl">
                    <a:srgbClr val="000000">
                      <a:alpha val="43137"/>
                    </a:srgbClr>
                  </a:outerShdw>
                </a:effectLst>
              </a:rPr>
              <a:t>Starter : Atmosphere Context</a:t>
            </a:r>
          </a:p>
        </p:txBody>
      </p:sp>
      <p:sp>
        <p:nvSpPr>
          <p:cNvPr id="3" name="Content Placeholder 2"/>
          <p:cNvSpPr>
            <a:spLocks noGrp="1"/>
          </p:cNvSpPr>
          <p:nvPr>
            <p:ph sz="half" idx="1"/>
          </p:nvPr>
        </p:nvSpPr>
        <p:spPr>
          <a:xfrm>
            <a:off x="6023992" y="1340768"/>
            <a:ext cx="4392488" cy="5184576"/>
          </a:xfrm>
          <a:solidFill>
            <a:schemeClr val="bg1"/>
          </a:solidFill>
          <a:ln w="28575">
            <a:solidFill>
              <a:schemeClr val="tx1"/>
            </a:solidFill>
          </a:ln>
        </p:spPr>
        <p:txBody>
          <a:bodyPr>
            <a:normAutofit fontScale="70000" lnSpcReduction="20000"/>
          </a:bodyPr>
          <a:lstStyle/>
          <a:p>
            <a:pPr marL="0" indent="0" algn="just">
              <a:buNone/>
            </a:pPr>
            <a:r>
              <a:rPr lang="en-GB" dirty="0"/>
              <a:t>Meanwhile the fog and darkness thickened so, that people ran about with flaring links, proffering their services to go before horses in carriages, and conduct them on their way. The ancient tower of a church, whose gruff old bell was always peeping slyly down at Scrooge out of a Gothic window in the wall, became invisible, and struck the hours and quarters in the clouds, with tremulous vibrations afterwards as if its teeth were chattering in its frozen head up there. The cold became intense. In the main street at the corner of the court, some labourers were repairing the gas-pipes, and had lighted a great fire in a brazier, round which a party of ragged men and boys were gathered: warming their hands and winking their eyes before the blaze in rapture. </a:t>
            </a:r>
          </a:p>
        </p:txBody>
      </p:sp>
      <p:sp>
        <p:nvSpPr>
          <p:cNvPr id="4" name="Content Placeholder 3"/>
          <p:cNvSpPr>
            <a:spLocks noGrp="1"/>
          </p:cNvSpPr>
          <p:nvPr>
            <p:ph sz="half" idx="2"/>
          </p:nvPr>
        </p:nvSpPr>
        <p:spPr>
          <a:xfrm>
            <a:off x="1703512" y="1484784"/>
            <a:ext cx="4182616" cy="648072"/>
          </a:xfrm>
          <a:solidFill>
            <a:schemeClr val="bg1"/>
          </a:solidFill>
          <a:ln w="28575">
            <a:solidFill>
              <a:schemeClr val="tx1"/>
            </a:solidFill>
          </a:ln>
        </p:spPr>
        <p:txBody>
          <a:bodyPr>
            <a:normAutofit fontScale="70000" lnSpcReduction="20000"/>
          </a:bodyPr>
          <a:lstStyle/>
          <a:p>
            <a:pPr marL="0" indent="0" algn="ctr">
              <a:buNone/>
            </a:pPr>
            <a:r>
              <a:rPr lang="en-GB" b="1" dirty="0"/>
              <a:t>How does Dickens create mood and atmosphere in the following extract?</a:t>
            </a:r>
          </a:p>
          <a:p>
            <a:pPr marL="0" indent="0">
              <a:buNone/>
            </a:pPr>
            <a:endParaRPr lang="en-GB" dirty="0"/>
          </a:p>
          <a:p>
            <a:pPr marL="0" indent="0">
              <a:buNone/>
            </a:pPr>
            <a:endParaRPr lang="en-GB" dirty="0"/>
          </a:p>
          <a:p>
            <a:pPr marL="0" indent="0">
              <a:buNone/>
            </a:pPr>
            <a:endParaRPr lang="en-GB" dirty="0"/>
          </a:p>
        </p:txBody>
      </p:sp>
      <p:sp>
        <p:nvSpPr>
          <p:cNvPr id="5" name="Content Placeholder 3"/>
          <p:cNvSpPr txBox="1">
            <a:spLocks/>
          </p:cNvSpPr>
          <p:nvPr/>
        </p:nvSpPr>
        <p:spPr>
          <a:xfrm>
            <a:off x="1704709" y="2132856"/>
            <a:ext cx="4182616" cy="4248472"/>
          </a:xfrm>
          <a:prstGeom prst="rect">
            <a:avLst/>
          </a:prstGeom>
          <a:solidFill>
            <a:schemeClr val="bg1"/>
          </a:solidFill>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000" dirty="0"/>
              <a:t>Tips for success:</a:t>
            </a:r>
          </a:p>
          <a:p>
            <a:pPr marL="0" indent="0">
              <a:buNone/>
            </a:pPr>
            <a:endParaRPr lang="en-GB" sz="800" dirty="0"/>
          </a:p>
          <a:p>
            <a:pPr>
              <a:buFont typeface="Wingdings" panose="05000000000000000000" pitchFamily="2" charset="2"/>
              <a:buChar char="ü"/>
            </a:pPr>
            <a:r>
              <a:rPr lang="en-GB" sz="2000" dirty="0"/>
              <a:t>Look for 4 ideas</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Keep highlighted evidence short</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Analyse language closely (always look for layers of meaning)</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Ask yourself: how does this add to/change the atmosphere?</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Track through and find points across the entire extract</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6" name="Rounded Rectangle 5"/>
          <p:cNvSpPr/>
          <p:nvPr/>
        </p:nvSpPr>
        <p:spPr>
          <a:xfrm>
            <a:off x="1847528" y="5914506"/>
            <a:ext cx="4038600" cy="50405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Highlight and annotate around extract.</a:t>
            </a:r>
          </a:p>
        </p:txBody>
      </p:sp>
      <p:sp>
        <p:nvSpPr>
          <p:cNvPr id="7" name="Google Shape;138;p26"/>
          <p:cNvSpPr txBox="1"/>
          <p:nvPr/>
        </p:nvSpPr>
        <p:spPr>
          <a:xfrm>
            <a:off x="1524000" y="6453336"/>
            <a:ext cx="9144000" cy="404664"/>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en-GB" sz="1600" b="1" dirty="0">
                <a:latin typeface="Calibri"/>
                <a:ea typeface="Calibri"/>
                <a:cs typeface="Calibri"/>
                <a:sym typeface="Calibri"/>
              </a:rPr>
              <a:t>Key words:  </a:t>
            </a:r>
            <a:r>
              <a:rPr lang="en-GB" sz="1600" dirty="0">
                <a:latin typeface="Calibri"/>
                <a:ea typeface="Calibri"/>
                <a:cs typeface="Calibri"/>
                <a:sym typeface="Calibri"/>
              </a:rPr>
              <a:t>   Morality      mankind      spectre      apparition       humility       fathom   eternity   laboured  shun</a:t>
            </a:r>
            <a:endParaRPr sz="1600" dirty="0">
              <a:latin typeface="Calibri"/>
              <a:ea typeface="Calibri"/>
              <a:cs typeface="Calibri"/>
              <a:sym typeface="Calibri"/>
            </a:endParaRPr>
          </a:p>
        </p:txBody>
      </p:sp>
    </p:spTree>
    <p:extLst>
      <p:ext uri="{BB962C8B-B14F-4D97-AF65-F5344CB8AC3E}">
        <p14:creationId xmlns:p14="http://schemas.microsoft.com/office/powerpoint/2010/main" val="67451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6887" y="23956"/>
            <a:ext cx="9003609" cy="1316812"/>
          </a:xfrm>
        </p:spPr>
        <p:txBody>
          <a:bodyPr/>
          <a:lstStyle/>
          <a:p>
            <a:r>
              <a:rPr lang="en-GB" b="1" dirty="0">
                <a:effectLst>
                  <a:outerShdw blurRad="38100" dist="38100" dir="2700000" algn="tl">
                    <a:srgbClr val="000000">
                      <a:alpha val="43137"/>
                    </a:srgbClr>
                  </a:outerShdw>
                </a:effectLst>
              </a:rPr>
              <a:t>Peer Assessment : </a:t>
            </a:r>
            <a:r>
              <a:rPr lang="en-GB" dirty="0">
                <a:effectLst>
                  <a:outerShdw blurRad="38100" dist="38100" dir="2700000" algn="tl">
                    <a:srgbClr val="000000">
                      <a:alpha val="43137"/>
                    </a:srgbClr>
                  </a:outerShdw>
                </a:effectLst>
              </a:rPr>
              <a:t>Read their annotations and assess their ideas.</a:t>
            </a:r>
          </a:p>
        </p:txBody>
      </p:sp>
      <p:sp>
        <p:nvSpPr>
          <p:cNvPr id="10" name="Content Placeholder 3"/>
          <p:cNvSpPr txBox="1">
            <a:spLocks noGrp="1"/>
          </p:cNvSpPr>
          <p:nvPr>
            <p:ph sz="half" idx="1"/>
          </p:nvPr>
        </p:nvSpPr>
        <p:spPr>
          <a:xfrm>
            <a:off x="1703512" y="1600201"/>
            <a:ext cx="4316288" cy="3989040"/>
          </a:xfrm>
          <a:prstGeom prst="rect">
            <a:avLst/>
          </a:prstGeom>
          <a:solidFill>
            <a:schemeClr val="bg1"/>
          </a:solidFill>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GB" sz="2000" b="1" dirty="0"/>
              <a:t>Assessment Criteria:</a:t>
            </a:r>
          </a:p>
          <a:p>
            <a:pPr marL="0" indent="0">
              <a:buNone/>
            </a:pPr>
            <a:endParaRPr lang="en-GB" sz="800" dirty="0"/>
          </a:p>
          <a:p>
            <a:pPr>
              <a:buFont typeface="Wingdings" panose="05000000000000000000" pitchFamily="2" charset="2"/>
              <a:buChar char="ü"/>
            </a:pPr>
            <a:r>
              <a:rPr lang="en-GB" sz="2000" dirty="0"/>
              <a:t>Look for 4 ideas</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Keep highlighted evidence short</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Analyse language closely (always look for layers of meaning)</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Ask yourself: how does this add to/change the atmosphere?</a:t>
            </a:r>
          </a:p>
          <a:p>
            <a:pPr>
              <a:buFont typeface="Wingdings" panose="05000000000000000000" pitchFamily="2" charset="2"/>
              <a:buChar char="ü"/>
            </a:pPr>
            <a:endParaRPr lang="en-GB" sz="800" dirty="0"/>
          </a:p>
          <a:p>
            <a:pPr>
              <a:buFont typeface="Wingdings" panose="05000000000000000000" pitchFamily="2" charset="2"/>
              <a:buChar char="ü"/>
            </a:pPr>
            <a:r>
              <a:rPr lang="en-GB" sz="2000" dirty="0"/>
              <a:t>Track through and find points across the entire extract</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4" name="TextBox 3"/>
          <p:cNvSpPr txBox="1"/>
          <p:nvPr/>
        </p:nvSpPr>
        <p:spPr>
          <a:xfrm>
            <a:off x="1703512" y="5733257"/>
            <a:ext cx="4320480" cy="646331"/>
          </a:xfrm>
          <a:prstGeom prst="rect">
            <a:avLst/>
          </a:prstGeom>
          <a:solidFill>
            <a:schemeClr val="bg1"/>
          </a:solidFill>
          <a:ln w="28575">
            <a:solidFill>
              <a:schemeClr val="tx1"/>
            </a:solidFill>
          </a:ln>
        </p:spPr>
        <p:txBody>
          <a:bodyPr wrap="square" rtlCol="0">
            <a:spAutoFit/>
          </a:bodyPr>
          <a:lstStyle/>
          <a:p>
            <a:pPr algn="ctr"/>
            <a:r>
              <a:rPr lang="en-GB" dirty="0"/>
              <a:t>Complete </a:t>
            </a:r>
            <a:r>
              <a:rPr lang="en-GB" b="1" dirty="0"/>
              <a:t>WWW and EBI </a:t>
            </a:r>
            <a:r>
              <a:rPr lang="en-GB" dirty="0"/>
              <a:t>on your partner’s work – set them a clear target!</a:t>
            </a:r>
          </a:p>
        </p:txBody>
      </p:sp>
      <p:sp>
        <p:nvSpPr>
          <p:cNvPr id="5" name="TextBox 4"/>
          <p:cNvSpPr txBox="1"/>
          <p:nvPr/>
        </p:nvSpPr>
        <p:spPr>
          <a:xfrm>
            <a:off x="6168008" y="1340769"/>
            <a:ext cx="4392488" cy="5139869"/>
          </a:xfrm>
          <a:prstGeom prst="rect">
            <a:avLst/>
          </a:prstGeom>
          <a:solidFill>
            <a:schemeClr val="bg1"/>
          </a:solidFill>
          <a:ln w="28575">
            <a:solidFill>
              <a:schemeClr val="tx1"/>
            </a:solidFill>
          </a:ln>
        </p:spPr>
        <p:txBody>
          <a:bodyPr wrap="square" rtlCol="0">
            <a:spAutoFit/>
          </a:bodyPr>
          <a:lstStyle/>
          <a:p>
            <a:r>
              <a:rPr lang="en-GB" b="1" dirty="0"/>
              <a:t>Possible answers:</a:t>
            </a:r>
          </a:p>
          <a:p>
            <a:endParaRPr lang="en-GB" sz="800" dirty="0"/>
          </a:p>
          <a:p>
            <a:pPr marL="285750" indent="-285750">
              <a:buFont typeface="Arial" panose="020B0604020202020204" pitchFamily="34" charset="0"/>
              <a:buChar char="•"/>
            </a:pPr>
            <a:r>
              <a:rPr lang="en-GB" dirty="0"/>
              <a:t>Scrooge’s evil attitude is linked to the weather: </a:t>
            </a:r>
            <a:r>
              <a:rPr lang="en-GB" b="1" dirty="0">
                <a:solidFill>
                  <a:srgbClr val="7030A0"/>
                </a:solidFill>
              </a:rPr>
              <a:t>“fog and darkness thickened so”</a:t>
            </a:r>
            <a:r>
              <a:rPr lang="en-GB" dirty="0"/>
              <a:t> (pathetic fallacy)</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 poor desperately hold on to their Christmas spirit: </a:t>
            </a:r>
            <a:r>
              <a:rPr lang="en-GB" b="1" dirty="0">
                <a:solidFill>
                  <a:srgbClr val="7030A0"/>
                </a:solidFill>
              </a:rPr>
              <a:t>“ran about with flaring links” </a:t>
            </a:r>
            <a:r>
              <a:rPr lang="en-GB" dirty="0"/>
              <a:t>(symbolism)</a:t>
            </a:r>
          </a:p>
          <a:p>
            <a:pPr marL="285750" indent="-285750">
              <a:buFont typeface="Arial" panose="020B0604020202020204" pitchFamily="34" charset="0"/>
              <a:buChar char="•"/>
            </a:pPr>
            <a:endParaRPr lang="en-GB" sz="800" b="1" dirty="0">
              <a:solidFill>
                <a:srgbClr val="7030A0"/>
              </a:solidFill>
            </a:endParaRPr>
          </a:p>
          <a:p>
            <a:pPr marL="285750" indent="-285750">
              <a:buFont typeface="Arial" panose="020B0604020202020204" pitchFamily="34" charset="0"/>
              <a:buChar char="•"/>
            </a:pPr>
            <a:r>
              <a:rPr lang="en-GB" dirty="0"/>
              <a:t>God is watching, disapproving of Scrooge: </a:t>
            </a:r>
            <a:r>
              <a:rPr lang="en-GB" b="1" dirty="0">
                <a:solidFill>
                  <a:srgbClr val="7030A0"/>
                </a:solidFill>
              </a:rPr>
              <a:t>“old bell was peeping slyly down at Scrooge” </a:t>
            </a:r>
            <a:r>
              <a:rPr lang="en-GB" dirty="0"/>
              <a:t>(personification)</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 negative atmosphere grows: </a:t>
            </a:r>
            <a:r>
              <a:rPr lang="en-GB" b="1" dirty="0">
                <a:solidFill>
                  <a:srgbClr val="7030A0"/>
                </a:solidFill>
              </a:rPr>
              <a:t>“The cold became intense.”</a:t>
            </a:r>
            <a:r>
              <a:rPr lang="en-GB" dirty="0"/>
              <a:t> (short sentence for effect)</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The poor suffer yet support each other through their difficulties: “</a:t>
            </a:r>
            <a:r>
              <a:rPr lang="en-GB" b="1" dirty="0">
                <a:solidFill>
                  <a:srgbClr val="7030A0"/>
                </a:solidFill>
              </a:rPr>
              <a:t>before the blaze in rapture.” </a:t>
            </a:r>
            <a:r>
              <a:rPr lang="en-GB" dirty="0"/>
              <a:t>(religious connotations)</a:t>
            </a:r>
            <a:endParaRPr lang="en-GB" b="1" dirty="0">
              <a:solidFill>
                <a:srgbClr val="7030A0"/>
              </a:solidFill>
            </a:endParaRPr>
          </a:p>
        </p:txBody>
      </p:sp>
      <p:sp>
        <p:nvSpPr>
          <p:cNvPr id="6" name="Google Shape;138;p26"/>
          <p:cNvSpPr txBox="1"/>
          <p:nvPr/>
        </p:nvSpPr>
        <p:spPr>
          <a:xfrm>
            <a:off x="1524000" y="6453336"/>
            <a:ext cx="9144000" cy="404664"/>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en-GB" sz="1600" b="1" dirty="0">
                <a:latin typeface="Calibri"/>
                <a:ea typeface="Calibri"/>
                <a:cs typeface="Calibri"/>
                <a:sym typeface="Calibri"/>
              </a:rPr>
              <a:t>Key words:  </a:t>
            </a:r>
            <a:r>
              <a:rPr lang="en-GB" sz="1600" dirty="0">
                <a:latin typeface="Calibri"/>
                <a:ea typeface="Calibri"/>
                <a:cs typeface="Calibri"/>
                <a:sym typeface="Calibri"/>
              </a:rPr>
              <a:t>   Morality      mankind      spectre      apparition       humility       fathom   eternity   laboured  shun</a:t>
            </a:r>
            <a:endParaRPr sz="1600" dirty="0">
              <a:latin typeface="Calibri"/>
              <a:ea typeface="Calibri"/>
              <a:cs typeface="Calibri"/>
              <a:sym typeface="Calibri"/>
            </a:endParaRPr>
          </a:p>
        </p:txBody>
      </p:sp>
    </p:spTree>
    <p:extLst>
      <p:ext uri="{BB962C8B-B14F-4D97-AF65-F5344CB8AC3E}">
        <p14:creationId xmlns:p14="http://schemas.microsoft.com/office/powerpoint/2010/main" val="263491772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 to the end of Stave 1: Page 12 - 23</a:t>
            </a: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51784" y="1916832"/>
            <a:ext cx="2880320" cy="4289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Google Shape;138;p26"/>
          <p:cNvSpPr txBox="1"/>
          <p:nvPr/>
        </p:nvSpPr>
        <p:spPr>
          <a:xfrm>
            <a:off x="1524000" y="6453336"/>
            <a:ext cx="9144000" cy="404664"/>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en-GB" sz="1600" b="1" dirty="0">
                <a:latin typeface="Calibri"/>
                <a:ea typeface="Calibri"/>
                <a:cs typeface="Calibri"/>
                <a:sym typeface="Calibri"/>
              </a:rPr>
              <a:t>Key words:  </a:t>
            </a:r>
            <a:r>
              <a:rPr lang="en-GB" sz="1600" dirty="0">
                <a:latin typeface="Calibri"/>
                <a:ea typeface="Calibri"/>
                <a:cs typeface="Calibri"/>
                <a:sym typeface="Calibri"/>
              </a:rPr>
              <a:t>   Morality      mankind      spectre      apparition       humility       fathom   eternity   laboured  shun</a:t>
            </a:r>
            <a:endParaRPr sz="1600" dirty="0">
              <a:latin typeface="Calibri"/>
              <a:ea typeface="Calibri"/>
              <a:cs typeface="Calibri"/>
              <a:sym typeface="Calibri"/>
            </a:endParaRPr>
          </a:p>
        </p:txBody>
      </p:sp>
    </p:spTree>
    <p:extLst>
      <p:ext uri="{BB962C8B-B14F-4D97-AF65-F5344CB8AC3E}">
        <p14:creationId xmlns:p14="http://schemas.microsoft.com/office/powerpoint/2010/main" val="329925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1544" y="260648"/>
            <a:ext cx="7620000" cy="1143000"/>
          </a:xfrm>
        </p:spPr>
        <p:txBody>
          <a:bodyPr/>
          <a:lstStyle/>
          <a:p>
            <a:r>
              <a:rPr lang="en-GB" b="1" dirty="0">
                <a:solidFill>
                  <a:schemeClr val="tx1"/>
                </a:solidFill>
              </a:rPr>
              <a:t>Task: P.E.T.E.R analysis</a:t>
            </a:r>
          </a:p>
        </p:txBody>
      </p:sp>
      <p:sp>
        <p:nvSpPr>
          <p:cNvPr id="6" name="Content Placeholder 5"/>
          <p:cNvSpPr>
            <a:spLocks noGrp="1"/>
          </p:cNvSpPr>
          <p:nvPr>
            <p:ph idx="1"/>
          </p:nvPr>
        </p:nvSpPr>
        <p:spPr>
          <a:xfrm>
            <a:off x="1981200" y="1600201"/>
            <a:ext cx="8229600" cy="604664"/>
          </a:xfrm>
          <a:solidFill>
            <a:schemeClr val="bg1"/>
          </a:solidFill>
          <a:ln w="28575">
            <a:solidFill>
              <a:schemeClr val="tx1"/>
            </a:solidFill>
          </a:ln>
        </p:spPr>
        <p:txBody>
          <a:bodyPr>
            <a:normAutofit/>
          </a:bodyPr>
          <a:lstStyle/>
          <a:p>
            <a:pPr marL="0" indent="0" algn="ctr">
              <a:buNone/>
            </a:pPr>
            <a:r>
              <a:rPr lang="en-GB" b="1" dirty="0"/>
              <a:t>What does Marley attempt to teach Scrooge?</a:t>
            </a:r>
          </a:p>
        </p:txBody>
      </p:sp>
      <p:sp>
        <p:nvSpPr>
          <p:cNvPr id="7" name="Content Placeholder 5"/>
          <p:cNvSpPr txBox="1">
            <a:spLocks/>
          </p:cNvSpPr>
          <p:nvPr/>
        </p:nvSpPr>
        <p:spPr>
          <a:xfrm>
            <a:off x="1932738" y="2420888"/>
            <a:ext cx="8229600" cy="864096"/>
          </a:xfrm>
          <a:prstGeom prst="rect">
            <a:avLst/>
          </a:prstGeom>
          <a:solidFill>
            <a:schemeClr val="bg1"/>
          </a:solidFill>
          <a:ln w="28575">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t>The chain was made “of cash-boxes, keys, padlocks, ledgers, deeds, and heavy purses wrought in steel.” (p. 19)</a:t>
            </a:r>
          </a:p>
        </p:txBody>
      </p:sp>
      <p:sp>
        <p:nvSpPr>
          <p:cNvPr id="8" name="Content Placeholder 5"/>
          <p:cNvSpPr txBox="1">
            <a:spLocks/>
          </p:cNvSpPr>
          <p:nvPr/>
        </p:nvSpPr>
        <p:spPr>
          <a:xfrm>
            <a:off x="1903578" y="3429001"/>
            <a:ext cx="8229600" cy="575641"/>
          </a:xfrm>
          <a:prstGeom prst="rect">
            <a:avLst/>
          </a:prstGeom>
          <a:solidFill>
            <a:schemeClr val="bg1"/>
          </a:solidFill>
          <a:ln w="28575">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t>“I wear the chain I forged in life […] I made it link by link” (p. 23)</a:t>
            </a:r>
          </a:p>
        </p:txBody>
      </p:sp>
      <p:sp>
        <p:nvSpPr>
          <p:cNvPr id="9" name="Content Placeholder 5"/>
          <p:cNvSpPr txBox="1">
            <a:spLocks/>
          </p:cNvSpPr>
          <p:nvPr/>
        </p:nvSpPr>
        <p:spPr>
          <a:xfrm>
            <a:off x="1976985" y="4149080"/>
            <a:ext cx="8229600" cy="864096"/>
          </a:xfrm>
          <a:prstGeom prst="rect">
            <a:avLst/>
          </a:prstGeom>
          <a:solidFill>
            <a:schemeClr val="bg1"/>
          </a:solidFill>
          <a:ln w="28575">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t>“Or would you know […] the weight and length of the strong coil you bear yourself?” (p. 23)</a:t>
            </a:r>
          </a:p>
        </p:txBody>
      </p:sp>
      <p:sp>
        <p:nvSpPr>
          <p:cNvPr id="10" name="Content Placeholder 5"/>
          <p:cNvSpPr txBox="1">
            <a:spLocks/>
          </p:cNvSpPr>
          <p:nvPr/>
        </p:nvSpPr>
        <p:spPr>
          <a:xfrm>
            <a:off x="1976985" y="5157192"/>
            <a:ext cx="8229600" cy="864096"/>
          </a:xfrm>
          <a:prstGeom prst="rect">
            <a:avLst/>
          </a:prstGeom>
          <a:solidFill>
            <a:schemeClr val="bg1"/>
          </a:solidFill>
          <a:ln w="28575">
            <a:solidFill>
              <a:schemeClr val="tx1"/>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400" dirty="0"/>
              <a:t>“In life my spirit never roved beyond the narrow limits of our money-changing hole” (p. 23)</a:t>
            </a:r>
          </a:p>
        </p:txBody>
      </p:sp>
      <p:sp>
        <p:nvSpPr>
          <p:cNvPr id="11" name="Google Shape;138;p26"/>
          <p:cNvSpPr txBox="1"/>
          <p:nvPr/>
        </p:nvSpPr>
        <p:spPr>
          <a:xfrm>
            <a:off x="1524000" y="6453336"/>
            <a:ext cx="9144000" cy="404664"/>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en-GB" sz="1600" b="1" dirty="0">
                <a:latin typeface="Calibri"/>
                <a:ea typeface="Calibri"/>
                <a:cs typeface="Calibri"/>
                <a:sym typeface="Calibri"/>
              </a:rPr>
              <a:t>Key words:  </a:t>
            </a:r>
            <a:r>
              <a:rPr lang="en-GB" sz="1600" dirty="0">
                <a:latin typeface="Calibri"/>
                <a:ea typeface="Calibri"/>
                <a:cs typeface="Calibri"/>
                <a:sym typeface="Calibri"/>
              </a:rPr>
              <a:t>   Morality      mankind      spectre      apparition       humility       fathom   eternity   laboured  shun</a:t>
            </a:r>
            <a:endParaRPr sz="1600" dirty="0">
              <a:latin typeface="Calibri"/>
              <a:ea typeface="Calibri"/>
              <a:cs typeface="Calibri"/>
              <a:sym typeface="Calibri"/>
            </a:endParaRPr>
          </a:p>
        </p:txBody>
      </p:sp>
    </p:spTree>
    <p:extLst>
      <p:ext uri="{BB962C8B-B14F-4D97-AF65-F5344CB8AC3E}">
        <p14:creationId xmlns:p14="http://schemas.microsoft.com/office/powerpoint/2010/main" val="1885334525"/>
      </p:ext>
    </p:extLst>
  </p:cSld>
  <p:clrMapOvr>
    <a:masterClrMapping/>
  </p:clrMapOvr>
  <p:transition spd="slow">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sz="half" idx="1"/>
          </p:nvPr>
        </p:nvSpPr>
        <p:spPr>
          <a:xfrm>
            <a:off x="1558710" y="5157192"/>
            <a:ext cx="9109291" cy="1622268"/>
          </a:xfrm>
          <a:noFill/>
        </p:spPr>
        <p:txBody>
          <a:bodyPr>
            <a:normAutofit/>
          </a:bodyPr>
          <a:lstStyle/>
          <a:p>
            <a:pPr eaLnBrk="1" hangingPunct="1">
              <a:lnSpc>
                <a:spcPct val="80000"/>
              </a:lnSpc>
              <a:buFontTx/>
              <a:buNone/>
              <a:defRPr/>
            </a:pPr>
            <a:endParaRPr lang="en-GB" sz="500" b="1" dirty="0">
              <a:latin typeface="Trebuchet MS" pitchFamily="34" charset="0"/>
            </a:endParaRPr>
          </a:p>
          <a:p>
            <a:pPr algn="ctr" eaLnBrk="1" hangingPunct="1">
              <a:lnSpc>
                <a:spcPct val="80000"/>
              </a:lnSpc>
              <a:buFontTx/>
              <a:buNone/>
              <a:defRPr/>
            </a:pPr>
            <a:r>
              <a:rPr lang="en-GB" sz="3900" b="1" dirty="0">
                <a:effectLst>
                  <a:outerShdw blurRad="38100" dist="38100" dir="2700000" algn="tl">
                    <a:srgbClr val="000000"/>
                  </a:outerShdw>
                </a:effectLst>
                <a:latin typeface="Trebuchet MS" pitchFamily="34" charset="0"/>
              </a:rPr>
              <a:t>EXTENSION: What is Marley’s warning?</a:t>
            </a: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a:p>
            <a:pPr algn="ctr" eaLnBrk="1" hangingPunct="1">
              <a:lnSpc>
                <a:spcPct val="80000"/>
              </a:lnSpc>
              <a:buFontTx/>
              <a:buNone/>
              <a:defRPr/>
            </a:pPr>
            <a:endParaRPr lang="en-GB" sz="4000" b="1" dirty="0">
              <a:effectLst>
                <a:outerShdw blurRad="38100" dist="38100" dir="2700000" algn="tl">
                  <a:srgbClr val="FFFFFF"/>
                </a:outerShdw>
              </a:effectLst>
              <a:latin typeface="Trebuchet MS"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9" y="260648"/>
            <a:ext cx="6961783" cy="4646604"/>
          </a:xfrm>
          <a:prstGeom prst="rect">
            <a:avLst/>
          </a:prstGeom>
          <a:noFill/>
          <a:ln w="2857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4" name="Google Shape;138;p26"/>
          <p:cNvSpPr txBox="1"/>
          <p:nvPr/>
        </p:nvSpPr>
        <p:spPr>
          <a:xfrm>
            <a:off x="1524000" y="6453336"/>
            <a:ext cx="9144000" cy="404664"/>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en-GB" sz="1600" b="1" dirty="0">
                <a:latin typeface="Calibri"/>
                <a:ea typeface="Calibri"/>
                <a:cs typeface="Calibri"/>
                <a:sym typeface="Calibri"/>
              </a:rPr>
              <a:t>Key words:  </a:t>
            </a:r>
            <a:r>
              <a:rPr lang="en-GB" sz="1600" dirty="0">
                <a:latin typeface="Calibri"/>
                <a:ea typeface="Calibri"/>
                <a:cs typeface="Calibri"/>
                <a:sym typeface="Calibri"/>
              </a:rPr>
              <a:t>   Morality      mankind      spectre      apparition       humility       fathom   eternity   laboured  shun</a:t>
            </a:r>
            <a:endParaRPr sz="1600" dirty="0">
              <a:latin typeface="Calibri"/>
              <a:ea typeface="Calibri"/>
              <a:cs typeface="Calibri"/>
              <a:sym typeface="Calibri"/>
            </a:endParaRPr>
          </a:p>
        </p:txBody>
      </p:sp>
    </p:spTree>
    <p:extLst>
      <p:ext uri="{BB962C8B-B14F-4D97-AF65-F5344CB8AC3E}">
        <p14:creationId xmlns:p14="http://schemas.microsoft.com/office/powerpoint/2010/main" val="2514174637"/>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solidFill>
                  <a:schemeClr val="tx1"/>
                </a:solidFill>
                <a:effectLst>
                  <a:outerShdw blurRad="38100" dist="38100" dir="2700000" algn="tl">
                    <a:srgbClr val="000000">
                      <a:alpha val="43137"/>
                    </a:srgbClr>
                  </a:outerShdw>
                </a:effectLst>
              </a:rPr>
              <a:t>Plenary Task: Think, Pair, Share </a:t>
            </a:r>
          </a:p>
        </p:txBody>
      </p:sp>
      <p:sp>
        <p:nvSpPr>
          <p:cNvPr id="5" name="Content Placeholder 4"/>
          <p:cNvSpPr>
            <a:spLocks noGrp="1"/>
          </p:cNvSpPr>
          <p:nvPr>
            <p:ph sz="half" idx="1"/>
          </p:nvPr>
        </p:nvSpPr>
        <p:spPr>
          <a:xfrm>
            <a:off x="1919536" y="2276872"/>
            <a:ext cx="4464496" cy="2116832"/>
          </a:xfrm>
          <a:solidFill>
            <a:schemeClr val="bg1"/>
          </a:solidFill>
          <a:ln w="28575">
            <a:solidFill>
              <a:schemeClr val="tx1"/>
            </a:solidFill>
          </a:ln>
        </p:spPr>
        <p:txBody>
          <a:bodyPr>
            <a:normAutofit/>
          </a:bodyPr>
          <a:lstStyle/>
          <a:p>
            <a:pPr marL="0" indent="0" algn="ctr">
              <a:buNone/>
            </a:pPr>
            <a:r>
              <a:rPr lang="en-GB" sz="3200" dirty="0"/>
              <a:t>Why would Dickens foreshadow the arrival of Marley by linking his face to a doorknocker?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4073" y="1700808"/>
            <a:ext cx="2981325" cy="3810000"/>
          </a:xfrm>
          <a:ln w="28575">
            <a:solidFill>
              <a:schemeClr val="tx1"/>
            </a:solidFill>
          </a:ln>
        </p:spPr>
      </p:pic>
      <p:sp>
        <p:nvSpPr>
          <p:cNvPr id="6" name="Google Shape;138;p26"/>
          <p:cNvSpPr txBox="1"/>
          <p:nvPr/>
        </p:nvSpPr>
        <p:spPr>
          <a:xfrm>
            <a:off x="1524000" y="5894660"/>
            <a:ext cx="9144000" cy="404664"/>
          </a:xfrm>
          <a:prstGeom prst="rect">
            <a:avLst/>
          </a:prstGeom>
          <a:solidFill>
            <a:schemeClr val="bg2"/>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lvl="0"/>
            <a:r>
              <a:rPr lang="en-GB" sz="1600" b="1" dirty="0">
                <a:latin typeface="Calibri"/>
                <a:ea typeface="Calibri"/>
                <a:cs typeface="Calibri"/>
                <a:sym typeface="Calibri"/>
              </a:rPr>
              <a:t>Key words:  </a:t>
            </a:r>
            <a:r>
              <a:rPr lang="en-GB" sz="1600" dirty="0">
                <a:latin typeface="Calibri"/>
                <a:ea typeface="Calibri"/>
                <a:cs typeface="Calibri"/>
                <a:sym typeface="Calibri"/>
              </a:rPr>
              <a:t>   Morality      mankind      spectre      apparition       humility       fathom   eternity   laboured  shun</a:t>
            </a:r>
            <a:endParaRPr sz="1600" dirty="0">
              <a:latin typeface="Calibri"/>
              <a:ea typeface="Calibri"/>
              <a:cs typeface="Calibri"/>
              <a:sym typeface="Calibri"/>
            </a:endParaRPr>
          </a:p>
        </p:txBody>
      </p:sp>
    </p:spTree>
    <p:extLst>
      <p:ext uri="{BB962C8B-B14F-4D97-AF65-F5344CB8AC3E}">
        <p14:creationId xmlns:p14="http://schemas.microsoft.com/office/powerpoint/2010/main" val="4025312253"/>
      </p:ext>
    </p:extLst>
  </p:cSld>
  <p:clrMapOvr>
    <a:masterClrMapping/>
  </p:clrMapOvr>
  <p:transition spd="slow">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660</Words>
  <Application>Microsoft Office PowerPoint</Application>
  <PresentationFormat>Widescreen</PresentationFormat>
  <Paragraphs>70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Trebuchet MS</vt:lpstr>
      <vt:lpstr>Wingdings</vt:lpstr>
      <vt:lpstr>Office Theme</vt:lpstr>
      <vt:lpstr>A Christmas Carol </vt:lpstr>
      <vt:lpstr>Starter : Atmosphere Context</vt:lpstr>
      <vt:lpstr>Peer Assessment : Read their annotations and assess their ideas.</vt:lpstr>
      <vt:lpstr>Read to the end of Stave 1: Page 12 - 23</vt:lpstr>
      <vt:lpstr>Task: P.E.T.E.R analysis</vt:lpstr>
      <vt:lpstr>PowerPoint Presentation</vt:lpstr>
      <vt:lpstr>Plenary Task: Think, Pair, Share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Weatherhead</dc:creator>
  <cp:lastModifiedBy>D Weatherhead</cp:lastModifiedBy>
  <cp:revision>2</cp:revision>
  <dcterms:created xsi:type="dcterms:W3CDTF">2020-11-05T11:20:47Z</dcterms:created>
  <dcterms:modified xsi:type="dcterms:W3CDTF">2020-11-05T11:27:22Z</dcterms:modified>
</cp:coreProperties>
</file>