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87" r:id="rId2"/>
    <p:sldId id="389" r:id="rId3"/>
    <p:sldId id="386" r:id="rId4"/>
    <p:sldId id="390" r:id="rId5"/>
    <p:sldId id="452" r:id="rId6"/>
    <p:sldId id="392" r:id="rId7"/>
    <p:sldId id="39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E5E0C0-3ADF-4246-8E64-60B90969BD56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8F1EE-C780-4960-BC38-08149FA008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362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Blithe = happy or carefree.</a:t>
            </a:r>
          </a:p>
          <a:p>
            <a:r>
              <a:rPr lang="en-GB" dirty="0"/>
              <a:t>The Total Abstinence Principle = it is abstinence from being bitter, mean-spirited, angry, dour, greedy, grasping, </a:t>
            </a:r>
            <a:r>
              <a:rPr lang="en-GB" dirty="0" err="1"/>
              <a:t>self-centered</a:t>
            </a:r>
            <a:r>
              <a:rPr lang="en-GB" dirty="0"/>
              <a:t>, and unforgiving. Especially dour.</a:t>
            </a:r>
          </a:p>
          <a:p>
            <a:r>
              <a:rPr lang="en-GB" dirty="0"/>
              <a:t>Charactonym = name especially for a fictional character (such as Mistress Quickly or Caspar Milquetoast) that suggests a distinctive trait of the character.</a:t>
            </a:r>
          </a:p>
          <a:p>
            <a:r>
              <a:rPr lang="en-GB" dirty="0"/>
              <a:t>Equilibrium =</a:t>
            </a:r>
            <a:r>
              <a:rPr lang="en-GB" baseline="0" dirty="0"/>
              <a:t> </a:t>
            </a:r>
            <a:r>
              <a:rPr lang="en-GB" dirty="0"/>
              <a:t>a state in which opposing forces or influences are balanced.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630CC-980E-4F6E-BDE4-BA4BA8B0D16D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0835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5E975-59A1-472A-BFE0-8AC91D791E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383E79-8996-44D1-B800-253C234952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8B50AA-D855-4535-8E14-342F1AC02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D7EA-E20E-44C2-975A-BB9275948E1F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2BE16-E4A2-4D8C-9315-6054B0101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BDC90-CC30-4A43-ABA2-59C61379B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1784-9828-4A95-92F0-09F7DDDAB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856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0D5BA-41AF-4E0E-ADEE-506276991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BB3CE0-61F9-42FE-8FBA-5640F7E4A2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A0E432-38DA-43D8-9B13-B9F798B48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D7EA-E20E-44C2-975A-BB9275948E1F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A3FD22-5344-4CB9-A415-760FC3E4F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33A61-CDA5-466E-B365-6B4E7F1C9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1784-9828-4A95-92F0-09F7DDDAB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38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243E0D-8249-4D8E-8A46-CEE17BCBB1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EC1D18-8C57-4683-AD76-5C8D2AB416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E8F37-814B-4CB5-894C-7FCE59EFC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D7EA-E20E-44C2-975A-BB9275948E1F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BA6B6-6F68-4A9A-A941-DC45BC941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B8A769-22DE-4501-87DC-809247620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1784-9828-4A95-92F0-09F7DDDAB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686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DDD49-952A-47F8-8A33-9F3548917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A3EDF-861E-4678-A6A2-1EE8C649E9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CB561F-4A2F-4833-A7EF-2CF68857D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D7EA-E20E-44C2-975A-BB9275948E1F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86F90C-8439-48B1-86AE-DED9F47D7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3FAFC-24FE-44A5-B22A-7BF371966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1784-9828-4A95-92F0-09F7DDDAB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396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58220-7ACA-48D7-B56C-906F90025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F48041-71DF-4B37-B6AC-905E39C54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EA9750-63B6-44A8-AF42-056B5D12E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D7EA-E20E-44C2-975A-BB9275948E1F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2ACC89-B19C-4AB0-9B33-81CD64315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B6EE4-D256-46CD-8F02-B142D2914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1784-9828-4A95-92F0-09F7DDDAB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848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F0D6A-4DEC-4C5D-AA09-65C0C2E30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11AB0-FFC6-4E55-B56C-FB468E6C60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A8D4D2-3591-4087-BC86-9DF4389122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180350-E6F9-4462-B753-EF0325758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D7EA-E20E-44C2-975A-BB9275948E1F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9F3CB4-AD80-491B-B93E-3AA499DDF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EA0299-07EF-4D9D-83FD-225127D09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1784-9828-4A95-92F0-09F7DDDAB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787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E50BD-8392-446E-8D90-07D4EA9AC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CFF268-FF96-4250-AD0F-7A5E36A33F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0228C3-F8F8-4098-88C2-760F252590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EEBD6D-2125-42DE-8198-C94CF20CD7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ABCCDA-48B1-4E83-BC88-C3ACCF91CC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0A2FE7-62EE-485F-AC1C-1BB092267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D7EA-E20E-44C2-975A-BB9275948E1F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E5677D-F629-48BD-BCE4-C76860440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1FDA6A-EE23-41A8-AF73-CB1007F8D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1784-9828-4A95-92F0-09F7DDDAB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747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5610A-BBB2-41F4-8900-B48EA9AA6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383D7E-17BD-4B76-BD3C-48C93748D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D7EA-E20E-44C2-975A-BB9275948E1F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881C45-DCB9-439E-995A-9683DA797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E39754-6DB4-4518-8C8C-4F49FC12C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1784-9828-4A95-92F0-09F7DDDAB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650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0D511E-4CDC-4B0E-B0C0-E0F3E0EF8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D7EA-E20E-44C2-975A-BB9275948E1F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5BFEA5-8B61-4FE2-BA27-E3B1988CE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E57695-80FB-4F4A-B648-2F3A0B915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1784-9828-4A95-92F0-09F7DDDAB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568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98629-B2FF-4601-91DE-C570242DC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EB8C99-FD0E-4B02-B386-764D4F7EA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D86F33-DF05-41CE-A065-FA202EFA7E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61BDB5-7570-49BE-8097-FF2A03E80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D7EA-E20E-44C2-975A-BB9275948E1F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4A258E-24E9-4CF6-A890-1006FED2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61C6C9-2576-485B-AD5D-96234CC26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1784-9828-4A95-92F0-09F7DDDAB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944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6E17F-FDD8-4996-A248-9699BB43C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1DFB02-A98C-44A6-A379-38FDBC172D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0AB805-A8BA-4206-8DBC-FD8CE143F1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E33CD8-1CAE-4297-8F98-1CF539AD7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D7EA-E20E-44C2-975A-BB9275948E1F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F60F4D-5D5C-4385-A8DF-B6BDA3243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8894B7-A2AD-48FA-967C-7B244D21D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1784-9828-4A95-92F0-09F7DDDAB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249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94A8D1-2958-448B-BD2C-D523E332F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B5C14D-B839-45B5-8AA6-A4455D16DB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5273D6-BEEF-484B-8E98-44522DB3CA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5D7EA-E20E-44C2-975A-BB9275948E1F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CBB591-8DA8-4057-918E-1F84FC40C9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402FE8-29BD-4823-A287-3B63F641B4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71784-9828-4A95-92F0-09F7DDDAB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841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7528" y="1905000"/>
            <a:ext cx="8208912" cy="4116288"/>
          </a:xfrm>
        </p:spPr>
        <p:txBody>
          <a:bodyPr>
            <a:normAutofit fontScale="90000"/>
          </a:bodyPr>
          <a:lstStyle/>
          <a:p>
            <a:r>
              <a:rPr lang="en-GB" sz="5400" b="1" u="sng" dirty="0"/>
              <a:t>Stave 5</a:t>
            </a:r>
            <a:br>
              <a:rPr lang="en-GB" sz="5400" b="1" u="sng" dirty="0"/>
            </a:br>
            <a:r>
              <a:rPr lang="en-GB" sz="5400" b="1" u="sng" dirty="0"/>
              <a:t>A New Beginning for Scrooge</a:t>
            </a:r>
            <a:br>
              <a:rPr lang="en-GB" sz="4000" dirty="0"/>
            </a:br>
            <a:r>
              <a:rPr lang="en-GB" sz="4000" dirty="0"/>
              <a:t>LO: To explore how Dickens shows Scrooge’s transformation.</a:t>
            </a:r>
            <a:br>
              <a:rPr lang="en-GB" sz="4000" dirty="0"/>
            </a:br>
            <a:r>
              <a:rPr lang="en-GB" sz="4000" dirty="0"/>
              <a:t>ST: I can comment on Dickens control of structure to create balance and equilibrium.</a:t>
            </a:r>
          </a:p>
        </p:txBody>
      </p:sp>
      <p:sp>
        <p:nvSpPr>
          <p:cNvPr id="3" name="Rectangle 2"/>
          <p:cNvSpPr/>
          <p:nvPr/>
        </p:nvSpPr>
        <p:spPr>
          <a:xfrm>
            <a:off x="1620071" y="6237312"/>
            <a:ext cx="8460432" cy="620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i="1" dirty="0">
                <a:solidFill>
                  <a:schemeClr val="tx1"/>
                </a:solidFill>
              </a:rPr>
              <a:t>Key words</a:t>
            </a:r>
            <a:r>
              <a:rPr lang="en-GB" b="1" i="1" dirty="0">
                <a:solidFill>
                  <a:schemeClr val="tx1"/>
                </a:solidFill>
                <a:latin typeface="+mj-lt"/>
              </a:rPr>
              <a:t>:     epiphany            realisation           dispelled      climax            blithe</a:t>
            </a:r>
          </a:p>
          <a:p>
            <a:r>
              <a:rPr lang="en-GB" b="1" i="1" dirty="0">
                <a:solidFill>
                  <a:schemeClr val="tx1"/>
                </a:solidFill>
                <a:latin typeface="+mj-lt"/>
              </a:rPr>
              <a:t>          equilibrium             Total Abstinence Principle              Charactonym  </a:t>
            </a:r>
          </a:p>
        </p:txBody>
      </p:sp>
    </p:spTree>
    <p:extLst>
      <p:ext uri="{BB962C8B-B14F-4D97-AF65-F5344CB8AC3E}">
        <p14:creationId xmlns:p14="http://schemas.microsoft.com/office/powerpoint/2010/main" val="2415091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-171400"/>
            <a:ext cx="9144000" cy="1143000"/>
          </a:xfrm>
        </p:spPr>
        <p:txBody>
          <a:bodyPr>
            <a:noAutofit/>
          </a:bodyPr>
          <a:lstStyle/>
          <a:p>
            <a:r>
              <a:rPr lang="en-GB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Starter Activity: Stave Four Cloze Summary</a:t>
            </a:r>
          </a:p>
        </p:txBody>
      </p:sp>
      <p:sp>
        <p:nvSpPr>
          <p:cNvPr id="6" name="Rectangle 5"/>
          <p:cNvSpPr/>
          <p:nvPr/>
        </p:nvSpPr>
        <p:spPr>
          <a:xfrm>
            <a:off x="1596008" y="6381328"/>
            <a:ext cx="8460432" cy="476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i="1" dirty="0">
                <a:solidFill>
                  <a:schemeClr val="tx1"/>
                </a:solidFill>
              </a:rPr>
              <a:t>Key words</a:t>
            </a:r>
            <a:r>
              <a:rPr lang="en-GB" b="1" i="1" dirty="0">
                <a:solidFill>
                  <a:schemeClr val="tx1"/>
                </a:solidFill>
                <a:latin typeface="+mj-lt"/>
              </a:rPr>
              <a:t>:     epiphany            realisation           dispelled      climax            blithe</a:t>
            </a:r>
          </a:p>
          <a:p>
            <a:r>
              <a:rPr lang="en-GB" b="1" i="1" dirty="0">
                <a:solidFill>
                  <a:schemeClr val="tx1"/>
                </a:solidFill>
                <a:latin typeface="+mj-lt"/>
              </a:rPr>
              <a:t>          equilibrium             Total Abstinence Principle              Charactonym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7259" y="764704"/>
            <a:ext cx="4470648" cy="5760640"/>
          </a:xfr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400" dirty="0"/>
              <a:t>Scrooge meets the Ghost of Christmas Yet to Come: he looks like the _____ ____________ (symbolising death). The ghost doesn’t speak; Scrooge does all the talking. This shows Scrooge’s _______________ as he has learnt lessons from the other ghosts.</a:t>
            </a:r>
          </a:p>
          <a:p>
            <a:pPr marL="0" indent="0">
              <a:buNone/>
            </a:pPr>
            <a:endParaRPr lang="en-GB" sz="800" dirty="0"/>
          </a:p>
          <a:p>
            <a:pPr marL="0" indent="0">
              <a:buNone/>
            </a:pPr>
            <a:r>
              <a:rPr lang="en-GB" sz="1400" dirty="0"/>
              <a:t>The ghost shows us Scrooge’s business acquaintances (representing Ignorance in society). They are uninterested in what has happened to Scrooge and are only interested in a ______________. Like Marley, Scrooge’s funeral is “____________”.</a:t>
            </a:r>
          </a:p>
          <a:p>
            <a:pPr marL="0" indent="0">
              <a:buNone/>
            </a:pPr>
            <a:endParaRPr lang="en-GB" sz="800" dirty="0"/>
          </a:p>
          <a:p>
            <a:pPr marL="0" indent="0">
              <a:buNone/>
            </a:pPr>
            <a:r>
              <a:rPr lang="en-GB" sz="1400" dirty="0"/>
              <a:t>The ghost then takes Scrooge to a ________ _________ where people have plundered his house and body and are selling his possessions (representing Want in society). _______ _________, Scrooge’s employee, says that the theft is a “______________” on him. </a:t>
            </a:r>
          </a:p>
          <a:p>
            <a:pPr marL="0" indent="0">
              <a:buNone/>
            </a:pPr>
            <a:endParaRPr lang="en-GB" sz="800" dirty="0"/>
          </a:p>
          <a:p>
            <a:pPr marL="0" indent="0">
              <a:buNone/>
            </a:pPr>
            <a:r>
              <a:rPr lang="en-GB" sz="1400" dirty="0"/>
              <a:t>Next we meet some debtors of Scrooge who are relieved he has died. Scrooge also learns that _______ ________ has died. He is forced to witness the pain and suffering of ________, who tries to remain strong for his family’s sake.</a:t>
            </a:r>
          </a:p>
          <a:p>
            <a:pPr marL="0" indent="0">
              <a:buNone/>
            </a:pPr>
            <a:endParaRPr lang="en-GB" sz="800" dirty="0"/>
          </a:p>
          <a:p>
            <a:pPr marL="0" indent="0">
              <a:buNone/>
            </a:pPr>
            <a:r>
              <a:rPr lang="en-GB" sz="1400" dirty="0"/>
              <a:t>Finally, the ghost shows Scrooge his grave. Scrooge repents and admits he is a changed man by declaring “I’m not the man I was” and “________________________________”. </a:t>
            </a:r>
          </a:p>
          <a:p>
            <a:pPr marL="0" indent="0" algn="just">
              <a:buNone/>
            </a:pPr>
            <a:endParaRPr lang="en-GB" sz="13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0016" y="764704"/>
            <a:ext cx="4248472" cy="5832648"/>
          </a:xfr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sz="1400" dirty="0"/>
              <a:t>Scrooge meets the Ghost of Christmas Yet to Come: he looks like the </a:t>
            </a:r>
            <a:r>
              <a:rPr lang="en-GB" sz="1400" b="1" dirty="0">
                <a:solidFill>
                  <a:srgbClr val="7030A0"/>
                </a:solidFill>
              </a:rPr>
              <a:t>Grim Reaper </a:t>
            </a:r>
            <a:r>
              <a:rPr lang="en-GB" sz="1400" dirty="0"/>
              <a:t>(symbolising death). The ghost doesn’t speak; Scrooge does all the talking. This shows Scrooge’s </a:t>
            </a:r>
            <a:r>
              <a:rPr lang="en-GB" sz="1400" b="1" dirty="0">
                <a:solidFill>
                  <a:srgbClr val="7030A0"/>
                </a:solidFill>
              </a:rPr>
              <a:t>transformation</a:t>
            </a:r>
            <a:r>
              <a:rPr lang="en-GB" sz="1400" dirty="0">
                <a:solidFill>
                  <a:srgbClr val="7030A0"/>
                </a:solidFill>
              </a:rPr>
              <a:t> </a:t>
            </a:r>
            <a:r>
              <a:rPr lang="en-GB" sz="1400" dirty="0"/>
              <a:t>as he has learnt lessons from the other ghosts.</a:t>
            </a:r>
          </a:p>
          <a:p>
            <a:pPr marL="0" indent="0" algn="just">
              <a:buNone/>
            </a:pPr>
            <a:endParaRPr lang="en-GB" sz="800" dirty="0"/>
          </a:p>
          <a:p>
            <a:pPr marL="0" indent="0" algn="just">
              <a:buNone/>
            </a:pPr>
            <a:r>
              <a:rPr lang="en-GB" sz="1400" dirty="0"/>
              <a:t>The ghost shows us Scrooge’s business acquaintances (representing Ignorance in society). They are uninterested in what has happened to Scrooge and are only interested in a </a:t>
            </a:r>
            <a:r>
              <a:rPr lang="en-GB" sz="1400" b="1" dirty="0">
                <a:solidFill>
                  <a:srgbClr val="7030A0"/>
                </a:solidFill>
              </a:rPr>
              <a:t>free meal</a:t>
            </a:r>
            <a:r>
              <a:rPr lang="en-GB" sz="1400" dirty="0"/>
              <a:t>. Like Marley, Scrooge’s funeral is “</a:t>
            </a:r>
            <a:r>
              <a:rPr lang="en-GB" sz="1400" b="1" dirty="0">
                <a:solidFill>
                  <a:srgbClr val="7030A0"/>
                </a:solidFill>
              </a:rPr>
              <a:t>cheap</a:t>
            </a:r>
            <a:r>
              <a:rPr lang="en-GB" sz="1400" dirty="0"/>
              <a:t>”.</a:t>
            </a:r>
          </a:p>
          <a:p>
            <a:pPr marL="0" indent="0" algn="just">
              <a:buNone/>
            </a:pPr>
            <a:endParaRPr lang="en-GB" sz="800" dirty="0"/>
          </a:p>
          <a:p>
            <a:pPr marL="0" indent="0" algn="just">
              <a:buNone/>
            </a:pPr>
            <a:r>
              <a:rPr lang="en-GB" sz="1400" dirty="0"/>
              <a:t>The ghost then takes Scrooge to a </a:t>
            </a:r>
            <a:r>
              <a:rPr lang="en-GB" sz="1400" b="1" dirty="0">
                <a:solidFill>
                  <a:srgbClr val="7030A0"/>
                </a:solidFill>
              </a:rPr>
              <a:t>pawn shop </a:t>
            </a:r>
            <a:r>
              <a:rPr lang="en-GB" sz="1400" dirty="0"/>
              <a:t>where people have plundered his house and body and are selling his possessions (representing Want in society). </a:t>
            </a:r>
            <a:r>
              <a:rPr lang="en-GB" sz="1400" b="1" dirty="0">
                <a:solidFill>
                  <a:srgbClr val="7030A0"/>
                </a:solidFill>
              </a:rPr>
              <a:t>Mrs Dilber</a:t>
            </a:r>
            <a:r>
              <a:rPr lang="en-GB" sz="1400" dirty="0"/>
              <a:t>, Scrooge’s employee, says that the theft is a “</a:t>
            </a:r>
            <a:r>
              <a:rPr lang="en-GB" sz="1400" b="1" dirty="0">
                <a:solidFill>
                  <a:srgbClr val="7030A0"/>
                </a:solidFill>
              </a:rPr>
              <a:t>judgement</a:t>
            </a:r>
            <a:r>
              <a:rPr lang="en-GB" sz="1400" dirty="0"/>
              <a:t>” on him. </a:t>
            </a:r>
          </a:p>
          <a:p>
            <a:pPr marL="0" indent="0" algn="just">
              <a:buNone/>
            </a:pPr>
            <a:endParaRPr lang="en-GB" sz="800" dirty="0"/>
          </a:p>
          <a:p>
            <a:pPr marL="0" indent="0" algn="just">
              <a:buNone/>
            </a:pPr>
            <a:r>
              <a:rPr lang="en-GB" sz="1400" dirty="0"/>
              <a:t>Next we meet some debtors of Scrooge who are relieved he has died. Scrooge also learns that </a:t>
            </a:r>
            <a:r>
              <a:rPr lang="en-GB" sz="1400" b="1" dirty="0">
                <a:solidFill>
                  <a:srgbClr val="7030A0"/>
                </a:solidFill>
              </a:rPr>
              <a:t>Tiny Tim </a:t>
            </a:r>
            <a:r>
              <a:rPr lang="en-GB" sz="1400" dirty="0"/>
              <a:t>has died. He is forced to witness the pain and suffering of </a:t>
            </a:r>
            <a:r>
              <a:rPr lang="en-GB" sz="1400" b="1" dirty="0">
                <a:solidFill>
                  <a:srgbClr val="7030A0"/>
                </a:solidFill>
              </a:rPr>
              <a:t>Bob</a:t>
            </a:r>
            <a:r>
              <a:rPr lang="en-GB" sz="1400" dirty="0"/>
              <a:t>, who tries to remain strong for his family’s sake.</a:t>
            </a:r>
          </a:p>
          <a:p>
            <a:pPr marL="0" indent="0" algn="just">
              <a:buNone/>
            </a:pPr>
            <a:endParaRPr lang="en-GB" sz="800" dirty="0"/>
          </a:p>
          <a:p>
            <a:pPr marL="0" indent="0" algn="just">
              <a:buNone/>
            </a:pPr>
            <a:r>
              <a:rPr lang="en-GB" sz="1400" dirty="0"/>
              <a:t>Finally, the ghost shows Scrooge his grave. Scrooge repents and admits he is a changed man by declaring “I’m not the man I was” and “</a:t>
            </a:r>
            <a:r>
              <a:rPr lang="en-GB" sz="1400" b="1" dirty="0">
                <a:solidFill>
                  <a:srgbClr val="7030A0"/>
                </a:solidFill>
              </a:rPr>
              <a:t>I will honour Christmas in my heart</a:t>
            </a:r>
            <a:r>
              <a:rPr lang="en-GB" sz="1400" dirty="0"/>
              <a:t>”. </a:t>
            </a:r>
          </a:p>
        </p:txBody>
      </p:sp>
    </p:spTree>
    <p:extLst>
      <p:ext uri="{BB962C8B-B14F-4D97-AF65-F5344CB8AC3E}">
        <p14:creationId xmlns:p14="http://schemas.microsoft.com/office/powerpoint/2010/main" val="39147284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274638"/>
            <a:ext cx="7897688" cy="1143000"/>
          </a:xfrm>
        </p:spPr>
        <p:txBody>
          <a:bodyPr/>
          <a:lstStyle/>
          <a:p>
            <a:r>
              <a:rPr lang="en-GB" dirty="0"/>
              <a:t>Let’s read: From page 92…end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3061" y="2060849"/>
            <a:ext cx="7811331" cy="3808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596008" y="6381328"/>
            <a:ext cx="8460432" cy="476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i="1" dirty="0">
                <a:solidFill>
                  <a:schemeClr val="tx1"/>
                </a:solidFill>
              </a:rPr>
              <a:t>Key words</a:t>
            </a:r>
            <a:r>
              <a:rPr lang="en-GB" b="1" i="1" dirty="0">
                <a:solidFill>
                  <a:schemeClr val="tx1"/>
                </a:solidFill>
                <a:latin typeface="+mj-lt"/>
              </a:rPr>
              <a:t>:     epiphany            realisation           dispelled      climax            blithe</a:t>
            </a:r>
          </a:p>
          <a:p>
            <a:r>
              <a:rPr lang="en-GB" b="1" i="1" dirty="0">
                <a:solidFill>
                  <a:schemeClr val="tx1"/>
                </a:solidFill>
                <a:latin typeface="+mj-lt"/>
              </a:rPr>
              <a:t>          equilibrium             Total Abstinence Principle              Charactonym  </a:t>
            </a:r>
          </a:p>
        </p:txBody>
      </p:sp>
    </p:spTree>
    <p:extLst>
      <p:ext uri="{BB962C8B-B14F-4D97-AF65-F5344CB8AC3E}">
        <p14:creationId xmlns:p14="http://schemas.microsoft.com/office/powerpoint/2010/main" val="2321343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7931224" cy="6466730"/>
          </a:xfrm>
        </p:spPr>
        <p:txBody>
          <a:bodyPr/>
          <a:lstStyle/>
          <a:p>
            <a:r>
              <a:rPr lang="en-GB" dirty="0"/>
              <a:t>Task:  </a:t>
            </a:r>
            <a:r>
              <a:rPr lang="en-GB" sz="4000" dirty="0"/>
              <a:t>look closely at pages 92,93. How does Dickens change the tone and atmosphere of this Stave? Find at least 3 examples of language device that Dickens uses. Can you contrast them to Stave 1? How does Dickens balance Scrooge’s treatment of people in Stave 1 to his transformation in Stave 5?</a:t>
            </a:r>
          </a:p>
        </p:txBody>
      </p:sp>
      <p:sp>
        <p:nvSpPr>
          <p:cNvPr id="4" name="Rectangle 3"/>
          <p:cNvSpPr/>
          <p:nvPr/>
        </p:nvSpPr>
        <p:spPr>
          <a:xfrm>
            <a:off x="1596008" y="6381328"/>
            <a:ext cx="8460432" cy="476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i="1" dirty="0">
                <a:solidFill>
                  <a:schemeClr val="tx1"/>
                </a:solidFill>
              </a:rPr>
              <a:t>Key words</a:t>
            </a:r>
            <a:r>
              <a:rPr lang="en-GB" b="1" i="1" dirty="0">
                <a:solidFill>
                  <a:schemeClr val="tx1"/>
                </a:solidFill>
                <a:latin typeface="+mj-lt"/>
              </a:rPr>
              <a:t>:     epiphany            realisation           dispelled      climax            blithe</a:t>
            </a:r>
          </a:p>
          <a:p>
            <a:r>
              <a:rPr lang="en-GB" b="1" i="1" dirty="0">
                <a:solidFill>
                  <a:schemeClr val="tx1"/>
                </a:solidFill>
                <a:latin typeface="+mj-lt"/>
              </a:rPr>
              <a:t>          equilibrium             Total Abstinence Principle              Charactonym  </a:t>
            </a:r>
          </a:p>
        </p:txBody>
      </p:sp>
    </p:spTree>
    <p:extLst>
      <p:ext uri="{BB962C8B-B14F-4D97-AF65-F5344CB8AC3E}">
        <p14:creationId xmlns:p14="http://schemas.microsoft.com/office/powerpoint/2010/main" val="3063956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dirty="0">
                <a:solidFill>
                  <a:srgbClr val="000000"/>
                </a:solidFill>
              </a:rPr>
              <a:t>How does Dickens change the tone and atmosphere of this Stave?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398293"/>
          <a:ext cx="7787208" cy="5197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3604">
                  <a:extLst>
                    <a:ext uri="{9D8B030D-6E8A-4147-A177-3AD203B41FA5}">
                      <a16:colId xmlns:a16="http://schemas.microsoft.com/office/drawing/2014/main" val="3008755423"/>
                    </a:ext>
                  </a:extLst>
                </a:gridCol>
                <a:gridCol w="3893604">
                  <a:extLst>
                    <a:ext uri="{9D8B030D-6E8A-4147-A177-3AD203B41FA5}">
                      <a16:colId xmlns:a16="http://schemas.microsoft.com/office/drawing/2014/main" val="424303633"/>
                    </a:ext>
                  </a:extLst>
                </a:gridCol>
              </a:tblGrid>
              <a:tr h="71387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ysClr val="windowText" lastClr="000000"/>
                          </a:solidFill>
                        </a:rPr>
                        <a:t>QUOTE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ysClr val="windowText" lastClr="000000"/>
                          </a:solidFill>
                        </a:rPr>
                        <a:t>WHAT</a:t>
                      </a:r>
                      <a:r>
                        <a:rPr lang="en-GB" baseline="0" dirty="0">
                          <a:solidFill>
                            <a:sysClr val="windowText" lastClr="000000"/>
                          </a:solidFill>
                        </a:rPr>
                        <a:t> IT SHOWS US ABOUT TONE AND ATMOSPHERE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565964"/>
                  </a:ext>
                </a:extLst>
              </a:tr>
              <a:tr h="713879">
                <a:tc>
                  <a:txBody>
                    <a:bodyPr/>
                    <a:lstStyle/>
                    <a:p>
                      <a:r>
                        <a:rPr lang="en-GB" b="1" i="1" dirty="0"/>
                        <a:t>The Time before him was his own, to make amends in!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322221"/>
                  </a:ext>
                </a:extLst>
              </a:tr>
              <a:tr h="713879">
                <a:tc>
                  <a:txBody>
                    <a:bodyPr/>
                    <a:lstStyle/>
                    <a:p>
                      <a:r>
                        <a:rPr lang="en-GB" b="1" i="1" dirty="0"/>
                        <a:t>He was so fluttered and so glowing with his good intentions…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5569965"/>
                  </a:ext>
                </a:extLst>
              </a:tr>
              <a:tr h="713879">
                <a:tc>
                  <a:txBody>
                    <a:bodyPr/>
                    <a:lstStyle/>
                    <a:p>
                      <a:r>
                        <a:rPr lang="en-GB" b="1" i="1" dirty="0"/>
                        <a:t>The shadows of the things that would have been, may be dispelled. They will be.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0829770"/>
                  </a:ext>
                </a:extLst>
              </a:tr>
              <a:tr h="713879">
                <a:tc>
                  <a:txBody>
                    <a:bodyPr/>
                    <a:lstStyle/>
                    <a:p>
                      <a:r>
                        <a:rPr lang="en-GB" b="1" i="1" dirty="0"/>
                        <a:t>I’m as light as a feather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45995"/>
                  </a:ext>
                </a:extLst>
              </a:tr>
              <a:tr h="713879">
                <a:tc>
                  <a:txBody>
                    <a:bodyPr/>
                    <a:lstStyle/>
                    <a:p>
                      <a:r>
                        <a:rPr lang="en-GB" b="1" i="1" dirty="0"/>
                        <a:t>I am has happy</a:t>
                      </a:r>
                      <a:r>
                        <a:rPr lang="en-GB" b="1" i="1" baseline="0" dirty="0"/>
                        <a:t> as an angel</a:t>
                      </a:r>
                      <a:endParaRPr lang="en-GB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12413"/>
                  </a:ext>
                </a:extLst>
              </a:tr>
              <a:tr h="713879">
                <a:tc>
                  <a:txBody>
                    <a:bodyPr/>
                    <a:lstStyle/>
                    <a:p>
                      <a:r>
                        <a:rPr lang="en-GB" b="1" i="1" dirty="0"/>
                        <a:t>I’m quite a baby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11859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0272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850106"/>
          </a:xfrm>
        </p:spPr>
        <p:txBody>
          <a:bodyPr>
            <a:normAutofit/>
          </a:bodyPr>
          <a:lstStyle/>
          <a:p>
            <a:r>
              <a:rPr 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Exploring the Similes: Scrooge’s change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1" y="1268760"/>
            <a:ext cx="4330824" cy="604664"/>
          </a:xfr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GB" b="1" dirty="0"/>
              <a:t>“hard and sharp as flint”</a:t>
            </a:r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1703387" y="1268760"/>
            <a:ext cx="4330824" cy="60466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b="1" dirty="0"/>
              <a:t>“solitary as an oyster”</a:t>
            </a:r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1755362" y="2910897"/>
            <a:ext cx="4330824" cy="60466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b="1" dirty="0"/>
              <a:t>“merry as a schoolboy”</a:t>
            </a:r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6166447" y="2888622"/>
            <a:ext cx="4330824" cy="60466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b="1" dirty="0"/>
              <a:t>“light as a feather”</a:t>
            </a:r>
          </a:p>
        </p:txBody>
      </p:sp>
      <p:sp>
        <p:nvSpPr>
          <p:cNvPr id="10" name="Rectangle 9"/>
          <p:cNvSpPr/>
          <p:nvPr/>
        </p:nvSpPr>
        <p:spPr>
          <a:xfrm>
            <a:off x="1596008" y="6381328"/>
            <a:ext cx="8460432" cy="476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i="1" dirty="0">
                <a:solidFill>
                  <a:schemeClr val="tx1"/>
                </a:solidFill>
              </a:rPr>
              <a:t>Key words</a:t>
            </a:r>
            <a:r>
              <a:rPr lang="en-GB" b="1" i="1" dirty="0">
                <a:solidFill>
                  <a:schemeClr val="tx1"/>
                </a:solidFill>
                <a:latin typeface="+mj-lt"/>
              </a:rPr>
              <a:t>:     epiphany            realisation           dispelled      climax            blithe</a:t>
            </a:r>
          </a:p>
          <a:p>
            <a:r>
              <a:rPr lang="en-GB" b="1" i="1" dirty="0">
                <a:solidFill>
                  <a:schemeClr val="tx1"/>
                </a:solidFill>
                <a:latin typeface="+mj-lt"/>
              </a:rPr>
              <a:t>          surplus population             Total Abstinence Principle              Charactonym  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868924" y="1873424"/>
            <a:ext cx="0" cy="101519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8332607" y="1873424"/>
            <a:ext cx="0" cy="101519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524001" y="3645024"/>
            <a:ext cx="9144000" cy="32129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Dickens uses </a:t>
            </a:r>
            <a:r>
              <a:rPr lang="en-GB" sz="2000" b="1" dirty="0">
                <a:solidFill>
                  <a:schemeClr val="tx1"/>
                </a:solidFill>
              </a:rPr>
              <a:t>structure</a:t>
            </a:r>
            <a:r>
              <a:rPr lang="en-GB" sz="2000" dirty="0">
                <a:solidFill>
                  <a:schemeClr val="tx1"/>
                </a:solidFill>
              </a:rPr>
              <a:t> to create the </a:t>
            </a:r>
            <a:r>
              <a:rPr lang="en-GB" sz="2000" b="1" dirty="0">
                <a:solidFill>
                  <a:schemeClr val="tx1"/>
                </a:solidFill>
              </a:rPr>
              <a:t>equilibrium</a:t>
            </a:r>
            <a:r>
              <a:rPr lang="en-GB" sz="2000" dirty="0">
                <a:solidFill>
                  <a:schemeClr val="tx1"/>
                </a:solidFill>
              </a:rPr>
              <a:t> to appeal to our sense of order. Scrooge’s good treatment of the boy cancels out the carol singer of Stave 1.</a:t>
            </a:r>
          </a:p>
          <a:p>
            <a:pPr algn="ctr"/>
            <a:r>
              <a:rPr lang="en-GB" sz="2000" dirty="0">
                <a:solidFill>
                  <a:schemeClr val="tx1"/>
                </a:solidFill>
              </a:rPr>
              <a:t>Scrooge’s encounter with the charity collector in Stave 1 is changed in Stave 5.</a:t>
            </a:r>
          </a:p>
          <a:p>
            <a:pPr algn="ctr"/>
            <a:r>
              <a:rPr lang="en-GB" sz="2000" dirty="0">
                <a:solidFill>
                  <a:schemeClr val="tx1"/>
                </a:solidFill>
              </a:rPr>
              <a:t>Dickens makes Scrooge reject thanks , demonstrating that the reformed Scrooge believes the care of others is now his responsibility and duty. </a:t>
            </a:r>
          </a:p>
          <a:p>
            <a:pPr algn="ctr"/>
            <a:r>
              <a:rPr lang="en-GB" sz="2000" dirty="0">
                <a:solidFill>
                  <a:schemeClr val="tx1"/>
                </a:solidFill>
              </a:rPr>
              <a:t>Scrooge is such a different person he doesn't even know what day it is. He states ‘I’m quite a baby,’ this relates to the Christian concept of being born again when the path of Christ is accepted. A reader is reminded that the Christian religion allows all sins to be forgiven when you repent of them and try not to repeat them.</a:t>
            </a:r>
          </a:p>
        </p:txBody>
      </p:sp>
    </p:spTree>
    <p:extLst>
      <p:ext uri="{BB962C8B-B14F-4D97-AF65-F5344CB8AC3E}">
        <p14:creationId xmlns:p14="http://schemas.microsoft.com/office/powerpoint/2010/main" val="1462972732"/>
      </p:ext>
    </p:extLst>
  </p:cSld>
  <p:clrMapOvr>
    <a:masterClrMapping/>
  </p:clrMapOvr>
  <p:transition spd="slow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Characters: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What is Fred’s function in this Stave?</a:t>
            </a:r>
          </a:p>
          <a:p>
            <a:r>
              <a:rPr lang="en-GB" sz="4400" dirty="0"/>
              <a:t>What is Bob Cratchit’s function in this Stave?</a:t>
            </a:r>
          </a:p>
        </p:txBody>
      </p:sp>
      <p:sp>
        <p:nvSpPr>
          <p:cNvPr id="5" name="Rectangle 4"/>
          <p:cNvSpPr/>
          <p:nvPr/>
        </p:nvSpPr>
        <p:spPr>
          <a:xfrm>
            <a:off x="1596008" y="6381328"/>
            <a:ext cx="8460432" cy="476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i="1" dirty="0">
                <a:solidFill>
                  <a:schemeClr val="tx1"/>
                </a:solidFill>
              </a:rPr>
              <a:t>Key words</a:t>
            </a:r>
            <a:r>
              <a:rPr lang="en-GB" b="1" i="1" dirty="0">
                <a:solidFill>
                  <a:schemeClr val="tx1"/>
                </a:solidFill>
                <a:latin typeface="+mj-lt"/>
              </a:rPr>
              <a:t>:     epiphany            realisation           dispelled      climax            blithe</a:t>
            </a:r>
          </a:p>
          <a:p>
            <a:r>
              <a:rPr lang="en-GB" b="1" i="1" dirty="0">
                <a:solidFill>
                  <a:schemeClr val="tx1"/>
                </a:solidFill>
                <a:latin typeface="+mj-lt"/>
              </a:rPr>
              <a:t>          equilibrium             Total Abstinence Principle              Charactonym  </a:t>
            </a:r>
          </a:p>
        </p:txBody>
      </p:sp>
    </p:spTree>
    <p:extLst>
      <p:ext uri="{BB962C8B-B14F-4D97-AF65-F5344CB8AC3E}">
        <p14:creationId xmlns:p14="http://schemas.microsoft.com/office/powerpoint/2010/main" val="2148709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948</Words>
  <Application>Microsoft Office PowerPoint</Application>
  <PresentationFormat>Widescreen</PresentationFormat>
  <Paragraphs>60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Stave 5 A New Beginning for Scrooge LO: To explore how Dickens shows Scrooge’s transformation. ST: I can comment on Dickens control of structure to create balance and equilibrium.</vt:lpstr>
      <vt:lpstr>Starter Activity: Stave Four Cloze Summary</vt:lpstr>
      <vt:lpstr>Let’s read: From page 92…end</vt:lpstr>
      <vt:lpstr>Task:  look closely at pages 92,93. How does Dickens change the tone and atmosphere of this Stave? Find at least 3 examples of language device that Dickens uses. Can you contrast them to Stave 1? How does Dickens balance Scrooge’s treatment of people in Stave 1 to his transformation in Stave 5?</vt:lpstr>
      <vt:lpstr>How does Dickens change the tone and atmosphere of this Stave?</vt:lpstr>
      <vt:lpstr>Exploring the Similes: Scrooge’s change </vt:lpstr>
      <vt:lpstr>Characters: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Stave 5 A New Beginning for Scrooge LO: To explore how Dickens shows Scrooge’s transformation. ST: I can comment on Dickens control of structure to create balance and equilibrium.</dc:title>
  <dc:creator>D Weatherhead</dc:creator>
  <cp:lastModifiedBy>D Weatherhead</cp:lastModifiedBy>
  <cp:revision>2</cp:revision>
  <dcterms:created xsi:type="dcterms:W3CDTF">2020-11-06T11:47:28Z</dcterms:created>
  <dcterms:modified xsi:type="dcterms:W3CDTF">2020-12-03T11:51:29Z</dcterms:modified>
</cp:coreProperties>
</file>