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369" r:id="rId3"/>
    <p:sldId id="449" r:id="rId4"/>
    <p:sldId id="417" r:id="rId5"/>
    <p:sldId id="372" r:id="rId6"/>
    <p:sldId id="357" r:id="rId7"/>
    <p:sldId id="374" r:id="rId8"/>
    <p:sldId id="448" r:id="rId9"/>
    <p:sldId id="3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B013-0C4F-446A-8542-5BBDD2093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00C54-422E-43F0-9EFB-5AFDC6941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00872-2ED0-4ED0-A36B-045ED154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30D-257F-44B2-9399-D08D2A076342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0CC3C-2903-456A-8543-A660F9AD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07AA6-AB8E-4623-B798-EAC7447C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AC8-AAC6-4BD3-9A50-D435334D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0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1BF2-8C87-42DA-BA61-C904EE50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6E4FE-7B1F-471D-966E-ED058184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2B00A-7893-462A-97CB-1B4A7654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30D-257F-44B2-9399-D08D2A076342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B82B1-E5A3-4F3F-8FC2-30D5F98E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6C979-A7A5-45C5-9868-A0635FE0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AC8-AAC6-4BD3-9A50-D435334D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8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0B2A8-09B0-4DD8-904E-34EEF31D4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D5668-151D-47B0-9C4C-3A86756E5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7F6B4-E18D-4D24-A324-2CB6621E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30D-257F-44B2-9399-D08D2A076342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904B1-575B-4FCC-8FA6-A64350CD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B77A-E5D2-495D-9038-33EFBB1F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AC8-AAC6-4BD3-9A50-D435334D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4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5915-5DC5-425A-8CBC-4EC83CA5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F6CC5-2AB4-446C-9773-5670F9156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0CB7E-F3C4-4D0A-9968-1A621435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30D-257F-44B2-9399-D08D2A076342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1AF24-C918-4864-A85A-7BCDBD5A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F08C-CC52-42B3-B49B-BC7EA0E8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AC8-AAC6-4BD3-9A50-D435334D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66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7A49-6DE3-4E1F-A60E-D125D966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6207A-AFA2-499A-90F7-5EF6A4943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62FB5-0DAF-4E88-87B2-D0A18519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30D-257F-44B2-9399-D08D2A076342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04E34-5AF6-4385-9DDA-25133DED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19D9D-1BDF-413A-BC08-D3DB6670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AC8-AAC6-4BD3-9A50-D435334D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47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B8BB-067C-432E-9024-74D7CCC7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1FBF6-34CD-47F6-AC7F-D7A4DAFA9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05D16-109E-442F-8409-E0F067FF6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F7EF5-3F5F-4EBF-A76B-60699B97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30D-257F-44B2-9399-D08D2A076342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FE92B-4D25-4CE2-88C3-70D0340A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AC804-C7D7-4D7B-A5C8-3DB877D1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AC8-AAC6-4BD3-9A50-D435334D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92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460D-19E3-43CF-8D22-F7B4D418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2BBE1-1140-4DA1-AC9E-8959A5803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CFDEE-D769-43BB-A129-8B7E2506A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A89195-7ADA-48EF-8D56-724809C8C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54AE9-7001-43FD-B6BF-B31437DA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B53653-BEBB-45B0-B9DD-35CFCC1E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30D-257F-44B2-9399-D08D2A076342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37036D-00AE-4D52-8668-163B6BED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D47CFF-18C1-408D-AF64-BDEAD63F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AC8-AAC6-4BD3-9A50-D435334D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87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8FEAB-E095-4DBB-9729-54DE02DD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50711-302C-4CC7-8D69-8932543D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30D-257F-44B2-9399-D08D2A076342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6E7AE-4EDB-404D-82AE-B1749907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3DBC3-FF94-4F1B-BCD2-48F306DC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AC8-AAC6-4BD3-9A50-D435334D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79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477423-5D0C-4255-B028-4B017723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30D-257F-44B2-9399-D08D2A076342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82854-AB5D-44CD-B6F7-62A81DD8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C80B8-EABE-4DCD-B036-FB91434E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AC8-AAC6-4BD3-9A50-D435334D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46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B66F-20E2-419A-B132-6BBF585F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D47B4-D641-41E3-ACF6-87C51D07F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9149E-1701-44ED-BF93-9592B95BC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212A7-0850-429D-9719-7473E039A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30D-257F-44B2-9399-D08D2A076342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020C-03C9-4CE0-B816-3CE173C8A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50223-462E-4417-A574-DD67AEB4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AC8-AAC6-4BD3-9A50-D435334D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7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C267-DBCD-4C72-99B9-2CB9BA08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ED65F-A5F8-4895-AAAC-408F56553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33BD8-A2D4-4171-AC71-C45CA12AA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6ECA9-2862-4037-A698-E702764A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A30D-257F-44B2-9399-D08D2A076342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94AB1-FF87-4E9E-A64B-45D530F9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88422-1ED5-4D00-B440-847CF0D3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AAC8-AAC6-4BD3-9A50-D435334D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8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8E029B-CD8B-4DFE-9879-78B0F8EF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E6A3B-8AB9-408E-A547-E106E9A54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0087E-D283-40CD-990A-14B092F96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AA30D-257F-44B2-9399-D08D2A076342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D10FF-1732-41D6-9341-B8D0BF4D5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11456-6D43-44AB-875A-77E34274A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AAC8-AAC6-4BD3-9A50-D435334D86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9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03512" y="3976737"/>
            <a:ext cx="8460432" cy="1296144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500" b="1" dirty="0">
              <a:latin typeface="Trebuchet MS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GB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The Ghost of Christmas Yet To Come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88641"/>
            <a:ext cx="5898232" cy="376012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5138" y="5023984"/>
            <a:ext cx="7839236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LO: To understand the results of living without care for others.</a:t>
            </a:r>
          </a:p>
        </p:txBody>
      </p:sp>
      <p:sp>
        <p:nvSpPr>
          <p:cNvPr id="2" name="Rectangle 1"/>
          <p:cNvSpPr/>
          <p:nvPr/>
        </p:nvSpPr>
        <p:spPr>
          <a:xfrm rot="3236118">
            <a:off x="2315579" y="39884"/>
            <a:ext cx="1080120" cy="243414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STAVE 4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phantom            hope           poverty      solemn            spectral</a:t>
            </a:r>
          </a:p>
          <a:p>
            <a:r>
              <a:rPr lang="en-GB" b="1" i="1" dirty="0">
                <a:solidFill>
                  <a:schemeClr val="tx1"/>
                </a:solidFill>
                <a:latin typeface="+mj-lt"/>
              </a:rPr>
              <a:t>                 slip-shod             pendulous        doom    appalled            infamous </a:t>
            </a:r>
          </a:p>
        </p:txBody>
      </p:sp>
    </p:spTree>
    <p:extLst>
      <p:ext uri="{BB962C8B-B14F-4D97-AF65-F5344CB8AC3E}">
        <p14:creationId xmlns:p14="http://schemas.microsoft.com/office/powerpoint/2010/main" val="108811404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Starter: A 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8"/>
            <a:ext cx="7620000" cy="5060032"/>
          </a:xfrm>
        </p:spPr>
        <p:txBody>
          <a:bodyPr>
            <a:normAutofit fontScale="77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GB" dirty="0"/>
              <a:t>What time did the bell toll for the second visitation?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was spread around the Ghost of Christmas Present when Scrooge entered the room?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Name one thing that the Ghost was wearing?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did the Ghost show Scrooge first of all?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did the Ghost do with his torch?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was Mrs Cratchit ‘brave in’?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Who was the ‘founder of the feast’?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is a pawnbrokers?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Who ‘means to give Scrooge the same chance each year’?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happened to the Ghost as the night/time went on?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does the Ghost quote to Scrooge at the end of the Stave? (quote )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is ‘draped’  and ‘hooded’?</a:t>
            </a:r>
          </a:p>
          <a:p>
            <a:pPr marL="571500" indent="-457200">
              <a:buFont typeface="+mj-lt"/>
              <a:buAutoNum type="arabicPeriod"/>
            </a:pPr>
            <a:endParaRPr lang="en-GB" dirty="0"/>
          </a:p>
          <a:p>
            <a:pPr marL="5715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93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F84EC92-98F2-4CAC-9C70-FF7BAED9924F}"/>
              </a:ext>
            </a:extLst>
          </p:cNvPr>
          <p:cNvSpPr txBox="1">
            <a:spLocks/>
          </p:cNvSpPr>
          <p:nvPr/>
        </p:nvSpPr>
        <p:spPr>
          <a:xfrm>
            <a:off x="628204" y="548680"/>
            <a:ext cx="4470648" cy="57606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1300"/>
              <a:t>Scrooge meets the Ghost of Christmas Present. He symbolises __________________________. He sits on a throne of food and wear a __________ with no sword (which symbolises peace). The ghost shows Scrooge the Christmas of other people: he waves his torch to spread the Christmas Spirit, focusing on poor people as they “______________”.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80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1300"/>
              <a:t>They visit the Cratchit family, who offer the reader an idealised version of the Christmas for the poor. They wear “____________” to celebrate the day and work as a team to create their meagre Christmas dinner.  They _____________ Scrooge, despite the fact that he underpays Bob and treats him poorly. Scrooge becomes upset for Tiny Tim when the ghost reveals he will die.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80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1300"/>
              <a:t>At Fred’s Christmas party, everyone enjoys themselves. The Cratchit family represents the poor and Fred’s party represents the _________ ___________. They make fun of Scrooge and his behaviour. Fred says his wealth is of no use as he “_____________________________”.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1300"/>
              <a:t> 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1300"/>
              <a:t>The ghost shows Scrooge __________________________: they are personified problems of society. Scrooge is horrified and asked if they can be helped, but the ghost uses his own words to shame him: “_____________________________________”.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1300"/>
              <a:t>The Ghost dies.</a:t>
            </a:r>
            <a:endParaRPr lang="en-GB" sz="1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D9045-6BCA-435C-87E1-248BB3900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829" y="1497210"/>
            <a:ext cx="6168967" cy="48121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4F3398-21EE-4E4B-899C-74849097DFC3}"/>
              </a:ext>
            </a:extLst>
          </p:cNvPr>
          <p:cNvSpPr/>
          <p:nvPr/>
        </p:nvSpPr>
        <p:spPr>
          <a:xfrm>
            <a:off x="5557609" y="225514"/>
            <a:ext cx="5474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u="sng" dirty="0"/>
              <a:t>Stave Three Cloze Summary</a:t>
            </a:r>
          </a:p>
        </p:txBody>
      </p:sp>
    </p:spTree>
    <p:extLst>
      <p:ext uri="{BB962C8B-B14F-4D97-AF65-F5344CB8AC3E}">
        <p14:creationId xmlns:p14="http://schemas.microsoft.com/office/powerpoint/2010/main" val="162738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Starter: A 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8"/>
            <a:ext cx="7620000" cy="5060032"/>
          </a:xfrm>
        </p:spPr>
        <p:txBody>
          <a:bodyPr>
            <a:normAutofit fontScale="62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GB" dirty="0"/>
              <a:t>What time did the bell toll for the second visitation? </a:t>
            </a:r>
            <a:r>
              <a:rPr lang="en-GB" dirty="0">
                <a:solidFill>
                  <a:srgbClr val="FF0000"/>
                </a:solidFill>
              </a:rPr>
              <a:t>One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was spread around the Ghost of Christmas Present when Scrooge entered the room? </a:t>
            </a:r>
            <a:r>
              <a:rPr lang="en-GB" dirty="0">
                <a:solidFill>
                  <a:srgbClr val="FF0000"/>
                </a:solidFill>
              </a:rPr>
              <a:t>Food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Name one thing that the Ghost was wearing? </a:t>
            </a:r>
            <a:r>
              <a:rPr lang="en-GB" dirty="0">
                <a:solidFill>
                  <a:srgbClr val="FF0000"/>
                </a:solidFill>
              </a:rPr>
              <a:t>Green robe, mantle, holly wreath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did the Ghost show Scrooge first of all? </a:t>
            </a:r>
            <a:r>
              <a:rPr lang="en-GB" dirty="0">
                <a:solidFill>
                  <a:srgbClr val="FF0000"/>
                </a:solidFill>
              </a:rPr>
              <a:t>The street and shoppers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did the Ghost do with his torch? </a:t>
            </a:r>
            <a:r>
              <a:rPr lang="en-GB" dirty="0">
                <a:solidFill>
                  <a:srgbClr val="FF0000"/>
                </a:solidFill>
              </a:rPr>
              <a:t>Sprinkle goodwill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was Mrs Cratchit ‘brave in’? </a:t>
            </a:r>
            <a:r>
              <a:rPr lang="en-GB" dirty="0">
                <a:solidFill>
                  <a:srgbClr val="FF0000"/>
                </a:solidFill>
              </a:rPr>
              <a:t>ribbons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Who was the ‘founder of the feast’? </a:t>
            </a:r>
            <a:r>
              <a:rPr lang="en-GB" dirty="0">
                <a:solidFill>
                  <a:srgbClr val="FF0000"/>
                </a:solidFill>
              </a:rPr>
              <a:t>Scrooge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is a pawnbrokers? </a:t>
            </a:r>
            <a:r>
              <a:rPr lang="en-GB" dirty="0">
                <a:solidFill>
                  <a:srgbClr val="FF0000"/>
                </a:solidFill>
              </a:rPr>
              <a:t>Money lender against goods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Who ‘means to give Scrooge the same chance each year’? </a:t>
            </a:r>
            <a:r>
              <a:rPr lang="en-GB" dirty="0">
                <a:solidFill>
                  <a:srgbClr val="FF0000"/>
                </a:solidFill>
              </a:rPr>
              <a:t>Fred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happened to the Ghost as the night/time went on? </a:t>
            </a:r>
            <a:r>
              <a:rPr lang="en-GB" dirty="0">
                <a:solidFill>
                  <a:srgbClr val="FF0000"/>
                </a:solidFill>
              </a:rPr>
              <a:t>Became older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does the Ghost quote to Scrooge at the end of the Stave? (quote ) </a:t>
            </a:r>
            <a:r>
              <a:rPr lang="en-GB" dirty="0">
                <a:solidFill>
                  <a:srgbClr val="FF0000"/>
                </a:solidFill>
              </a:rPr>
              <a:t>Are there no prisons?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What is ‘draped’  and ‘hooded’? </a:t>
            </a:r>
            <a:r>
              <a:rPr lang="en-GB" dirty="0">
                <a:solidFill>
                  <a:srgbClr val="FF0000"/>
                </a:solidFill>
              </a:rPr>
              <a:t>The next ghost</a:t>
            </a:r>
          </a:p>
          <a:p>
            <a:pPr marL="571500" indent="-457200">
              <a:buFont typeface="+mj-lt"/>
              <a:buAutoNum type="arabicPeriod"/>
            </a:pPr>
            <a:endParaRPr lang="en-GB" dirty="0"/>
          </a:p>
          <a:p>
            <a:pPr marL="5715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87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read: Page 73 - 77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50" y="1988840"/>
            <a:ext cx="707221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phantom            hope           poverty      solemn            spectral</a:t>
            </a:r>
          </a:p>
          <a:p>
            <a:r>
              <a:rPr lang="en-GB" b="1" i="1" dirty="0">
                <a:solidFill>
                  <a:schemeClr val="tx1"/>
                </a:solidFill>
                <a:latin typeface="+mj-lt"/>
              </a:rPr>
              <a:t>                 slip-shod             pendulous        doom    appalled            infamous </a:t>
            </a:r>
          </a:p>
        </p:txBody>
      </p:sp>
    </p:spTree>
    <p:extLst>
      <p:ext uri="{BB962C8B-B14F-4D97-AF65-F5344CB8AC3E}">
        <p14:creationId xmlns:p14="http://schemas.microsoft.com/office/powerpoint/2010/main" val="116053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Task: Using your image add quotations and ideas about this last ghost.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42" y="1920171"/>
            <a:ext cx="5962405" cy="3822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phantom            hope           poverty      solemn            spectral</a:t>
            </a:r>
          </a:p>
          <a:p>
            <a:r>
              <a:rPr lang="en-GB" b="1" i="1" dirty="0">
                <a:solidFill>
                  <a:schemeClr val="tx1"/>
                </a:solidFill>
                <a:latin typeface="+mj-lt"/>
              </a:rPr>
              <a:t>                 slip-shod             pendulous        doom    appalled            infamous </a:t>
            </a:r>
          </a:p>
        </p:txBody>
      </p:sp>
    </p:spTree>
    <p:extLst>
      <p:ext uri="{BB962C8B-B14F-4D97-AF65-F5344CB8AC3E}">
        <p14:creationId xmlns:p14="http://schemas.microsoft.com/office/powerpoint/2010/main" val="134870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715200" cy="2146250"/>
          </a:xfrm>
        </p:spPr>
        <p:txBody>
          <a:bodyPr/>
          <a:lstStyle/>
          <a:p>
            <a:r>
              <a:rPr lang="en-GB" dirty="0"/>
              <a:t>Task: Scrooge claims he has changed – so why does he still have to follow the Ghost?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2996952"/>
            <a:ext cx="2786731" cy="334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2852937"/>
            <a:ext cx="2755623" cy="35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phantom            hope           poverty      solemn            spectral</a:t>
            </a:r>
          </a:p>
          <a:p>
            <a:r>
              <a:rPr lang="en-GB" b="1" i="1" dirty="0">
                <a:solidFill>
                  <a:schemeClr val="tx1"/>
                </a:solidFill>
                <a:latin typeface="+mj-lt"/>
              </a:rPr>
              <a:t>                 slip-shod             pendulous        doom    appalled            infamous </a:t>
            </a:r>
          </a:p>
        </p:txBody>
      </p:sp>
    </p:spTree>
    <p:extLst>
      <p:ext uri="{BB962C8B-B14F-4D97-AF65-F5344CB8AC3E}">
        <p14:creationId xmlns:p14="http://schemas.microsoft.com/office/powerpoint/2010/main" val="387001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continue: Read page 77 - 85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487621"/>
            <a:ext cx="6048672" cy="471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phantom            hope           poverty      solemn            spectral</a:t>
            </a:r>
          </a:p>
          <a:p>
            <a:r>
              <a:rPr lang="en-GB" b="1" i="1" dirty="0">
                <a:solidFill>
                  <a:schemeClr val="tx1"/>
                </a:solidFill>
                <a:latin typeface="+mj-lt"/>
              </a:rPr>
              <a:t>                 slip-shod             pendulous        doom    appalled            infamous </a:t>
            </a:r>
          </a:p>
        </p:txBody>
      </p:sp>
    </p:spTree>
    <p:extLst>
      <p:ext uri="{BB962C8B-B14F-4D97-AF65-F5344CB8AC3E}">
        <p14:creationId xmlns:p14="http://schemas.microsoft.com/office/powerpoint/2010/main" val="320218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34352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 Ignorance.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2420888"/>
            <a:ext cx="1826729" cy="2376264"/>
          </a:xfrm>
          <a:ln w="28575">
            <a:solidFill>
              <a:schemeClr val="tx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1628801"/>
            <a:ext cx="3031345" cy="3877891"/>
          </a:xfrm>
          <a:ln w="28575">
            <a:solidFill>
              <a:schemeClr val="tx1"/>
            </a:solidFill>
          </a:ln>
        </p:spPr>
      </p:pic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4680020" y="3609020"/>
            <a:ext cx="695901" cy="15090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2144" y="1470780"/>
            <a:ext cx="3096344" cy="440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In Stave Three, Scrooge meets Ignorance and Want.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In Stave Four, Scrooge meets them again in human form.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Who do you think the characters are and why do they represent Ignorance?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Why might Dickens have chosen to structure the novella like this?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phantom            hope           poverty      solemn            spectral</a:t>
            </a:r>
          </a:p>
          <a:p>
            <a:r>
              <a:rPr lang="en-GB" b="1" i="1" dirty="0">
                <a:solidFill>
                  <a:schemeClr val="tx1"/>
                </a:solidFill>
                <a:latin typeface="+mj-lt"/>
              </a:rPr>
              <a:t>                 slip-shod             pendulous        doom    appalled            infamous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D45C00-3B7D-4FBB-BE42-76DFBC8BE806}"/>
              </a:ext>
            </a:extLst>
          </p:cNvPr>
          <p:cNvSpPr/>
          <p:nvPr/>
        </p:nvSpPr>
        <p:spPr>
          <a:xfrm>
            <a:off x="10056440" y="5506692"/>
            <a:ext cx="1932360" cy="1148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Answer the question using PETER paragraphs.</a:t>
            </a:r>
          </a:p>
        </p:txBody>
      </p:sp>
    </p:spTree>
    <p:extLst>
      <p:ext uri="{BB962C8B-B14F-4D97-AF65-F5344CB8AC3E}">
        <p14:creationId xmlns:p14="http://schemas.microsoft.com/office/powerpoint/2010/main" val="21890893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721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Office Theme</vt:lpstr>
      <vt:lpstr>LO: To understand the results of living without care for others.</vt:lpstr>
      <vt:lpstr>Starter: A Quick Quiz</vt:lpstr>
      <vt:lpstr>PowerPoint Presentation</vt:lpstr>
      <vt:lpstr>Starter: A Quick Quiz</vt:lpstr>
      <vt:lpstr>Let’s read: Page 73 - 77</vt:lpstr>
      <vt:lpstr>Task: Using your image add quotations and ideas about this last ghost.</vt:lpstr>
      <vt:lpstr>Task: Scrooge claims he has changed – so why does he still have to follow the Ghost?</vt:lpstr>
      <vt:lpstr>Let’s continue: Read page 77 - 85 </vt:lpstr>
      <vt:lpstr>Task: Ignorance.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To understand the results of living without care for others.</dc:title>
  <dc:creator>D Weatherhead</dc:creator>
  <cp:lastModifiedBy>D Weatherhead</cp:lastModifiedBy>
  <cp:revision>3</cp:revision>
  <dcterms:created xsi:type="dcterms:W3CDTF">2020-11-06T11:37:28Z</dcterms:created>
  <dcterms:modified xsi:type="dcterms:W3CDTF">2020-11-27T11:27:37Z</dcterms:modified>
</cp:coreProperties>
</file>