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56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C8E04C-9E9F-4DCB-BC2A-66F623C6E9D4}" type="datetimeFigureOut">
              <a:rPr lang="en-GB" smtClean="0"/>
              <a:t>27/09/2020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F873BD-192A-4491-8A21-4A04ABAB595C}" type="slidenum">
              <a:rPr lang="en-GB" smtClean="0"/>
              <a:t>‹#›</a:t>
            </a:fld>
            <a:endParaRPr lang="en-GB"/>
          </a:p>
        </p:txBody>
      </p:sp>
    </p:spTree>
    <p:extLst>
      <p:ext uri="{BB962C8B-B14F-4D97-AF65-F5344CB8AC3E}">
        <p14:creationId xmlns:p14="http://schemas.microsoft.com/office/powerpoint/2010/main" val="1112458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Make sure you talk through key words. They must understand</a:t>
            </a:r>
            <a:r>
              <a:rPr lang="en-GB" baseline="0" dirty="0"/>
              <a:t> meanings. Irony =the expression of one's meaning by using language that normally signifies the opposite, typically for humorous or emphatic effect.</a:t>
            </a:r>
            <a:endParaRPr lang="en-GB" dirty="0"/>
          </a:p>
        </p:txBody>
      </p:sp>
      <p:sp>
        <p:nvSpPr>
          <p:cNvPr id="4" name="Slide Number Placeholder 3"/>
          <p:cNvSpPr>
            <a:spLocks noGrp="1"/>
          </p:cNvSpPr>
          <p:nvPr>
            <p:ph type="sldNum" sz="quarter" idx="10"/>
          </p:nvPr>
        </p:nvSpPr>
        <p:spPr/>
        <p:txBody>
          <a:bodyPr/>
          <a:lstStyle/>
          <a:p>
            <a:fld id="{D7C15334-36AA-4353-A2E1-DCCDEB38739B}" type="slidenum">
              <a:rPr lang="en-GB" smtClean="0"/>
              <a:t>2</a:t>
            </a:fld>
            <a:endParaRPr lang="en-GB"/>
          </a:p>
        </p:txBody>
      </p:sp>
    </p:spTree>
    <p:extLst>
      <p:ext uri="{BB962C8B-B14F-4D97-AF65-F5344CB8AC3E}">
        <p14:creationId xmlns:p14="http://schemas.microsoft.com/office/powerpoint/2010/main" val="1424313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C15334-36AA-4353-A2E1-DCCDEB38739B}" type="slidenum">
              <a:rPr lang="en-GB" smtClean="0"/>
              <a:t>3</a:t>
            </a:fld>
            <a:endParaRPr lang="en-GB"/>
          </a:p>
        </p:txBody>
      </p:sp>
    </p:spTree>
    <p:extLst>
      <p:ext uri="{BB962C8B-B14F-4D97-AF65-F5344CB8AC3E}">
        <p14:creationId xmlns:p14="http://schemas.microsoft.com/office/powerpoint/2010/main" val="1424313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Printable resource for starter!</a:t>
            </a:r>
          </a:p>
        </p:txBody>
      </p:sp>
      <p:sp>
        <p:nvSpPr>
          <p:cNvPr id="4" name="Slide Number Placeholder 3"/>
          <p:cNvSpPr>
            <a:spLocks noGrp="1"/>
          </p:cNvSpPr>
          <p:nvPr>
            <p:ph type="sldNum" sz="quarter" idx="10"/>
          </p:nvPr>
        </p:nvSpPr>
        <p:spPr/>
        <p:txBody>
          <a:bodyPr/>
          <a:lstStyle/>
          <a:p>
            <a:fld id="{B2F873BD-192A-4491-8A21-4A04ABAB595C}" type="slidenum">
              <a:rPr lang="en-GB" smtClean="0"/>
              <a:t>4</a:t>
            </a:fld>
            <a:endParaRPr lang="en-GB"/>
          </a:p>
        </p:txBody>
      </p:sp>
    </p:spTree>
    <p:extLst>
      <p:ext uri="{BB962C8B-B14F-4D97-AF65-F5344CB8AC3E}">
        <p14:creationId xmlns:p14="http://schemas.microsoft.com/office/powerpoint/2010/main" val="3297076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Check understanding of the use of colon and ellipsis. Part 1 receives the news of husband’s death in battle. Via telegram – speed of underwater cable.</a:t>
            </a:r>
            <a:r>
              <a:rPr lang="en-GB" baseline="0" dirty="0"/>
              <a:t> Part 2 </a:t>
            </a:r>
            <a:r>
              <a:rPr lang="en-GB" baseline="0" dirty="0" err="1"/>
              <a:t>recieves</a:t>
            </a:r>
            <a:r>
              <a:rPr lang="en-GB" baseline="0" dirty="0"/>
              <a:t> letter from husband- letter is full of hope- it is a tragic scenario. 2 parts = double tragedy 2 lives lost hers and his.</a:t>
            </a:r>
            <a:endParaRPr lang="en-GB" dirty="0"/>
          </a:p>
        </p:txBody>
      </p:sp>
      <p:sp>
        <p:nvSpPr>
          <p:cNvPr id="4" name="Slide Number Placeholder 3"/>
          <p:cNvSpPr>
            <a:spLocks noGrp="1"/>
          </p:cNvSpPr>
          <p:nvPr>
            <p:ph type="sldNum" sz="quarter" idx="10"/>
          </p:nvPr>
        </p:nvSpPr>
        <p:spPr/>
        <p:txBody>
          <a:bodyPr/>
          <a:lstStyle/>
          <a:p>
            <a:fld id="{D7C15334-36AA-4353-A2E1-DCCDEB38739B}" type="slidenum">
              <a:rPr lang="en-GB" smtClean="0"/>
              <a:t>6</a:t>
            </a:fld>
            <a:endParaRPr lang="en-GB"/>
          </a:p>
        </p:txBody>
      </p:sp>
    </p:spTree>
    <p:extLst>
      <p:ext uri="{BB962C8B-B14F-4D97-AF65-F5344CB8AC3E}">
        <p14:creationId xmlns:p14="http://schemas.microsoft.com/office/powerpoint/2010/main" val="1366970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Top hyperlink is on the Boer War.</a:t>
            </a:r>
          </a:p>
          <a:p>
            <a:r>
              <a:rPr lang="en-GB" dirty="0"/>
              <a:t>Second hyperlink</a:t>
            </a:r>
            <a:r>
              <a:rPr lang="en-GB" baseline="0" dirty="0"/>
              <a:t> is a reading of the poem.</a:t>
            </a:r>
            <a:endParaRPr lang="en-GB" dirty="0"/>
          </a:p>
        </p:txBody>
      </p:sp>
      <p:sp>
        <p:nvSpPr>
          <p:cNvPr id="4" name="Slide Number Placeholder 3"/>
          <p:cNvSpPr>
            <a:spLocks noGrp="1"/>
          </p:cNvSpPr>
          <p:nvPr>
            <p:ph type="sldNum" sz="quarter" idx="10"/>
          </p:nvPr>
        </p:nvSpPr>
        <p:spPr/>
        <p:txBody>
          <a:bodyPr/>
          <a:lstStyle/>
          <a:p>
            <a:fld id="{B2F873BD-192A-4491-8A21-4A04ABAB595C}" type="slidenum">
              <a:rPr lang="en-GB" smtClean="0"/>
              <a:t>10</a:t>
            </a:fld>
            <a:endParaRPr lang="en-GB"/>
          </a:p>
        </p:txBody>
      </p:sp>
    </p:spTree>
    <p:extLst>
      <p:ext uri="{BB962C8B-B14F-4D97-AF65-F5344CB8AC3E}">
        <p14:creationId xmlns:p14="http://schemas.microsoft.com/office/powerpoint/2010/main" val="4121479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dirty="0"/>
              <a:t>Tawny vapour = pathetic fallacy</a:t>
            </a: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D4E0C37-03B6-4AD1-928D-7BF0E19C9599}" type="datetimeFigureOut">
              <a:rPr lang="en-GB" smtClean="0"/>
              <a:t>27/09/2020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81B03C-45AF-4F89-9848-1E7F166EFD1C}" type="slidenum">
              <a:rPr lang="en-GB" smtClean="0"/>
              <a:t>‹#›</a:t>
            </a:fld>
            <a:endParaRPr lang="en-GB"/>
          </a:p>
        </p:txBody>
      </p:sp>
    </p:spTree>
    <p:extLst>
      <p:ext uri="{BB962C8B-B14F-4D97-AF65-F5344CB8AC3E}">
        <p14:creationId xmlns:p14="http://schemas.microsoft.com/office/powerpoint/2010/main" val="2089534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D4E0C37-03B6-4AD1-928D-7BF0E19C9599}" type="datetimeFigureOut">
              <a:rPr lang="en-GB" smtClean="0"/>
              <a:t>27/09/2020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81B03C-45AF-4F89-9848-1E7F166EFD1C}" type="slidenum">
              <a:rPr lang="en-GB" smtClean="0"/>
              <a:t>‹#›</a:t>
            </a:fld>
            <a:endParaRPr lang="en-GB"/>
          </a:p>
        </p:txBody>
      </p:sp>
    </p:spTree>
    <p:extLst>
      <p:ext uri="{BB962C8B-B14F-4D97-AF65-F5344CB8AC3E}">
        <p14:creationId xmlns:p14="http://schemas.microsoft.com/office/powerpoint/2010/main" val="402431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D4E0C37-03B6-4AD1-928D-7BF0E19C9599}" type="datetimeFigureOut">
              <a:rPr lang="en-GB" smtClean="0"/>
              <a:t>27/09/2020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81B03C-45AF-4F89-9848-1E7F166EFD1C}" type="slidenum">
              <a:rPr lang="en-GB" smtClean="0"/>
              <a:t>‹#›</a:t>
            </a:fld>
            <a:endParaRPr lang="en-GB"/>
          </a:p>
        </p:txBody>
      </p:sp>
    </p:spTree>
    <p:extLst>
      <p:ext uri="{BB962C8B-B14F-4D97-AF65-F5344CB8AC3E}">
        <p14:creationId xmlns:p14="http://schemas.microsoft.com/office/powerpoint/2010/main" val="1130775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77307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D4E0C37-03B6-4AD1-928D-7BF0E19C9599}" type="datetimeFigureOut">
              <a:rPr lang="en-GB" smtClean="0"/>
              <a:t>27/09/2020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81B03C-45AF-4F89-9848-1E7F166EFD1C}" type="slidenum">
              <a:rPr lang="en-GB" smtClean="0"/>
              <a:t>‹#›</a:t>
            </a:fld>
            <a:endParaRPr lang="en-GB"/>
          </a:p>
        </p:txBody>
      </p:sp>
    </p:spTree>
    <p:extLst>
      <p:ext uri="{BB962C8B-B14F-4D97-AF65-F5344CB8AC3E}">
        <p14:creationId xmlns:p14="http://schemas.microsoft.com/office/powerpoint/2010/main" val="302722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4E0C37-03B6-4AD1-928D-7BF0E19C9599}" type="datetimeFigureOut">
              <a:rPr lang="en-GB" smtClean="0"/>
              <a:t>27/09/2020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81B03C-45AF-4F89-9848-1E7F166EFD1C}" type="slidenum">
              <a:rPr lang="en-GB" smtClean="0"/>
              <a:t>‹#›</a:t>
            </a:fld>
            <a:endParaRPr lang="en-GB"/>
          </a:p>
        </p:txBody>
      </p:sp>
    </p:spTree>
    <p:extLst>
      <p:ext uri="{BB962C8B-B14F-4D97-AF65-F5344CB8AC3E}">
        <p14:creationId xmlns:p14="http://schemas.microsoft.com/office/powerpoint/2010/main" val="765670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D4E0C37-03B6-4AD1-928D-7BF0E19C9599}" type="datetimeFigureOut">
              <a:rPr lang="en-GB" smtClean="0"/>
              <a:t>27/09/2020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81B03C-45AF-4F89-9848-1E7F166EFD1C}" type="slidenum">
              <a:rPr lang="en-GB" smtClean="0"/>
              <a:t>‹#›</a:t>
            </a:fld>
            <a:endParaRPr lang="en-GB"/>
          </a:p>
        </p:txBody>
      </p:sp>
    </p:spTree>
    <p:extLst>
      <p:ext uri="{BB962C8B-B14F-4D97-AF65-F5344CB8AC3E}">
        <p14:creationId xmlns:p14="http://schemas.microsoft.com/office/powerpoint/2010/main" val="624241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D4E0C37-03B6-4AD1-928D-7BF0E19C9599}" type="datetimeFigureOut">
              <a:rPr lang="en-GB" smtClean="0"/>
              <a:t>27/09/2020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081B03C-45AF-4F89-9848-1E7F166EFD1C}" type="slidenum">
              <a:rPr lang="en-GB" smtClean="0"/>
              <a:t>‹#›</a:t>
            </a:fld>
            <a:endParaRPr lang="en-GB"/>
          </a:p>
        </p:txBody>
      </p:sp>
    </p:spTree>
    <p:extLst>
      <p:ext uri="{BB962C8B-B14F-4D97-AF65-F5344CB8AC3E}">
        <p14:creationId xmlns:p14="http://schemas.microsoft.com/office/powerpoint/2010/main" val="2784929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D4E0C37-03B6-4AD1-928D-7BF0E19C9599}" type="datetimeFigureOut">
              <a:rPr lang="en-GB" smtClean="0"/>
              <a:t>27/09/2020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081B03C-45AF-4F89-9848-1E7F166EFD1C}" type="slidenum">
              <a:rPr lang="en-GB" smtClean="0"/>
              <a:t>‹#›</a:t>
            </a:fld>
            <a:endParaRPr lang="en-GB"/>
          </a:p>
        </p:txBody>
      </p:sp>
    </p:spTree>
    <p:extLst>
      <p:ext uri="{BB962C8B-B14F-4D97-AF65-F5344CB8AC3E}">
        <p14:creationId xmlns:p14="http://schemas.microsoft.com/office/powerpoint/2010/main" val="352080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4E0C37-03B6-4AD1-928D-7BF0E19C9599}" type="datetimeFigureOut">
              <a:rPr lang="en-GB" smtClean="0"/>
              <a:t>27/09/2020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081B03C-45AF-4F89-9848-1E7F166EFD1C}" type="slidenum">
              <a:rPr lang="en-GB" smtClean="0"/>
              <a:t>‹#›</a:t>
            </a:fld>
            <a:endParaRPr lang="en-GB"/>
          </a:p>
        </p:txBody>
      </p:sp>
    </p:spTree>
    <p:extLst>
      <p:ext uri="{BB962C8B-B14F-4D97-AF65-F5344CB8AC3E}">
        <p14:creationId xmlns:p14="http://schemas.microsoft.com/office/powerpoint/2010/main" val="501754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4E0C37-03B6-4AD1-928D-7BF0E19C9599}" type="datetimeFigureOut">
              <a:rPr lang="en-GB" smtClean="0"/>
              <a:t>27/09/2020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81B03C-45AF-4F89-9848-1E7F166EFD1C}" type="slidenum">
              <a:rPr lang="en-GB" smtClean="0"/>
              <a:t>‹#›</a:t>
            </a:fld>
            <a:endParaRPr lang="en-GB"/>
          </a:p>
        </p:txBody>
      </p:sp>
    </p:spTree>
    <p:extLst>
      <p:ext uri="{BB962C8B-B14F-4D97-AF65-F5344CB8AC3E}">
        <p14:creationId xmlns:p14="http://schemas.microsoft.com/office/powerpoint/2010/main" val="770928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4E0C37-03B6-4AD1-928D-7BF0E19C9599}" type="datetimeFigureOut">
              <a:rPr lang="en-GB" smtClean="0"/>
              <a:t>27/09/2020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81B03C-45AF-4F89-9848-1E7F166EFD1C}" type="slidenum">
              <a:rPr lang="en-GB" smtClean="0"/>
              <a:t>‹#›</a:t>
            </a:fld>
            <a:endParaRPr lang="en-GB"/>
          </a:p>
        </p:txBody>
      </p:sp>
    </p:spTree>
    <p:extLst>
      <p:ext uri="{BB962C8B-B14F-4D97-AF65-F5344CB8AC3E}">
        <p14:creationId xmlns:p14="http://schemas.microsoft.com/office/powerpoint/2010/main" val="1361424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4E0C37-03B6-4AD1-928D-7BF0E19C9599}" type="datetimeFigureOut">
              <a:rPr lang="en-GB" smtClean="0"/>
              <a:t>27/09/2020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81B03C-45AF-4F89-9848-1E7F166EFD1C}" type="slidenum">
              <a:rPr lang="en-GB" smtClean="0"/>
              <a:t>‹#›</a:t>
            </a:fld>
            <a:endParaRPr lang="en-GB"/>
          </a:p>
        </p:txBody>
      </p:sp>
    </p:spTree>
    <p:extLst>
      <p:ext uri="{BB962C8B-B14F-4D97-AF65-F5344CB8AC3E}">
        <p14:creationId xmlns:p14="http://schemas.microsoft.com/office/powerpoint/2010/main" val="1103716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hyperlink" Target="https://www.youtube.com/watch?v=o_7yNjQquik" TargetMode="External"/><Relationship Id="rId3" Type="http://schemas.openxmlformats.org/officeDocument/2006/relationships/image" Target="../media/image1.png"/><Relationship Id="rId7" Type="http://schemas.openxmlformats.org/officeDocument/2006/relationships/hyperlink" Target="https://www.youtube.com/watch?v=V7CjPTLuj6Q"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07977"/>
            <a:ext cx="4617107" cy="32500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1762" y="0"/>
            <a:ext cx="4482238" cy="358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7107" y="3605545"/>
            <a:ext cx="4526893" cy="3252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637145" cy="3607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ubtitle 2"/>
          <p:cNvSpPr>
            <a:spLocks noGrp="1"/>
          </p:cNvSpPr>
          <p:nvPr>
            <p:ph type="subTitle" idx="1"/>
          </p:nvPr>
        </p:nvSpPr>
        <p:spPr>
          <a:xfrm>
            <a:off x="1436745" y="3634051"/>
            <a:ext cx="6400800" cy="1752600"/>
          </a:xfrm>
          <a:solidFill>
            <a:schemeClr val="accent1">
              <a:lumMod val="20000"/>
              <a:lumOff val="80000"/>
            </a:schemeClr>
          </a:solidFill>
        </p:spPr>
        <p:txBody>
          <a:bodyPr/>
          <a:lstStyle/>
          <a:p>
            <a:r>
              <a:rPr lang="en-GB" dirty="0">
                <a:solidFill>
                  <a:schemeClr val="tx1"/>
                </a:solidFill>
              </a:rPr>
              <a:t>LO: To develop poetry analysis skills. ST: I can understand writers’ methods and use subject terminology.</a:t>
            </a: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00750" y="116632"/>
            <a:ext cx="2857500" cy="140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sp>
        <p:nvSpPr>
          <p:cNvPr id="13" name="Title 1"/>
          <p:cNvSpPr txBox="1">
            <a:spLocks/>
          </p:cNvSpPr>
          <p:nvPr/>
        </p:nvSpPr>
        <p:spPr>
          <a:xfrm>
            <a:off x="1763688" y="1728639"/>
            <a:ext cx="5665812" cy="1240482"/>
          </a:xfrm>
          <a:prstGeom prst="rect">
            <a:avLst/>
          </a:prstGeom>
          <a:solidFill>
            <a:schemeClr val="bg1">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b="1" u="sng" dirty="0">
                <a:latin typeface="AR BERKLEY" panose="02000000000000000000" pitchFamily="2" charset="0"/>
              </a:rPr>
              <a:t>‘War Poems’ </a:t>
            </a:r>
          </a:p>
          <a:p>
            <a:pPr algn="ctr"/>
            <a:r>
              <a:rPr lang="en-GB" sz="6000" b="1" u="sng" dirty="0">
                <a:latin typeface="AR BERKLEY" panose="02000000000000000000" pitchFamily="2" charset="0"/>
              </a:rPr>
              <a:t>A Wife in London</a:t>
            </a:r>
          </a:p>
        </p:txBody>
      </p:sp>
    </p:spTree>
    <p:extLst>
      <p:ext uri="{BB962C8B-B14F-4D97-AF65-F5344CB8AC3E}">
        <p14:creationId xmlns:p14="http://schemas.microsoft.com/office/powerpoint/2010/main" val="175111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3607977"/>
            <a:ext cx="4617107" cy="32500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1762" y="0"/>
            <a:ext cx="4482238" cy="358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17107" y="3605545"/>
            <a:ext cx="4526893" cy="3252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4637145" cy="3607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ubtitle 2"/>
          <p:cNvSpPr>
            <a:spLocks noGrp="1"/>
          </p:cNvSpPr>
          <p:nvPr>
            <p:ph type="subTitle" idx="1"/>
          </p:nvPr>
        </p:nvSpPr>
        <p:spPr>
          <a:xfrm>
            <a:off x="2308552" y="0"/>
            <a:ext cx="6400800" cy="1364010"/>
          </a:xfrm>
          <a:solidFill>
            <a:srgbClr val="FFFF00"/>
          </a:solidFill>
        </p:spPr>
        <p:txBody>
          <a:bodyPr>
            <a:normAutofit/>
          </a:bodyPr>
          <a:lstStyle/>
          <a:p>
            <a:r>
              <a:rPr lang="en-GB" sz="7200" b="1" dirty="0">
                <a:solidFill>
                  <a:schemeClr val="tx1"/>
                </a:solidFill>
                <a:effectLst>
                  <a:outerShdw blurRad="38100" dist="38100" dir="2700000" algn="tl">
                    <a:srgbClr val="000000">
                      <a:alpha val="43137"/>
                    </a:srgbClr>
                  </a:outerShdw>
                </a:effectLst>
              </a:rPr>
              <a:t>Context</a:t>
            </a:r>
          </a:p>
        </p:txBody>
      </p:sp>
      <p:sp>
        <p:nvSpPr>
          <p:cNvPr id="12"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sp>
        <p:nvSpPr>
          <p:cNvPr id="2" name="Rectangle 1"/>
          <p:cNvSpPr/>
          <p:nvPr/>
        </p:nvSpPr>
        <p:spPr>
          <a:xfrm>
            <a:off x="260623" y="1500056"/>
            <a:ext cx="8712968" cy="417861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dirty="0">
                <a:solidFill>
                  <a:schemeClr val="tx1"/>
                </a:solidFill>
              </a:rPr>
              <a:t>"A Wife in London" was written in response to the Boer War. This was a conflict that took place in what is now referred to as South Africa, and lasted from 1899-1902. It was euphemistically called "The Last of the Gentleman's Wars," but it was anything but—British forces fought with groups antagonistic to British rule, and total casualties amounted to 60,000 people. Hardy himself was suspicious of the Empire's involvement in the area, believing it to be in large part due to the rich resources of the land (especially gold). More recent scholarship has highlighted the controversial use of concentration camps by the British in the war. In fact, most of the more than 25,000 Afrikaners imprisoned in these camps died due to starvation and disease. The wider context of the Boer War is the Victorian era, during which the British Empire exerted far-reaching control over much of the globe. For some, this was a source of pride; others, like Hardy, were more critical.</a:t>
            </a:r>
          </a:p>
        </p:txBody>
      </p:sp>
      <p:sp>
        <p:nvSpPr>
          <p:cNvPr id="4" name="Oval 3"/>
          <p:cNvSpPr/>
          <p:nvPr/>
        </p:nvSpPr>
        <p:spPr>
          <a:xfrm>
            <a:off x="5508104" y="5232988"/>
            <a:ext cx="3456384" cy="932316"/>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rPr>
              <a:t>Be proactive take your own notes!</a:t>
            </a:r>
          </a:p>
        </p:txBody>
      </p:sp>
      <p:sp>
        <p:nvSpPr>
          <p:cNvPr id="14" name="Rounded Rectangular Callout 13"/>
          <p:cNvSpPr/>
          <p:nvPr/>
        </p:nvSpPr>
        <p:spPr>
          <a:xfrm>
            <a:off x="0" y="1"/>
            <a:ext cx="2308552" cy="1474342"/>
          </a:xfrm>
          <a:prstGeom prst="wedgeRoundRectCallout">
            <a:avLst>
              <a:gd name="adj1" fmla="val 61649"/>
              <a:gd name="adj2" fmla="val 3640"/>
              <a:gd name="adj3" fmla="val 16667"/>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b="1" u="sng" dirty="0">
                <a:latin typeface="Comic Sans MS" panose="030F0702030302020204" pitchFamily="66" charset="0"/>
              </a:rPr>
              <a:t>Key Words:</a:t>
            </a:r>
          </a:p>
          <a:p>
            <a:pPr algn="ctr"/>
            <a:r>
              <a:rPr lang="en-GB" sz="1400" b="1" dirty="0">
                <a:latin typeface="Comic Sans MS" panose="030F0702030302020204" pitchFamily="66" charset="0"/>
              </a:rPr>
              <a:t>Tragedy</a:t>
            </a:r>
          </a:p>
          <a:p>
            <a:pPr algn="ctr"/>
            <a:r>
              <a:rPr lang="en-GB" sz="1400" b="1" dirty="0">
                <a:latin typeface="Comic Sans MS" panose="030F0702030302020204" pitchFamily="66" charset="0"/>
              </a:rPr>
              <a:t>Irony</a:t>
            </a:r>
          </a:p>
          <a:p>
            <a:pPr algn="ctr"/>
            <a:r>
              <a:rPr lang="en-GB" sz="1400" b="1" dirty="0">
                <a:latin typeface="Comic Sans MS" panose="030F0702030302020204" pitchFamily="66" charset="0"/>
              </a:rPr>
              <a:t>Tawny</a:t>
            </a:r>
          </a:p>
          <a:p>
            <a:pPr algn="ctr"/>
            <a:r>
              <a:rPr lang="en-GB" sz="1400" b="1" dirty="0">
                <a:latin typeface="Comic Sans MS" panose="030F0702030302020204" pitchFamily="66" charset="0"/>
              </a:rPr>
              <a:t>Pathetic Fallacy</a:t>
            </a:r>
          </a:p>
          <a:p>
            <a:pPr algn="ctr"/>
            <a:r>
              <a:rPr lang="en-GB" sz="1400" b="1" dirty="0">
                <a:latin typeface="Comic Sans MS" panose="030F0702030302020204" pitchFamily="66" charset="0"/>
              </a:rPr>
              <a:t>Euphemism</a:t>
            </a:r>
          </a:p>
          <a:p>
            <a:pPr algn="ctr"/>
            <a:endParaRPr lang="en-GB" sz="1400" b="1" dirty="0">
              <a:latin typeface="Comic Sans MS" panose="030F0702030302020204" pitchFamily="66" charset="0"/>
            </a:endParaRPr>
          </a:p>
        </p:txBody>
      </p:sp>
      <p:sp>
        <p:nvSpPr>
          <p:cNvPr id="6" name="Rectangle 5"/>
          <p:cNvSpPr/>
          <p:nvPr/>
        </p:nvSpPr>
        <p:spPr>
          <a:xfrm>
            <a:off x="2691648" y="883851"/>
            <a:ext cx="5192719" cy="369332"/>
          </a:xfrm>
          <a:prstGeom prst="rect">
            <a:avLst/>
          </a:prstGeom>
        </p:spPr>
        <p:txBody>
          <a:bodyPr wrap="square">
            <a:spAutoFit/>
          </a:bodyPr>
          <a:lstStyle/>
          <a:p>
            <a:r>
              <a:rPr lang="en-GB" dirty="0">
                <a:hlinkClick r:id="rId7"/>
              </a:rPr>
              <a:t>https://www.youtube.com/watch?v=V7CjPTLuj6Q</a:t>
            </a:r>
            <a:endParaRPr lang="en-GB" dirty="0"/>
          </a:p>
        </p:txBody>
      </p:sp>
      <p:sp>
        <p:nvSpPr>
          <p:cNvPr id="7" name="Rectangle 6"/>
          <p:cNvSpPr/>
          <p:nvPr/>
        </p:nvSpPr>
        <p:spPr>
          <a:xfrm>
            <a:off x="2375761" y="-11438"/>
            <a:ext cx="5508605" cy="369332"/>
          </a:xfrm>
          <a:prstGeom prst="rect">
            <a:avLst/>
          </a:prstGeom>
        </p:spPr>
        <p:txBody>
          <a:bodyPr wrap="square">
            <a:spAutoFit/>
          </a:bodyPr>
          <a:lstStyle/>
          <a:p>
            <a:r>
              <a:rPr lang="en-GB" dirty="0">
                <a:hlinkClick r:id="rId8"/>
              </a:rPr>
              <a:t>https://www.youtube.com/watch?v=o_7yNjQquik</a:t>
            </a:r>
            <a:endParaRPr lang="en-GB" dirty="0"/>
          </a:p>
        </p:txBody>
      </p:sp>
    </p:spTree>
    <p:extLst>
      <p:ext uri="{BB962C8B-B14F-4D97-AF65-F5344CB8AC3E}">
        <p14:creationId xmlns:p14="http://schemas.microsoft.com/office/powerpoint/2010/main" val="521575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07977"/>
            <a:ext cx="4617107" cy="32500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1762" y="0"/>
            <a:ext cx="4482238" cy="358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7107" y="3605545"/>
            <a:ext cx="4526893" cy="3252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637145" cy="3607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ubtitle 2"/>
          <p:cNvSpPr>
            <a:spLocks noGrp="1"/>
          </p:cNvSpPr>
          <p:nvPr>
            <p:ph type="subTitle" idx="1"/>
          </p:nvPr>
        </p:nvSpPr>
        <p:spPr>
          <a:xfrm>
            <a:off x="2308552" y="0"/>
            <a:ext cx="6400800" cy="1364010"/>
          </a:xfrm>
          <a:solidFill>
            <a:srgbClr val="FFFF00"/>
          </a:solidFill>
        </p:spPr>
        <p:txBody>
          <a:bodyPr>
            <a:normAutofit/>
          </a:bodyPr>
          <a:lstStyle/>
          <a:p>
            <a:r>
              <a:rPr lang="en-GB" sz="7200" b="1" dirty="0">
                <a:solidFill>
                  <a:schemeClr val="tx1"/>
                </a:solidFill>
                <a:effectLst>
                  <a:outerShdw blurRad="38100" dist="38100" dir="2700000" algn="tl">
                    <a:srgbClr val="000000">
                      <a:alpha val="43137"/>
                    </a:srgbClr>
                  </a:outerShdw>
                </a:effectLst>
              </a:rPr>
              <a:t>Structure</a:t>
            </a:r>
          </a:p>
        </p:txBody>
      </p:sp>
      <p:sp>
        <p:nvSpPr>
          <p:cNvPr id="12"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sp>
        <p:nvSpPr>
          <p:cNvPr id="2" name="Rectangle 1"/>
          <p:cNvSpPr/>
          <p:nvPr/>
        </p:nvSpPr>
        <p:spPr>
          <a:xfrm>
            <a:off x="251520" y="1628800"/>
            <a:ext cx="8712968" cy="396043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GB" sz="1400" dirty="0">
                <a:solidFill>
                  <a:schemeClr val="tx1"/>
                </a:solidFill>
              </a:rPr>
              <a:t>The poem consists of two distinct sections, each with its own heading: The Tragedy and The Irony.</a:t>
            </a:r>
          </a:p>
          <a:p>
            <a:pPr marL="285750" indent="-285750">
              <a:buFont typeface="Arial" panose="020B0604020202020204" pitchFamily="34" charset="0"/>
              <a:buChar char="•"/>
            </a:pPr>
            <a:r>
              <a:rPr lang="en-GB" sz="1400" dirty="0">
                <a:solidFill>
                  <a:schemeClr val="tx1"/>
                </a:solidFill>
              </a:rPr>
              <a:t>In each of these two sections, there are two stanzas, all of which are quintains (five-line stanzas). The form is fairly plain and simple, but the division between the two sections does help the poem frame both the "tragedy" and the "irony" of the story related. </a:t>
            </a:r>
          </a:p>
          <a:p>
            <a:pPr marL="285750" indent="-285750">
              <a:buFont typeface="Arial" panose="020B0604020202020204" pitchFamily="34" charset="0"/>
              <a:buChar char="•"/>
            </a:pPr>
            <a:r>
              <a:rPr lang="en-GB" sz="1400" dirty="0">
                <a:solidFill>
                  <a:schemeClr val="tx1"/>
                </a:solidFill>
              </a:rPr>
              <a:t>Each section contains one piece of communication—the first brings news of the husband's death, and the second brings his hopeful letter. The form, then, mirrors the mismatched timing of these events by following them chronologically—from one day to the next. </a:t>
            </a:r>
          </a:p>
          <a:p>
            <a:pPr marL="285750" indent="-285750">
              <a:buFont typeface="Arial" panose="020B0604020202020204" pitchFamily="34" charset="0"/>
              <a:buChar char="•"/>
            </a:pPr>
            <a:r>
              <a:rPr lang="en-GB" sz="1400" dirty="0">
                <a:solidFill>
                  <a:schemeClr val="tx1"/>
                </a:solidFill>
              </a:rPr>
              <a:t>The form also contributes to the passivity and helplessness of the wife: the jump from one day to the next means that the reader gets no description of her grief, only the events that cause it. The reader must then, in a way, engage with the poem by filling in the gaps and imagining the wife's state of mind.</a:t>
            </a:r>
          </a:p>
          <a:p>
            <a:endParaRPr lang="en-GB" sz="1400" dirty="0">
              <a:solidFill>
                <a:schemeClr val="tx1"/>
              </a:solidFill>
            </a:endParaRPr>
          </a:p>
          <a:p>
            <a:r>
              <a:rPr lang="en-GB" sz="1400" dirty="0">
                <a:solidFill>
                  <a:schemeClr val="tx1"/>
                </a:solidFill>
              </a:rPr>
              <a:t>The rhyme scheme in "A Wife in London" follows an ABBAB formula in each stanza throughout. So the overall rhyme scheme can be written as:</a:t>
            </a:r>
          </a:p>
          <a:p>
            <a:r>
              <a:rPr lang="en-GB" sz="1400" dirty="0">
                <a:solidFill>
                  <a:schemeClr val="tx1"/>
                </a:solidFill>
              </a:rPr>
              <a:t>ABBAB CDDCD EFFEF GHHGH</a:t>
            </a:r>
          </a:p>
          <a:p>
            <a:r>
              <a:rPr lang="en-GB" sz="1400" dirty="0">
                <a:solidFill>
                  <a:schemeClr val="tx1"/>
                </a:solidFill>
              </a:rPr>
              <a:t>The rhymes establish in the ear of the reader very early on, giving a sense of forward momentum to what happens in the poem. This relentless rhythm makes the events seem inevitable, linking the tragedy of the husband's individual death with the overwhelming nature of warfare more generally.</a:t>
            </a:r>
          </a:p>
        </p:txBody>
      </p:sp>
      <p:sp>
        <p:nvSpPr>
          <p:cNvPr id="4" name="Oval 3"/>
          <p:cNvSpPr/>
          <p:nvPr/>
        </p:nvSpPr>
        <p:spPr>
          <a:xfrm>
            <a:off x="5508104" y="5232988"/>
            <a:ext cx="3456384" cy="932316"/>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rPr>
              <a:t>Be proactive take your own notes!</a:t>
            </a:r>
          </a:p>
        </p:txBody>
      </p:sp>
      <p:sp>
        <p:nvSpPr>
          <p:cNvPr id="11" name="Rounded Rectangular Callout 10"/>
          <p:cNvSpPr/>
          <p:nvPr/>
        </p:nvSpPr>
        <p:spPr>
          <a:xfrm>
            <a:off x="0" y="1"/>
            <a:ext cx="2308552" cy="1474342"/>
          </a:xfrm>
          <a:prstGeom prst="wedgeRoundRectCallout">
            <a:avLst>
              <a:gd name="adj1" fmla="val 61649"/>
              <a:gd name="adj2" fmla="val 3640"/>
              <a:gd name="adj3" fmla="val 16667"/>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b="1" u="sng" dirty="0">
                <a:latin typeface="Comic Sans MS" panose="030F0702030302020204" pitchFamily="66" charset="0"/>
              </a:rPr>
              <a:t>Key Words:</a:t>
            </a:r>
          </a:p>
          <a:p>
            <a:pPr algn="ctr"/>
            <a:r>
              <a:rPr lang="en-GB" sz="1400" b="1" dirty="0">
                <a:latin typeface="Comic Sans MS" panose="030F0702030302020204" pitchFamily="66" charset="0"/>
              </a:rPr>
              <a:t>Tragedy</a:t>
            </a:r>
          </a:p>
          <a:p>
            <a:pPr algn="ctr"/>
            <a:r>
              <a:rPr lang="en-GB" sz="1400" b="1" dirty="0">
                <a:latin typeface="Comic Sans MS" panose="030F0702030302020204" pitchFamily="66" charset="0"/>
              </a:rPr>
              <a:t>Irony</a:t>
            </a:r>
          </a:p>
          <a:p>
            <a:pPr algn="ctr"/>
            <a:r>
              <a:rPr lang="en-GB" sz="1400" b="1" dirty="0">
                <a:latin typeface="Comic Sans MS" panose="030F0702030302020204" pitchFamily="66" charset="0"/>
              </a:rPr>
              <a:t>Tawny</a:t>
            </a:r>
          </a:p>
          <a:p>
            <a:pPr algn="ctr"/>
            <a:r>
              <a:rPr lang="en-GB" sz="1400" b="1" dirty="0">
                <a:latin typeface="Comic Sans MS" panose="030F0702030302020204" pitchFamily="66" charset="0"/>
              </a:rPr>
              <a:t>Pathetic Fallacy</a:t>
            </a:r>
          </a:p>
          <a:p>
            <a:pPr algn="ctr"/>
            <a:r>
              <a:rPr lang="en-GB" sz="1400" b="1" dirty="0">
                <a:latin typeface="Comic Sans MS" panose="030F0702030302020204" pitchFamily="66" charset="0"/>
              </a:rPr>
              <a:t>Euphemism</a:t>
            </a:r>
          </a:p>
          <a:p>
            <a:pPr algn="ctr"/>
            <a:endParaRPr lang="en-GB" sz="1400" b="1" dirty="0">
              <a:latin typeface="Comic Sans MS" panose="030F0702030302020204" pitchFamily="66" charset="0"/>
            </a:endParaRPr>
          </a:p>
        </p:txBody>
      </p:sp>
    </p:spTree>
    <p:extLst>
      <p:ext uri="{BB962C8B-B14F-4D97-AF65-F5344CB8AC3E}">
        <p14:creationId xmlns:p14="http://schemas.microsoft.com/office/powerpoint/2010/main" val="3635075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p:nvPr/>
        </p:nvSpPr>
        <p:spPr>
          <a:xfrm>
            <a:off x="2732500" y="741800"/>
            <a:ext cx="4601100" cy="40000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en" b="1">
                <a:solidFill>
                  <a:srgbClr val="9900FF"/>
                </a:solidFill>
              </a:rPr>
              <a:t>I--The Tragedy</a:t>
            </a:r>
            <a:br>
              <a:rPr lang="en"/>
            </a:br>
            <a:br>
              <a:rPr lang="en"/>
            </a:br>
            <a:r>
              <a:rPr lang="en"/>
              <a:t>She sits in </a:t>
            </a:r>
            <a:r>
              <a:rPr lang="en" b="1">
                <a:solidFill>
                  <a:srgbClr val="CC0000"/>
                </a:solidFill>
              </a:rPr>
              <a:t>the tawny vapour</a:t>
            </a:r>
            <a:br>
              <a:rPr lang="en"/>
            </a:br>
            <a:r>
              <a:rPr lang="en"/>
              <a:t>That the City lanes have uprolled,</a:t>
            </a:r>
            <a:br>
              <a:rPr lang="en"/>
            </a:br>
            <a:r>
              <a:rPr lang="en"/>
              <a:t>Behind whose webby fold on fold</a:t>
            </a:r>
            <a:br>
              <a:rPr lang="en"/>
            </a:br>
            <a:r>
              <a:rPr lang="en" b="1">
                <a:solidFill>
                  <a:srgbClr val="1155CC"/>
                </a:solidFill>
              </a:rPr>
              <a:t>Like a waning taper</a:t>
            </a:r>
            <a:br>
              <a:rPr lang="en" b="1">
                <a:solidFill>
                  <a:srgbClr val="1155CC"/>
                </a:solidFill>
              </a:rPr>
            </a:br>
            <a:r>
              <a:rPr lang="en" b="1">
                <a:solidFill>
                  <a:srgbClr val="1155CC"/>
                </a:solidFill>
              </a:rPr>
              <a:t>The street-lamp glimmers cold.</a:t>
            </a:r>
            <a:br>
              <a:rPr lang="en" b="1"/>
            </a:br>
            <a:br>
              <a:rPr lang="en" b="1"/>
            </a:br>
            <a:r>
              <a:rPr lang="en"/>
              <a:t>A messenger's knock cracks smartly,</a:t>
            </a:r>
            <a:br>
              <a:rPr lang="en"/>
            </a:br>
            <a:r>
              <a:rPr lang="en" b="1">
                <a:solidFill>
                  <a:srgbClr val="E69138"/>
                </a:solidFill>
              </a:rPr>
              <a:t>Flashed news is in her hand</a:t>
            </a:r>
            <a:br>
              <a:rPr lang="en"/>
            </a:br>
            <a:r>
              <a:rPr lang="en"/>
              <a:t>Of meaning it dazes to understand</a:t>
            </a:r>
            <a:br>
              <a:rPr lang="en"/>
            </a:br>
            <a:r>
              <a:rPr lang="en"/>
              <a:t>Though shaped so shortly:</a:t>
            </a:r>
            <a:br>
              <a:rPr lang="en"/>
            </a:br>
            <a:r>
              <a:rPr lang="en" b="1">
                <a:solidFill>
                  <a:srgbClr val="6AA84F"/>
                </a:solidFill>
              </a:rPr>
              <a:t>He--has fallen--in the far South Land . . .</a:t>
            </a:r>
            <a:br>
              <a:rPr lang="en" b="1">
                <a:solidFill>
                  <a:srgbClr val="6AA84F"/>
                </a:solidFill>
              </a:rPr>
            </a:br>
            <a:endParaRPr b="1">
              <a:solidFill>
                <a:srgbClr val="6AA84F"/>
              </a:solidFill>
            </a:endParaRPr>
          </a:p>
        </p:txBody>
      </p:sp>
      <p:sp>
        <p:nvSpPr>
          <p:cNvPr id="82" name="Shape 82"/>
          <p:cNvSpPr txBox="1"/>
          <p:nvPr/>
        </p:nvSpPr>
        <p:spPr>
          <a:xfrm>
            <a:off x="6741494" y="2996952"/>
            <a:ext cx="2207713" cy="1284084"/>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b="1" dirty="0">
                <a:solidFill>
                  <a:srgbClr val="E69138"/>
                </a:solidFill>
              </a:rPr>
              <a:t>What effect does the verb ‘flashed’ have? How does this change the tone?</a:t>
            </a:r>
            <a:endParaRPr b="1" dirty="0">
              <a:solidFill>
                <a:srgbClr val="E69138"/>
              </a:solidFill>
            </a:endParaRPr>
          </a:p>
        </p:txBody>
      </p:sp>
      <p:sp>
        <p:nvSpPr>
          <p:cNvPr id="83" name="Shape 83"/>
          <p:cNvSpPr txBox="1"/>
          <p:nvPr/>
        </p:nvSpPr>
        <p:spPr>
          <a:xfrm>
            <a:off x="258450" y="509003"/>
            <a:ext cx="2116150" cy="903967"/>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b="1" dirty="0">
                <a:solidFill>
                  <a:srgbClr val="9900FF"/>
                </a:solidFill>
              </a:rPr>
              <a:t> What is the effect of the subtitle?</a:t>
            </a:r>
            <a:endParaRPr b="1" dirty="0">
              <a:solidFill>
                <a:srgbClr val="9900FF"/>
              </a:solidFill>
            </a:endParaRPr>
          </a:p>
        </p:txBody>
      </p:sp>
      <p:sp>
        <p:nvSpPr>
          <p:cNvPr id="84" name="Shape 84"/>
          <p:cNvSpPr txBox="1"/>
          <p:nvPr/>
        </p:nvSpPr>
        <p:spPr>
          <a:xfrm>
            <a:off x="6756774" y="481766"/>
            <a:ext cx="2207713" cy="2011129"/>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b="1" dirty="0">
                <a:solidFill>
                  <a:srgbClr val="CC0000"/>
                </a:solidFill>
              </a:rPr>
              <a:t> The poem is set in Victorian London. What does the adjective ‘tawny’ suggest about the city? What technique is this?</a:t>
            </a:r>
            <a:endParaRPr b="1" dirty="0">
              <a:solidFill>
                <a:srgbClr val="CC0000"/>
              </a:solidFill>
            </a:endParaRPr>
          </a:p>
        </p:txBody>
      </p:sp>
      <p:sp>
        <p:nvSpPr>
          <p:cNvPr id="85" name="Shape 85"/>
          <p:cNvSpPr txBox="1"/>
          <p:nvPr/>
        </p:nvSpPr>
        <p:spPr>
          <a:xfrm>
            <a:off x="258450" y="2402333"/>
            <a:ext cx="1725725" cy="2106787"/>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b="1" dirty="0">
                <a:solidFill>
                  <a:srgbClr val="1155CC"/>
                </a:solidFill>
              </a:rPr>
              <a:t>What effect does the assonance and light imagery have? What does it symbolise?</a:t>
            </a:r>
            <a:endParaRPr b="1" dirty="0">
              <a:solidFill>
                <a:srgbClr val="1155CC"/>
              </a:solidFill>
            </a:endParaRPr>
          </a:p>
        </p:txBody>
      </p:sp>
      <p:sp>
        <p:nvSpPr>
          <p:cNvPr id="86" name="Shape 86"/>
          <p:cNvSpPr txBox="1"/>
          <p:nvPr/>
        </p:nvSpPr>
        <p:spPr>
          <a:xfrm>
            <a:off x="2682825" y="4872233"/>
            <a:ext cx="3375300" cy="25060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b="1" dirty="0">
                <a:solidFill>
                  <a:srgbClr val="6AA84F"/>
                </a:solidFill>
              </a:rPr>
              <a:t>What does the verb ‘fallen’ euphemistically refer to?  What do the hyphes do ? What else is broken now?</a:t>
            </a:r>
            <a:endParaRPr b="1" dirty="0">
              <a:solidFill>
                <a:srgbClr val="6AA84F"/>
              </a:solidFill>
            </a:endParaRPr>
          </a:p>
        </p:txBody>
      </p:sp>
      <p:sp>
        <p:nvSpPr>
          <p:cNvPr id="2" name="TextBox 1"/>
          <p:cNvSpPr txBox="1"/>
          <p:nvPr/>
        </p:nvSpPr>
        <p:spPr>
          <a:xfrm>
            <a:off x="6308898" y="4509120"/>
            <a:ext cx="2577007" cy="2031325"/>
          </a:xfrm>
          <a:prstGeom prst="rect">
            <a:avLst/>
          </a:prstGeom>
          <a:noFill/>
          <a:ln>
            <a:solidFill>
              <a:schemeClr val="tx1"/>
            </a:solidFill>
          </a:ln>
        </p:spPr>
        <p:txBody>
          <a:bodyPr wrap="square" rtlCol="0">
            <a:spAutoFit/>
          </a:bodyPr>
          <a:lstStyle/>
          <a:p>
            <a:r>
              <a:rPr lang="en-GB" dirty="0"/>
              <a:t>Tone is bleak – it is anti-war to illuminate the absurdity and tragedy that goes arm in arm with violent conflict – war is tragic and unnecessary.</a:t>
            </a:r>
          </a:p>
        </p:txBody>
      </p:sp>
      <p:sp>
        <p:nvSpPr>
          <p:cNvPr id="3" name="TextBox 2"/>
          <p:cNvSpPr txBox="1"/>
          <p:nvPr/>
        </p:nvSpPr>
        <p:spPr>
          <a:xfrm>
            <a:off x="258450" y="116632"/>
            <a:ext cx="8490014" cy="369332"/>
          </a:xfrm>
          <a:prstGeom prst="rect">
            <a:avLst/>
          </a:prstGeom>
          <a:noFill/>
          <a:ln>
            <a:solidFill>
              <a:schemeClr val="tx1"/>
            </a:solidFill>
          </a:ln>
        </p:spPr>
        <p:txBody>
          <a:bodyPr wrap="square" rtlCol="0">
            <a:spAutoFit/>
          </a:bodyPr>
          <a:lstStyle/>
          <a:p>
            <a:r>
              <a:rPr lang="en-GB" b="1" dirty="0"/>
              <a:t>Hardy was denounced as a pacifist. The wife represents ALL who lost loved ones to war.</a:t>
            </a:r>
          </a:p>
        </p:txBody>
      </p:sp>
    </p:spTree>
    <p:extLst>
      <p:ext uri="{BB962C8B-B14F-4D97-AF65-F5344CB8AC3E}">
        <p14:creationId xmlns:p14="http://schemas.microsoft.com/office/powerpoint/2010/main" val="3342146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p:nvPr/>
        </p:nvSpPr>
        <p:spPr>
          <a:xfrm>
            <a:off x="2324475" y="1261133"/>
            <a:ext cx="4797300" cy="40000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r>
              <a:rPr lang="en" b="1">
                <a:solidFill>
                  <a:srgbClr val="9900FF"/>
                </a:solidFill>
              </a:rPr>
              <a:t>II--The Irony</a:t>
            </a:r>
            <a:br>
              <a:rPr lang="en"/>
            </a:br>
            <a:br>
              <a:rPr lang="en"/>
            </a:br>
            <a:r>
              <a:rPr lang="en"/>
              <a:t>'Tis the morrow; </a:t>
            </a:r>
            <a:r>
              <a:rPr lang="en" b="1">
                <a:solidFill>
                  <a:srgbClr val="CC0000"/>
                </a:solidFill>
              </a:rPr>
              <a:t>the fog hangs thicker,</a:t>
            </a:r>
            <a:br>
              <a:rPr lang="en" b="1">
                <a:solidFill>
                  <a:srgbClr val="CC0000"/>
                </a:solidFill>
              </a:rPr>
            </a:br>
            <a:r>
              <a:rPr lang="en"/>
              <a:t>The postman nears and goes:</a:t>
            </a:r>
            <a:br>
              <a:rPr lang="en"/>
            </a:br>
            <a:r>
              <a:rPr lang="en"/>
              <a:t>A letter is brought whose lines disclose</a:t>
            </a:r>
            <a:br>
              <a:rPr lang="en"/>
            </a:br>
            <a:r>
              <a:rPr lang="en"/>
              <a:t>By the firelight flicker</a:t>
            </a:r>
            <a:br>
              <a:rPr lang="en"/>
            </a:br>
            <a:r>
              <a:rPr lang="en" b="1">
                <a:solidFill>
                  <a:srgbClr val="1155CC"/>
                </a:solidFill>
              </a:rPr>
              <a:t>His hand, whom the worm now knows:</a:t>
            </a:r>
            <a:endParaRPr b="1">
              <a:solidFill>
                <a:srgbClr val="1155CC"/>
              </a:solidFill>
            </a:endParaRPr>
          </a:p>
          <a:p>
            <a:pPr marL="0" lvl="0" indent="0">
              <a:spcBef>
                <a:spcPts val="0"/>
              </a:spcBef>
              <a:spcAft>
                <a:spcPts val="0"/>
              </a:spcAft>
              <a:buNone/>
            </a:pPr>
            <a:endParaRPr/>
          </a:p>
          <a:p>
            <a:pPr marL="0" lvl="0" indent="0" rtl="0">
              <a:spcBef>
                <a:spcPts val="0"/>
              </a:spcBef>
              <a:spcAft>
                <a:spcPts val="0"/>
              </a:spcAft>
              <a:buNone/>
            </a:pPr>
            <a:r>
              <a:rPr lang="en" b="1">
                <a:solidFill>
                  <a:srgbClr val="E69138"/>
                </a:solidFill>
              </a:rPr>
              <a:t>Fresh--firm--penned in highest feather -</a:t>
            </a:r>
            <a:br>
              <a:rPr lang="en"/>
            </a:br>
            <a:r>
              <a:rPr lang="en"/>
              <a:t>Page-full of his hoped return,</a:t>
            </a:r>
            <a:br>
              <a:rPr lang="en"/>
            </a:br>
            <a:r>
              <a:rPr lang="en" b="1">
                <a:solidFill>
                  <a:srgbClr val="6AA84F"/>
                </a:solidFill>
              </a:rPr>
              <a:t>And of home-planned jaunts by brake and burn</a:t>
            </a:r>
            <a:br>
              <a:rPr lang="en" b="1">
                <a:solidFill>
                  <a:srgbClr val="6AA84F"/>
                </a:solidFill>
              </a:rPr>
            </a:br>
            <a:r>
              <a:rPr lang="en" b="1">
                <a:solidFill>
                  <a:srgbClr val="6AA84F"/>
                </a:solidFill>
              </a:rPr>
              <a:t>In the summer weather,</a:t>
            </a:r>
            <a:br>
              <a:rPr lang="en" b="1">
                <a:solidFill>
                  <a:srgbClr val="6AA84F"/>
                </a:solidFill>
              </a:rPr>
            </a:br>
            <a:r>
              <a:rPr lang="en" b="1">
                <a:solidFill>
                  <a:srgbClr val="6AA84F"/>
                </a:solidFill>
              </a:rPr>
              <a:t>And of new love that they would learn</a:t>
            </a:r>
            <a:r>
              <a:rPr lang="en"/>
              <a:t>.</a:t>
            </a:r>
            <a:br>
              <a:rPr lang="en"/>
            </a:br>
            <a:br>
              <a:rPr lang="en"/>
            </a:br>
            <a:endParaRPr/>
          </a:p>
        </p:txBody>
      </p:sp>
      <p:sp>
        <p:nvSpPr>
          <p:cNvPr id="92" name="Shape 92"/>
          <p:cNvSpPr txBox="1"/>
          <p:nvPr/>
        </p:nvSpPr>
        <p:spPr>
          <a:xfrm>
            <a:off x="7041449" y="2246033"/>
            <a:ext cx="1707013" cy="2335095"/>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b="1" dirty="0">
                <a:solidFill>
                  <a:srgbClr val="E69138"/>
                </a:solidFill>
              </a:rPr>
              <a:t>4. What effect does the alliterative phrase have? What could this symbolise? Why is this further irony?</a:t>
            </a:r>
            <a:endParaRPr b="1" dirty="0">
              <a:solidFill>
                <a:srgbClr val="E69138"/>
              </a:solidFill>
            </a:endParaRPr>
          </a:p>
        </p:txBody>
      </p:sp>
      <p:sp>
        <p:nvSpPr>
          <p:cNvPr id="93" name="Shape 93"/>
          <p:cNvSpPr txBox="1"/>
          <p:nvPr/>
        </p:nvSpPr>
        <p:spPr>
          <a:xfrm>
            <a:off x="179512" y="550533"/>
            <a:ext cx="1670788" cy="934251"/>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b="1" dirty="0">
                <a:solidFill>
                  <a:srgbClr val="9900FF"/>
                </a:solidFill>
              </a:rPr>
              <a:t>What is the effect of the subtitle?</a:t>
            </a:r>
            <a:endParaRPr b="1" dirty="0">
              <a:solidFill>
                <a:srgbClr val="9900FF"/>
              </a:solidFill>
            </a:endParaRPr>
          </a:p>
        </p:txBody>
      </p:sp>
      <p:sp>
        <p:nvSpPr>
          <p:cNvPr id="94" name="Shape 94"/>
          <p:cNvSpPr txBox="1"/>
          <p:nvPr/>
        </p:nvSpPr>
        <p:spPr>
          <a:xfrm>
            <a:off x="6756774" y="481767"/>
            <a:ext cx="1991689" cy="1003017"/>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b="1" dirty="0">
                <a:solidFill>
                  <a:srgbClr val="CC0000"/>
                </a:solidFill>
              </a:rPr>
              <a:t>What is the ‘thicker’ fog symbolic of?</a:t>
            </a:r>
            <a:endParaRPr b="1" dirty="0">
              <a:solidFill>
                <a:srgbClr val="CC0000"/>
              </a:solidFill>
            </a:endParaRPr>
          </a:p>
        </p:txBody>
      </p:sp>
      <p:sp>
        <p:nvSpPr>
          <p:cNvPr id="95" name="Shape 95"/>
          <p:cNvSpPr txBox="1"/>
          <p:nvPr/>
        </p:nvSpPr>
        <p:spPr>
          <a:xfrm>
            <a:off x="179512" y="2295167"/>
            <a:ext cx="1606838" cy="1565881"/>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b="1" dirty="0">
                <a:solidFill>
                  <a:srgbClr val="1155CC"/>
                </a:solidFill>
              </a:rPr>
              <a:t>What effect does the grotesque imagery of death have?</a:t>
            </a:r>
            <a:endParaRPr b="1" dirty="0">
              <a:solidFill>
                <a:srgbClr val="1155CC"/>
              </a:solidFill>
            </a:endParaRPr>
          </a:p>
        </p:txBody>
      </p:sp>
      <p:sp>
        <p:nvSpPr>
          <p:cNvPr id="96" name="Shape 96"/>
          <p:cNvSpPr txBox="1"/>
          <p:nvPr/>
        </p:nvSpPr>
        <p:spPr>
          <a:xfrm>
            <a:off x="-33181" y="4149080"/>
            <a:ext cx="2357655" cy="1525272"/>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b="1" dirty="0">
                <a:solidFill>
                  <a:srgbClr val="6AA84F"/>
                </a:solidFill>
              </a:rPr>
              <a:t>What effect does ending the poem description of ‘summer’ and fun have?</a:t>
            </a:r>
            <a:endParaRPr b="1" dirty="0">
              <a:solidFill>
                <a:srgbClr val="6AA84F"/>
              </a:solidFill>
            </a:endParaRPr>
          </a:p>
        </p:txBody>
      </p:sp>
      <p:sp>
        <p:nvSpPr>
          <p:cNvPr id="2" name="TextBox 1"/>
          <p:cNvSpPr txBox="1"/>
          <p:nvPr/>
        </p:nvSpPr>
        <p:spPr>
          <a:xfrm>
            <a:off x="2123728" y="5261133"/>
            <a:ext cx="6912768" cy="1200329"/>
          </a:xfrm>
          <a:prstGeom prst="rect">
            <a:avLst/>
          </a:prstGeom>
          <a:noFill/>
          <a:ln>
            <a:solidFill>
              <a:schemeClr val="tx1"/>
            </a:solidFill>
          </a:ln>
        </p:spPr>
        <p:txBody>
          <a:bodyPr wrap="square" rtlCol="0">
            <a:spAutoFit/>
          </a:bodyPr>
          <a:lstStyle/>
          <a:p>
            <a:r>
              <a:rPr lang="en-GB" dirty="0"/>
              <a:t>No Patriotic language.</a:t>
            </a:r>
          </a:p>
          <a:p>
            <a:r>
              <a:rPr lang="en-GB" dirty="0"/>
              <a:t>No suggestion of noble sacrifice.</a:t>
            </a:r>
          </a:p>
          <a:p>
            <a:r>
              <a:rPr lang="en-GB" dirty="0"/>
              <a:t>No heroism or honour.</a:t>
            </a:r>
          </a:p>
          <a:p>
            <a:r>
              <a:rPr lang="en-GB" dirty="0"/>
              <a:t>So, husband’s death feels devoid of meaning or purpose – war is futile. </a:t>
            </a:r>
          </a:p>
        </p:txBody>
      </p:sp>
    </p:spTree>
    <p:extLst>
      <p:ext uri="{BB962C8B-B14F-4D97-AF65-F5344CB8AC3E}">
        <p14:creationId xmlns:p14="http://schemas.microsoft.com/office/powerpoint/2010/main" val="3537511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07977"/>
            <a:ext cx="4617107" cy="32500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1762" y="0"/>
            <a:ext cx="4482238" cy="358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7107" y="3605545"/>
            <a:ext cx="4526893" cy="3252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21" y="29344"/>
            <a:ext cx="4637145" cy="3607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ubtitle 2"/>
          <p:cNvSpPr>
            <a:spLocks noGrp="1"/>
          </p:cNvSpPr>
          <p:nvPr>
            <p:ph type="subTitle" idx="1"/>
          </p:nvPr>
        </p:nvSpPr>
        <p:spPr>
          <a:xfrm>
            <a:off x="2123728" y="1052736"/>
            <a:ext cx="6400800" cy="4180252"/>
          </a:xfrm>
          <a:solidFill>
            <a:srgbClr val="FFFF00"/>
          </a:solidFill>
        </p:spPr>
        <p:txBody>
          <a:bodyPr>
            <a:noAutofit/>
          </a:bodyPr>
          <a:lstStyle/>
          <a:p>
            <a:r>
              <a:rPr lang="en-GB" sz="4800" b="1" dirty="0">
                <a:solidFill>
                  <a:schemeClr val="tx1"/>
                </a:solidFill>
                <a:effectLst>
                  <a:outerShdw blurRad="38100" dist="38100" dir="2700000" algn="tl">
                    <a:srgbClr val="000000">
                      <a:alpha val="43137"/>
                    </a:srgbClr>
                  </a:outerShdw>
                </a:effectLst>
              </a:rPr>
              <a:t>Task: What does this poem tell us about war</a:t>
            </a:r>
            <a:r>
              <a:rPr lang="en-US" sz="4800" b="1" dirty="0">
                <a:solidFill>
                  <a:schemeClr val="tx1"/>
                </a:solidFill>
                <a:effectLst>
                  <a:outerShdw blurRad="38100" dist="38100" dir="2700000" algn="tl">
                    <a:srgbClr val="000000">
                      <a:alpha val="43137"/>
                    </a:srgbClr>
                  </a:outerShdw>
                </a:effectLst>
              </a:rPr>
              <a:t>?</a:t>
            </a:r>
            <a:r>
              <a:rPr lang="en-GB" sz="4800" b="1" dirty="0">
                <a:solidFill>
                  <a:schemeClr val="tx1"/>
                </a:solidFill>
                <a:effectLst>
                  <a:outerShdw blurRad="38100" dist="38100" dir="2700000" algn="tl">
                    <a:srgbClr val="000000">
                      <a:alpha val="43137"/>
                    </a:srgbClr>
                  </a:outerShdw>
                </a:effectLst>
              </a:rPr>
              <a:t> </a:t>
            </a:r>
          </a:p>
          <a:p>
            <a:pPr algn="l"/>
            <a:r>
              <a:rPr lang="en-GB" sz="1800" b="1" dirty="0">
                <a:solidFill>
                  <a:schemeClr val="tx1"/>
                </a:solidFill>
                <a:effectLst>
                  <a:outerShdw blurRad="38100" dist="38100" dir="2700000" algn="tl">
                    <a:srgbClr val="000000">
                      <a:alpha val="43137"/>
                    </a:srgbClr>
                  </a:outerShdw>
                </a:effectLst>
              </a:rPr>
              <a:t>Refer to the text – included quotations</a:t>
            </a:r>
          </a:p>
          <a:p>
            <a:pPr algn="l"/>
            <a:r>
              <a:rPr lang="en-GB" sz="1800" b="1" dirty="0">
                <a:solidFill>
                  <a:schemeClr val="tx1"/>
                </a:solidFill>
                <a:effectLst>
                  <a:outerShdw blurRad="38100" dist="38100" dir="2700000" algn="tl">
                    <a:srgbClr val="000000">
                      <a:alpha val="43137"/>
                    </a:srgbClr>
                  </a:outerShdw>
                </a:effectLst>
              </a:rPr>
              <a:t>Write as:</a:t>
            </a:r>
          </a:p>
          <a:p>
            <a:pPr algn="l"/>
            <a:r>
              <a:rPr lang="en-GB" sz="1800" b="1" dirty="0">
                <a:solidFill>
                  <a:schemeClr val="tx1"/>
                </a:solidFill>
                <a:effectLst>
                  <a:outerShdw blurRad="38100" dist="38100" dir="2700000" algn="tl">
                    <a:srgbClr val="000000">
                      <a:alpha val="43137"/>
                    </a:srgbClr>
                  </a:outerShdw>
                </a:effectLst>
              </a:rPr>
              <a:t>P</a:t>
            </a:r>
          </a:p>
          <a:p>
            <a:pPr algn="l"/>
            <a:r>
              <a:rPr lang="en-GB" sz="1800" b="1" dirty="0">
                <a:solidFill>
                  <a:schemeClr val="tx1"/>
                </a:solidFill>
                <a:effectLst>
                  <a:outerShdw blurRad="38100" dist="38100" dir="2700000" algn="tl">
                    <a:srgbClr val="000000">
                      <a:alpha val="43137"/>
                    </a:srgbClr>
                  </a:outerShdw>
                </a:effectLst>
              </a:rPr>
              <a:t>E</a:t>
            </a:r>
          </a:p>
          <a:p>
            <a:pPr algn="l"/>
            <a:r>
              <a:rPr lang="en-GB" sz="1800" b="1" dirty="0">
                <a:solidFill>
                  <a:schemeClr val="tx1"/>
                </a:solidFill>
                <a:effectLst>
                  <a:outerShdw blurRad="38100" dist="38100" dir="2700000" algn="tl">
                    <a:srgbClr val="000000">
                      <a:alpha val="43137"/>
                    </a:srgbClr>
                  </a:outerShdw>
                </a:effectLst>
              </a:rPr>
              <a:t>T</a:t>
            </a:r>
          </a:p>
          <a:p>
            <a:pPr algn="l"/>
            <a:r>
              <a:rPr lang="en-GB" sz="1800" b="1" dirty="0">
                <a:solidFill>
                  <a:schemeClr val="tx1"/>
                </a:solidFill>
                <a:effectLst>
                  <a:outerShdw blurRad="38100" dist="38100" dir="2700000" algn="tl">
                    <a:srgbClr val="000000">
                      <a:alpha val="43137"/>
                    </a:srgbClr>
                  </a:outerShdw>
                </a:effectLst>
              </a:rPr>
              <a:t>E</a:t>
            </a:r>
          </a:p>
          <a:p>
            <a:pPr algn="l"/>
            <a:r>
              <a:rPr lang="en-GB" sz="1800" b="1" dirty="0">
                <a:solidFill>
                  <a:schemeClr val="tx1"/>
                </a:solidFill>
                <a:effectLst>
                  <a:outerShdw blurRad="38100" dist="38100" dir="2700000" algn="tl">
                    <a:srgbClr val="000000">
                      <a:alpha val="43137"/>
                    </a:srgbClr>
                  </a:outerShdw>
                </a:effectLst>
              </a:rPr>
              <a:t>R</a:t>
            </a:r>
          </a:p>
        </p:txBody>
      </p:sp>
      <p:sp>
        <p:nvSpPr>
          <p:cNvPr id="12"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sp>
        <p:nvSpPr>
          <p:cNvPr id="10" name="Rounded Rectangular Callout 9"/>
          <p:cNvSpPr/>
          <p:nvPr/>
        </p:nvSpPr>
        <p:spPr>
          <a:xfrm>
            <a:off x="0" y="1"/>
            <a:ext cx="2308552" cy="1474342"/>
          </a:xfrm>
          <a:prstGeom prst="wedgeRoundRectCallout">
            <a:avLst>
              <a:gd name="adj1" fmla="val 61649"/>
              <a:gd name="adj2" fmla="val 3640"/>
              <a:gd name="adj3" fmla="val 16667"/>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b="1" u="sng" dirty="0">
                <a:latin typeface="Comic Sans MS" panose="030F0702030302020204" pitchFamily="66" charset="0"/>
              </a:rPr>
              <a:t>Key Words:</a:t>
            </a:r>
          </a:p>
          <a:p>
            <a:pPr algn="ctr"/>
            <a:r>
              <a:rPr lang="en-GB" sz="1400" b="1" dirty="0">
                <a:latin typeface="Comic Sans MS" panose="030F0702030302020204" pitchFamily="66" charset="0"/>
              </a:rPr>
              <a:t>Tragedy</a:t>
            </a:r>
          </a:p>
          <a:p>
            <a:pPr algn="ctr"/>
            <a:r>
              <a:rPr lang="en-GB" sz="1400" b="1" dirty="0">
                <a:latin typeface="Comic Sans MS" panose="030F0702030302020204" pitchFamily="66" charset="0"/>
              </a:rPr>
              <a:t>Irony</a:t>
            </a:r>
          </a:p>
          <a:p>
            <a:pPr algn="ctr"/>
            <a:r>
              <a:rPr lang="en-GB" sz="1400" b="1" dirty="0">
                <a:latin typeface="Comic Sans MS" panose="030F0702030302020204" pitchFamily="66" charset="0"/>
              </a:rPr>
              <a:t>Tawny</a:t>
            </a:r>
          </a:p>
          <a:p>
            <a:pPr algn="ctr"/>
            <a:r>
              <a:rPr lang="en-GB" sz="1400" b="1" dirty="0">
                <a:latin typeface="Comic Sans MS" panose="030F0702030302020204" pitchFamily="66" charset="0"/>
              </a:rPr>
              <a:t>Pathetic Fallacy</a:t>
            </a:r>
          </a:p>
          <a:p>
            <a:pPr algn="ctr"/>
            <a:r>
              <a:rPr lang="en-GB" sz="1400" b="1" dirty="0">
                <a:latin typeface="Comic Sans MS" panose="030F0702030302020204" pitchFamily="66" charset="0"/>
              </a:rPr>
              <a:t>Euphemism</a:t>
            </a:r>
          </a:p>
          <a:p>
            <a:pPr algn="ctr"/>
            <a:endParaRPr lang="en-GB" sz="1400" b="1" dirty="0">
              <a:latin typeface="Comic Sans MS" panose="030F0702030302020204" pitchFamily="66" charset="0"/>
            </a:endParaRPr>
          </a:p>
        </p:txBody>
      </p:sp>
    </p:spTree>
    <p:extLst>
      <p:ext uri="{BB962C8B-B14F-4D97-AF65-F5344CB8AC3E}">
        <p14:creationId xmlns:p14="http://schemas.microsoft.com/office/powerpoint/2010/main" val="3128838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3607977"/>
            <a:ext cx="4617107" cy="32500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1762" y="0"/>
            <a:ext cx="4482238" cy="358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17107" y="3605545"/>
            <a:ext cx="4526893" cy="3252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4637145" cy="3607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sp>
        <p:nvSpPr>
          <p:cNvPr id="13" name="Title 1"/>
          <p:cNvSpPr txBox="1">
            <a:spLocks/>
          </p:cNvSpPr>
          <p:nvPr/>
        </p:nvSpPr>
        <p:spPr>
          <a:xfrm>
            <a:off x="0" y="1788288"/>
            <a:ext cx="2664296" cy="1744200"/>
          </a:xfrm>
          <a:prstGeom prst="rect">
            <a:avLst/>
          </a:prstGeom>
          <a:solidFill>
            <a:schemeClr val="bg1">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b="1" dirty="0">
                <a:solidFill>
                  <a:srgbClr val="FFFF00"/>
                </a:solidFill>
                <a:latin typeface="AR BERKLEY" panose="02000000000000000000" pitchFamily="2" charset="0"/>
              </a:rPr>
              <a:t>Match the poetic term to the definition.</a:t>
            </a:r>
          </a:p>
        </p:txBody>
      </p:sp>
      <p:sp>
        <p:nvSpPr>
          <p:cNvPr id="10" name="Rounded Rectangular Callout 9"/>
          <p:cNvSpPr/>
          <p:nvPr/>
        </p:nvSpPr>
        <p:spPr>
          <a:xfrm>
            <a:off x="0" y="0"/>
            <a:ext cx="2308552" cy="1794681"/>
          </a:xfrm>
          <a:prstGeom prst="wedgeRoundRectCallout">
            <a:avLst>
              <a:gd name="adj1" fmla="val 61649"/>
              <a:gd name="adj2" fmla="val 3640"/>
              <a:gd name="adj3" fmla="val 16667"/>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b="1" u="sng" dirty="0">
                <a:latin typeface="Comic Sans MS" panose="030F0702030302020204" pitchFamily="66" charset="0"/>
              </a:rPr>
              <a:t>Key Words:</a:t>
            </a:r>
          </a:p>
          <a:p>
            <a:pPr algn="ctr"/>
            <a:r>
              <a:rPr lang="en-GB" sz="1400" b="1" dirty="0">
                <a:latin typeface="Comic Sans MS" panose="030F0702030302020204" pitchFamily="66" charset="0"/>
              </a:rPr>
              <a:t>Tragedy</a:t>
            </a:r>
          </a:p>
          <a:p>
            <a:pPr algn="ctr"/>
            <a:r>
              <a:rPr lang="en-GB" sz="1400" b="1" dirty="0">
                <a:latin typeface="Comic Sans MS" panose="030F0702030302020204" pitchFamily="66" charset="0"/>
              </a:rPr>
              <a:t>Irony</a:t>
            </a:r>
          </a:p>
          <a:p>
            <a:pPr algn="ctr"/>
            <a:r>
              <a:rPr lang="en-GB" sz="1400" b="1" dirty="0">
                <a:latin typeface="Comic Sans MS" panose="030F0702030302020204" pitchFamily="66" charset="0"/>
              </a:rPr>
              <a:t>Tawny</a:t>
            </a:r>
          </a:p>
          <a:p>
            <a:pPr algn="ctr"/>
            <a:r>
              <a:rPr lang="en-GB" sz="1400" b="1" dirty="0">
                <a:latin typeface="Comic Sans MS" panose="030F0702030302020204" pitchFamily="66" charset="0"/>
              </a:rPr>
              <a:t>Pathetic Fallacy</a:t>
            </a:r>
          </a:p>
          <a:p>
            <a:pPr algn="ctr"/>
            <a:r>
              <a:rPr lang="en-GB" sz="1400" b="1" dirty="0">
                <a:latin typeface="Comic Sans MS" panose="030F0702030302020204" pitchFamily="66" charset="0"/>
              </a:rPr>
              <a:t>Euphemism</a:t>
            </a:r>
          </a:p>
          <a:p>
            <a:pPr algn="ctr"/>
            <a:endParaRPr lang="en-GB" sz="1400" b="1" dirty="0">
              <a:latin typeface="Comic Sans MS" panose="030F0702030302020204" pitchFamily="66"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058432648"/>
              </p:ext>
            </p:extLst>
          </p:nvPr>
        </p:nvGraphicFramePr>
        <p:xfrm>
          <a:off x="2771800" y="36274"/>
          <a:ext cx="6372200" cy="6201771"/>
        </p:xfrm>
        <a:graphic>
          <a:graphicData uri="http://schemas.openxmlformats.org/drawingml/2006/table">
            <a:tbl>
              <a:tblPr firstRow="1" bandRow="1">
                <a:tableStyleId>{5C22544A-7EE6-4342-B048-85BDC9FD1C3A}</a:tableStyleId>
              </a:tblPr>
              <a:tblGrid>
                <a:gridCol w="3186100">
                  <a:extLst>
                    <a:ext uri="{9D8B030D-6E8A-4147-A177-3AD203B41FA5}">
                      <a16:colId xmlns:a16="http://schemas.microsoft.com/office/drawing/2014/main" val="20000"/>
                    </a:ext>
                  </a:extLst>
                </a:gridCol>
                <a:gridCol w="3186100">
                  <a:extLst>
                    <a:ext uri="{9D8B030D-6E8A-4147-A177-3AD203B41FA5}">
                      <a16:colId xmlns:a16="http://schemas.microsoft.com/office/drawing/2014/main" val="20001"/>
                    </a:ext>
                  </a:extLst>
                </a:gridCol>
              </a:tblGrid>
              <a:tr h="370840">
                <a:tc>
                  <a:txBody>
                    <a:bodyPr/>
                    <a:lstStyle/>
                    <a:p>
                      <a:r>
                        <a:rPr lang="en-GB" dirty="0"/>
                        <a:t>Poetic term</a:t>
                      </a:r>
                    </a:p>
                  </a:txBody>
                  <a:tcPr/>
                </a:tc>
                <a:tc>
                  <a:txBody>
                    <a:bodyPr/>
                    <a:lstStyle/>
                    <a:p>
                      <a:r>
                        <a:rPr lang="en-GB" dirty="0"/>
                        <a:t>Definition</a:t>
                      </a:r>
                    </a:p>
                  </a:txBody>
                  <a:tcPr/>
                </a:tc>
                <a:extLst>
                  <a:ext uri="{0D108BD9-81ED-4DB2-BD59-A6C34878D82A}">
                    <a16:rowId xmlns:a16="http://schemas.microsoft.com/office/drawing/2014/main" val="10000"/>
                  </a:ext>
                </a:extLst>
              </a:tr>
              <a:tr h="481691">
                <a:tc>
                  <a:txBody>
                    <a:bodyPr/>
                    <a:lstStyle/>
                    <a:p>
                      <a:r>
                        <a:rPr lang="en-GB" dirty="0"/>
                        <a:t>alliteration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Use of words which echo their meaning in sound e.g. “Snap”, “bang” etc.</a:t>
                      </a:r>
                    </a:p>
                  </a:txBody>
                  <a:tcPr/>
                </a:tc>
                <a:extLst>
                  <a:ext uri="{0D108BD9-81ED-4DB2-BD59-A6C34878D82A}">
                    <a16:rowId xmlns:a16="http://schemas.microsoft.com/office/drawing/2014/main" val="10001"/>
                  </a:ext>
                </a:extLst>
              </a:tr>
              <a:tr h="370840">
                <a:tc>
                  <a:txBody>
                    <a:bodyPr/>
                    <a:lstStyle/>
                    <a:p>
                      <a:r>
                        <a:rPr lang="en-GB" dirty="0"/>
                        <a:t>assonance</a:t>
                      </a:r>
                    </a:p>
                  </a:txBody>
                  <a:tcPr/>
                </a:tc>
                <a:tc>
                  <a:txBody>
                    <a:bodyPr/>
                    <a:lstStyle/>
                    <a:p>
                      <a:r>
                        <a:rPr kumimoji="0" lang="en-GB" sz="1100" b="0" i="0" u="none" strike="noStrike" kern="1200" cap="none" spc="0" normalizeH="0" baseline="0" noProof="0" dirty="0">
                          <a:ln>
                            <a:noFill/>
                          </a:ln>
                          <a:solidFill>
                            <a:prstClr val="black"/>
                          </a:solidFill>
                          <a:effectLst/>
                          <a:uLnTx/>
                          <a:uFillTx/>
                          <a:latin typeface="+mn-lt"/>
                          <a:ea typeface="+mn-ea"/>
                          <a:cs typeface="+mn-cs"/>
                        </a:rPr>
                        <a:t>Use of word pictures, figures of speech and description to evoke ideas, feelings, objects, actions, states of mind, </a:t>
                      </a:r>
                      <a:r>
                        <a:rPr kumimoji="0" lang="en-GB" sz="1100" b="0" i="0" u="none" strike="noStrike" kern="1200" cap="none" spc="0" normalizeH="0" baseline="0" noProof="0" dirty="0" err="1">
                          <a:ln>
                            <a:noFill/>
                          </a:ln>
                          <a:solidFill>
                            <a:prstClr val="black"/>
                          </a:solidFill>
                          <a:effectLst/>
                          <a:uLnTx/>
                          <a:uFillTx/>
                          <a:latin typeface="+mn-lt"/>
                          <a:ea typeface="+mn-ea"/>
                          <a:cs typeface="+mn-cs"/>
                        </a:rPr>
                        <a:t>etc</a:t>
                      </a:r>
                      <a:endParaRPr lang="en-GB" dirty="0"/>
                    </a:p>
                  </a:txBody>
                  <a:tcPr/>
                </a:tc>
                <a:extLst>
                  <a:ext uri="{0D108BD9-81ED-4DB2-BD59-A6C34878D82A}">
                    <a16:rowId xmlns:a16="http://schemas.microsoft.com/office/drawing/2014/main" val="10002"/>
                  </a:ext>
                </a:extLst>
              </a:tr>
              <a:tr h="370840">
                <a:tc>
                  <a:txBody>
                    <a:bodyPr/>
                    <a:lstStyle/>
                    <a:p>
                      <a:r>
                        <a:rPr lang="en-GB" dirty="0"/>
                        <a:t>enjambment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Technique of presenting things which are not human as if they are. </a:t>
                      </a:r>
                    </a:p>
                  </a:txBody>
                  <a:tcPr/>
                </a:tc>
                <a:extLst>
                  <a:ext uri="{0D108BD9-81ED-4DB2-BD59-A6C34878D82A}">
                    <a16:rowId xmlns:a16="http://schemas.microsoft.com/office/drawing/2014/main" val="10003"/>
                  </a:ext>
                </a:extLst>
              </a:tr>
              <a:tr h="370840">
                <a:tc>
                  <a:txBody>
                    <a:bodyPr/>
                    <a:lstStyle/>
                    <a:p>
                      <a:r>
                        <a:rPr lang="en-GB" dirty="0"/>
                        <a:t>imagery / figurative language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Repetition of similar or identical vowel sounds in words which follow each other.</a:t>
                      </a:r>
                    </a:p>
                  </a:txBody>
                  <a:tcPr/>
                </a:tc>
                <a:extLst>
                  <a:ext uri="{0D108BD9-81ED-4DB2-BD59-A6C34878D82A}">
                    <a16:rowId xmlns:a16="http://schemas.microsoft.com/office/drawing/2014/main" val="10004"/>
                  </a:ext>
                </a:extLst>
              </a:tr>
              <a:tr h="370840">
                <a:tc>
                  <a:txBody>
                    <a:bodyPr/>
                    <a:lstStyle/>
                    <a:p>
                      <a:r>
                        <a:rPr lang="en-GB" dirty="0"/>
                        <a:t>metaphor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How the poem appears on the page, how it is constructed and organized.  E.g. ballad, acrostic, sonnet, blank verse, etc. </a:t>
                      </a:r>
                    </a:p>
                  </a:txBody>
                  <a:tcPr/>
                </a:tc>
                <a:extLst>
                  <a:ext uri="{0D108BD9-81ED-4DB2-BD59-A6C34878D82A}">
                    <a16:rowId xmlns:a16="http://schemas.microsoft.com/office/drawing/2014/main" val="10005"/>
                  </a:ext>
                </a:extLst>
              </a:tr>
              <a:tr h="370840">
                <a:tc>
                  <a:txBody>
                    <a:bodyPr/>
                    <a:lstStyle/>
                    <a:p>
                      <a:r>
                        <a:rPr lang="en-GB" dirty="0"/>
                        <a:t>onomatopoeia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Repetition of connected words beginning with the same letter. Used to highlight the feeling of sound and movement, to intensify feeling or to bind words together.</a:t>
                      </a:r>
                    </a:p>
                  </a:txBody>
                  <a:tcPr/>
                </a:tc>
                <a:extLst>
                  <a:ext uri="{0D108BD9-81ED-4DB2-BD59-A6C34878D82A}">
                    <a16:rowId xmlns:a16="http://schemas.microsoft.com/office/drawing/2014/main" val="10006"/>
                  </a:ext>
                </a:extLst>
              </a:tr>
              <a:tr h="370840">
                <a:tc>
                  <a:txBody>
                    <a:bodyPr/>
                    <a:lstStyle/>
                    <a:p>
                      <a:r>
                        <a:rPr lang="en-GB" dirty="0"/>
                        <a:t>symbolism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The pace or beat of the poem - can vary enormously from line to line in order to achieve a particular effect. Again, reading the poem out loud can help you spot it and its effects.</a:t>
                      </a:r>
                    </a:p>
                  </a:txBody>
                  <a:tcPr/>
                </a:tc>
                <a:extLst>
                  <a:ext uri="{0D108BD9-81ED-4DB2-BD59-A6C34878D82A}">
                    <a16:rowId xmlns:a16="http://schemas.microsoft.com/office/drawing/2014/main" val="10007"/>
                  </a:ext>
                </a:extLst>
              </a:tr>
              <a:tr h="370840">
                <a:tc>
                  <a:txBody>
                    <a:bodyPr/>
                    <a:lstStyle/>
                    <a:p>
                      <a:r>
                        <a:rPr lang="en-GB" dirty="0"/>
                        <a:t>structure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A comparative description based on similarity between two things, but one that directly connects them e.g. That child is a perfect monkey.</a:t>
                      </a:r>
                    </a:p>
                  </a:txBody>
                  <a:tcPr/>
                </a:tc>
                <a:extLst>
                  <a:ext uri="{0D108BD9-81ED-4DB2-BD59-A6C34878D82A}">
                    <a16:rowId xmlns:a16="http://schemas.microsoft.com/office/drawing/2014/main" val="10008"/>
                  </a:ext>
                </a:extLst>
              </a:tr>
              <a:tr h="370840">
                <a:tc>
                  <a:txBody>
                    <a:bodyPr/>
                    <a:lstStyle/>
                    <a:p>
                      <a:r>
                        <a:rPr lang="en-GB" dirty="0"/>
                        <a:t>rhythm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When a word, phrase or image stands for or evokes a complex set of ideas, which is determined by its context. E.g. the sun can symbolize life, while a red rose can symbolize romantic love.</a:t>
                      </a:r>
                    </a:p>
                  </a:txBody>
                  <a:tcPr/>
                </a:tc>
                <a:extLst>
                  <a:ext uri="{0D108BD9-81ED-4DB2-BD59-A6C34878D82A}">
                    <a16:rowId xmlns:a16="http://schemas.microsoft.com/office/drawing/2014/main" val="10009"/>
                  </a:ext>
                </a:extLst>
              </a:tr>
              <a:tr h="370840">
                <a:tc>
                  <a:txBody>
                    <a:bodyPr/>
                    <a:lstStyle/>
                    <a:p>
                      <a:r>
                        <a:rPr lang="en-GB" dirty="0"/>
                        <a:t>personification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A line ending in which the syntax, rhythm and thought are continued into the next line.</a:t>
                      </a:r>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836476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3607977"/>
            <a:ext cx="4617107" cy="32500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1762" y="0"/>
            <a:ext cx="4482238" cy="358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17107" y="3605545"/>
            <a:ext cx="4526893" cy="3252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4637145" cy="3607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sp>
        <p:nvSpPr>
          <p:cNvPr id="13" name="Title 1"/>
          <p:cNvSpPr txBox="1">
            <a:spLocks/>
          </p:cNvSpPr>
          <p:nvPr/>
        </p:nvSpPr>
        <p:spPr>
          <a:xfrm>
            <a:off x="1979712" y="59788"/>
            <a:ext cx="7164287" cy="1744200"/>
          </a:xfrm>
          <a:prstGeom prst="rect">
            <a:avLst/>
          </a:prstGeom>
          <a:solidFill>
            <a:schemeClr val="bg1">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5400" b="1" dirty="0">
                <a:latin typeface="AR BERKLEY" panose="02000000000000000000" pitchFamily="2" charset="0"/>
              </a:rPr>
              <a:t>Answers!</a:t>
            </a:r>
          </a:p>
        </p:txBody>
      </p:sp>
      <p:sp>
        <p:nvSpPr>
          <p:cNvPr id="10" name="Rounded Rectangular Callout 9"/>
          <p:cNvSpPr/>
          <p:nvPr/>
        </p:nvSpPr>
        <p:spPr>
          <a:xfrm>
            <a:off x="0" y="1"/>
            <a:ext cx="1979712" cy="1556792"/>
          </a:xfrm>
          <a:prstGeom prst="wedgeRoundRectCallout">
            <a:avLst>
              <a:gd name="adj1" fmla="val 38844"/>
              <a:gd name="adj2" fmla="val 74662"/>
              <a:gd name="adj3" fmla="val 16667"/>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b="1" u="sng" dirty="0">
                <a:latin typeface="Comic Sans MS" panose="030F0702030302020204" pitchFamily="66" charset="0"/>
              </a:rPr>
              <a:t>Key Words:</a:t>
            </a:r>
          </a:p>
          <a:p>
            <a:pPr algn="ctr"/>
            <a:r>
              <a:rPr lang="en-GB" sz="1400" b="1" dirty="0">
                <a:latin typeface="Comic Sans MS" panose="030F0702030302020204" pitchFamily="66" charset="0"/>
              </a:rPr>
              <a:t>Tragedy</a:t>
            </a:r>
          </a:p>
          <a:p>
            <a:pPr algn="ctr"/>
            <a:r>
              <a:rPr lang="en-GB" sz="1400" b="1" dirty="0">
                <a:latin typeface="Comic Sans MS" panose="030F0702030302020204" pitchFamily="66" charset="0"/>
              </a:rPr>
              <a:t>Irony</a:t>
            </a:r>
          </a:p>
          <a:p>
            <a:pPr algn="ctr"/>
            <a:r>
              <a:rPr lang="en-GB" sz="1400" b="1" dirty="0">
                <a:latin typeface="Comic Sans MS" panose="030F0702030302020204" pitchFamily="66" charset="0"/>
              </a:rPr>
              <a:t>Tawny</a:t>
            </a:r>
          </a:p>
          <a:p>
            <a:pPr algn="ctr"/>
            <a:r>
              <a:rPr lang="en-GB" sz="1400" b="1" dirty="0">
                <a:latin typeface="Comic Sans MS" panose="030F0702030302020204" pitchFamily="66" charset="0"/>
              </a:rPr>
              <a:t>Pathetic Fallacy</a:t>
            </a:r>
          </a:p>
          <a:p>
            <a:pPr algn="ctr"/>
            <a:r>
              <a:rPr lang="en-GB" sz="1400" b="1" dirty="0">
                <a:latin typeface="Comic Sans MS" panose="030F0702030302020204" pitchFamily="66" charset="0"/>
              </a:rPr>
              <a:t>Euphemism</a:t>
            </a:r>
          </a:p>
          <a:p>
            <a:pPr algn="ctr"/>
            <a:endParaRPr lang="en-GB" sz="1400" b="1" dirty="0">
              <a:latin typeface="Comic Sans MS" panose="030F0702030302020204" pitchFamily="66"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252003770"/>
              </p:ext>
            </p:extLst>
          </p:nvPr>
        </p:nvGraphicFramePr>
        <p:xfrm>
          <a:off x="1403647" y="897340"/>
          <a:ext cx="7560840" cy="5476240"/>
        </p:xfrm>
        <a:graphic>
          <a:graphicData uri="http://schemas.openxmlformats.org/drawingml/2006/table">
            <a:tbl>
              <a:tblPr firstRow="1" bandRow="1">
                <a:tableStyleId>{5C22544A-7EE6-4342-B048-85BDC9FD1C3A}</a:tableStyleId>
              </a:tblPr>
              <a:tblGrid>
                <a:gridCol w="3780420">
                  <a:extLst>
                    <a:ext uri="{9D8B030D-6E8A-4147-A177-3AD203B41FA5}">
                      <a16:colId xmlns:a16="http://schemas.microsoft.com/office/drawing/2014/main" val="20000"/>
                    </a:ext>
                  </a:extLst>
                </a:gridCol>
                <a:gridCol w="3780420">
                  <a:extLst>
                    <a:ext uri="{9D8B030D-6E8A-4147-A177-3AD203B41FA5}">
                      <a16:colId xmlns:a16="http://schemas.microsoft.com/office/drawing/2014/main" val="20001"/>
                    </a:ext>
                  </a:extLst>
                </a:gridCol>
              </a:tblGrid>
              <a:tr h="370840">
                <a:tc>
                  <a:txBody>
                    <a:bodyPr/>
                    <a:lstStyle/>
                    <a:p>
                      <a:r>
                        <a:rPr lang="en-GB" dirty="0"/>
                        <a:t>Poetic term</a:t>
                      </a:r>
                    </a:p>
                  </a:txBody>
                  <a:tcPr/>
                </a:tc>
                <a:tc>
                  <a:txBody>
                    <a:bodyPr/>
                    <a:lstStyle/>
                    <a:p>
                      <a:r>
                        <a:rPr lang="en-GB" dirty="0"/>
                        <a:t>Definition</a:t>
                      </a:r>
                    </a:p>
                  </a:txBody>
                  <a:tcPr/>
                </a:tc>
                <a:extLst>
                  <a:ext uri="{0D108BD9-81ED-4DB2-BD59-A6C34878D82A}">
                    <a16:rowId xmlns:a16="http://schemas.microsoft.com/office/drawing/2014/main" val="10000"/>
                  </a:ext>
                </a:extLst>
              </a:tr>
              <a:tr h="370840">
                <a:tc>
                  <a:txBody>
                    <a:bodyPr/>
                    <a:lstStyle/>
                    <a:p>
                      <a:r>
                        <a:rPr lang="en-GB" dirty="0"/>
                        <a:t>alliteration</a:t>
                      </a:r>
                    </a:p>
                  </a:txBody>
                  <a:tcPr/>
                </a:tc>
                <a:tc>
                  <a:txBody>
                    <a:bodyPr/>
                    <a:lstStyle/>
                    <a:p>
                      <a:r>
                        <a:rPr lang="en-GB" sz="1100" dirty="0"/>
                        <a:t>Repetition of connected words beginning with the same letter. Used to highlight the feeling of sound and movement, to intensify feeling or to bind words together.</a:t>
                      </a:r>
                    </a:p>
                  </a:txBody>
                  <a:tcPr/>
                </a:tc>
                <a:extLst>
                  <a:ext uri="{0D108BD9-81ED-4DB2-BD59-A6C34878D82A}">
                    <a16:rowId xmlns:a16="http://schemas.microsoft.com/office/drawing/2014/main" val="10001"/>
                  </a:ext>
                </a:extLst>
              </a:tr>
              <a:tr h="370840">
                <a:tc>
                  <a:txBody>
                    <a:bodyPr/>
                    <a:lstStyle/>
                    <a:p>
                      <a:r>
                        <a:rPr lang="en-GB" dirty="0"/>
                        <a:t>assonance</a:t>
                      </a:r>
                    </a:p>
                  </a:txBody>
                  <a:tcPr/>
                </a:tc>
                <a:tc>
                  <a:txBody>
                    <a:bodyPr/>
                    <a:lstStyle/>
                    <a:p>
                      <a:r>
                        <a:rPr lang="en-GB" sz="1100" dirty="0"/>
                        <a:t>Repetition of similar or identical vowel sounds in words which follow each other.</a:t>
                      </a:r>
                    </a:p>
                  </a:txBody>
                  <a:tcPr/>
                </a:tc>
                <a:extLst>
                  <a:ext uri="{0D108BD9-81ED-4DB2-BD59-A6C34878D82A}">
                    <a16:rowId xmlns:a16="http://schemas.microsoft.com/office/drawing/2014/main" val="10002"/>
                  </a:ext>
                </a:extLst>
              </a:tr>
              <a:tr h="370840">
                <a:tc>
                  <a:txBody>
                    <a:bodyPr/>
                    <a:lstStyle/>
                    <a:p>
                      <a:r>
                        <a:rPr lang="en-GB" dirty="0"/>
                        <a:t>enjambment</a:t>
                      </a:r>
                    </a:p>
                  </a:txBody>
                  <a:tcPr/>
                </a:tc>
                <a:tc>
                  <a:txBody>
                    <a:bodyPr/>
                    <a:lstStyle/>
                    <a:p>
                      <a:r>
                        <a:rPr lang="en-GB" sz="1100" dirty="0"/>
                        <a:t>A line ending in which the syntax, rhythm and thought are continued into the next line.</a:t>
                      </a:r>
                    </a:p>
                  </a:txBody>
                  <a:tcPr/>
                </a:tc>
                <a:extLst>
                  <a:ext uri="{0D108BD9-81ED-4DB2-BD59-A6C34878D82A}">
                    <a16:rowId xmlns:a16="http://schemas.microsoft.com/office/drawing/2014/main" val="10003"/>
                  </a:ext>
                </a:extLst>
              </a:tr>
              <a:tr h="370840">
                <a:tc>
                  <a:txBody>
                    <a:bodyPr/>
                    <a:lstStyle/>
                    <a:p>
                      <a:r>
                        <a:rPr lang="en-GB" dirty="0"/>
                        <a:t>imagery / figurative language</a:t>
                      </a:r>
                    </a:p>
                  </a:txBody>
                  <a:tcPr/>
                </a:tc>
                <a:tc>
                  <a:txBody>
                    <a:bodyPr/>
                    <a:lstStyle/>
                    <a:p>
                      <a:r>
                        <a:rPr lang="en-GB" sz="1100" dirty="0"/>
                        <a:t>Use of word pictures, figures of speech and description to evoke ideas, feelings, objects, actions, states of mind, etc.</a:t>
                      </a:r>
                    </a:p>
                  </a:txBody>
                  <a:tcPr/>
                </a:tc>
                <a:extLst>
                  <a:ext uri="{0D108BD9-81ED-4DB2-BD59-A6C34878D82A}">
                    <a16:rowId xmlns:a16="http://schemas.microsoft.com/office/drawing/2014/main" val="10004"/>
                  </a:ext>
                </a:extLst>
              </a:tr>
              <a:tr h="370840">
                <a:tc>
                  <a:txBody>
                    <a:bodyPr/>
                    <a:lstStyle/>
                    <a:p>
                      <a:r>
                        <a:rPr lang="en-GB" dirty="0"/>
                        <a:t>metaphor</a:t>
                      </a:r>
                    </a:p>
                  </a:txBody>
                  <a:tcPr/>
                </a:tc>
                <a:tc>
                  <a:txBody>
                    <a:bodyPr/>
                    <a:lstStyle/>
                    <a:p>
                      <a:r>
                        <a:rPr lang="en-GB" sz="1100" dirty="0"/>
                        <a:t>A comparative description based on similarity between two things, but one that directly connects them e.g. That child is a perfect monkey.</a:t>
                      </a:r>
                    </a:p>
                  </a:txBody>
                  <a:tcPr/>
                </a:tc>
                <a:extLst>
                  <a:ext uri="{0D108BD9-81ED-4DB2-BD59-A6C34878D82A}">
                    <a16:rowId xmlns:a16="http://schemas.microsoft.com/office/drawing/2014/main" val="10005"/>
                  </a:ext>
                </a:extLst>
              </a:tr>
              <a:tr h="370840">
                <a:tc>
                  <a:txBody>
                    <a:bodyPr/>
                    <a:lstStyle/>
                    <a:p>
                      <a:r>
                        <a:rPr lang="en-GB" dirty="0"/>
                        <a:t>onomatopoeia</a:t>
                      </a:r>
                    </a:p>
                  </a:txBody>
                  <a:tcPr/>
                </a:tc>
                <a:tc>
                  <a:txBody>
                    <a:bodyPr/>
                    <a:lstStyle/>
                    <a:p>
                      <a:r>
                        <a:rPr lang="en-GB" sz="1100" dirty="0"/>
                        <a:t>Use of words which echo their meaning in sound e.g. “Snap”, “bang” etc.</a:t>
                      </a:r>
                    </a:p>
                  </a:txBody>
                  <a:tcPr/>
                </a:tc>
                <a:extLst>
                  <a:ext uri="{0D108BD9-81ED-4DB2-BD59-A6C34878D82A}">
                    <a16:rowId xmlns:a16="http://schemas.microsoft.com/office/drawing/2014/main" val="10006"/>
                  </a:ext>
                </a:extLst>
              </a:tr>
              <a:tr h="370840">
                <a:tc>
                  <a:txBody>
                    <a:bodyPr/>
                    <a:lstStyle/>
                    <a:p>
                      <a:r>
                        <a:rPr lang="en-GB" dirty="0"/>
                        <a:t>symbolism</a:t>
                      </a:r>
                    </a:p>
                  </a:txBody>
                  <a:tcPr/>
                </a:tc>
                <a:tc>
                  <a:txBody>
                    <a:bodyPr/>
                    <a:lstStyle/>
                    <a:p>
                      <a:r>
                        <a:rPr lang="en-GB" sz="1100" dirty="0"/>
                        <a:t>When a word, phrase or image stands for or evokes a complex set of ideas, which is determined by its context. E.g. the sun can symbolize life, while a red rose can symbolize romantic love.</a:t>
                      </a:r>
                    </a:p>
                  </a:txBody>
                  <a:tcPr/>
                </a:tc>
                <a:extLst>
                  <a:ext uri="{0D108BD9-81ED-4DB2-BD59-A6C34878D82A}">
                    <a16:rowId xmlns:a16="http://schemas.microsoft.com/office/drawing/2014/main" val="10007"/>
                  </a:ext>
                </a:extLst>
              </a:tr>
              <a:tr h="370840">
                <a:tc>
                  <a:txBody>
                    <a:bodyPr/>
                    <a:lstStyle/>
                    <a:p>
                      <a:r>
                        <a:rPr lang="en-GB" dirty="0"/>
                        <a:t>structure</a:t>
                      </a:r>
                    </a:p>
                  </a:txBody>
                  <a:tcPr/>
                </a:tc>
                <a:tc>
                  <a:txBody>
                    <a:bodyPr/>
                    <a:lstStyle/>
                    <a:p>
                      <a:r>
                        <a:rPr lang="en-GB" sz="1100" dirty="0"/>
                        <a:t>How the poem appears on the page, how it is constructed and organized.  E.g. ballad, acrostic, sonnet, blank verse, etc. </a:t>
                      </a:r>
                    </a:p>
                  </a:txBody>
                  <a:tcPr/>
                </a:tc>
                <a:extLst>
                  <a:ext uri="{0D108BD9-81ED-4DB2-BD59-A6C34878D82A}">
                    <a16:rowId xmlns:a16="http://schemas.microsoft.com/office/drawing/2014/main" val="10008"/>
                  </a:ext>
                </a:extLst>
              </a:tr>
              <a:tr h="370840">
                <a:tc>
                  <a:txBody>
                    <a:bodyPr/>
                    <a:lstStyle/>
                    <a:p>
                      <a:r>
                        <a:rPr lang="en-GB" dirty="0"/>
                        <a:t>rhythm</a:t>
                      </a:r>
                    </a:p>
                  </a:txBody>
                  <a:tcPr/>
                </a:tc>
                <a:tc>
                  <a:txBody>
                    <a:bodyPr/>
                    <a:lstStyle/>
                    <a:p>
                      <a:r>
                        <a:rPr lang="en-GB" sz="1100" dirty="0"/>
                        <a:t>The pace or beat of the poem - can vary enormously from line to line in order to achieve a particular effect. Again, reading the poem out loud can help you spot it and its effects.</a:t>
                      </a:r>
                    </a:p>
                  </a:txBody>
                  <a:tcPr/>
                </a:tc>
                <a:extLst>
                  <a:ext uri="{0D108BD9-81ED-4DB2-BD59-A6C34878D82A}">
                    <a16:rowId xmlns:a16="http://schemas.microsoft.com/office/drawing/2014/main" val="10009"/>
                  </a:ext>
                </a:extLst>
              </a:tr>
              <a:tr h="370840">
                <a:tc>
                  <a:txBody>
                    <a:bodyPr/>
                    <a:lstStyle/>
                    <a:p>
                      <a:r>
                        <a:rPr lang="en-GB" dirty="0"/>
                        <a:t>personification</a:t>
                      </a:r>
                    </a:p>
                  </a:txBody>
                  <a:tcPr/>
                </a:tc>
                <a:tc>
                  <a:txBody>
                    <a:bodyPr/>
                    <a:lstStyle/>
                    <a:p>
                      <a:r>
                        <a:rPr lang="en-GB" sz="1100" dirty="0"/>
                        <a:t>Technique of presenting things which are not human as if they are. </a:t>
                      </a:r>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939334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86224926"/>
              </p:ext>
            </p:extLst>
          </p:nvPr>
        </p:nvGraphicFramePr>
        <p:xfrm>
          <a:off x="323528" y="188640"/>
          <a:ext cx="4320480" cy="6537051"/>
        </p:xfrm>
        <a:graphic>
          <a:graphicData uri="http://schemas.openxmlformats.org/drawingml/2006/table">
            <a:tbl>
              <a:tblPr firstRow="1" bandRow="1"/>
              <a:tblGrid>
                <a:gridCol w="1362159">
                  <a:extLst>
                    <a:ext uri="{9D8B030D-6E8A-4147-A177-3AD203B41FA5}">
                      <a16:colId xmlns:a16="http://schemas.microsoft.com/office/drawing/2014/main" val="20000"/>
                    </a:ext>
                  </a:extLst>
                </a:gridCol>
                <a:gridCol w="2958321">
                  <a:extLst>
                    <a:ext uri="{9D8B030D-6E8A-4147-A177-3AD203B41FA5}">
                      <a16:colId xmlns:a16="http://schemas.microsoft.com/office/drawing/2014/main" val="20001"/>
                    </a:ext>
                  </a:extLst>
                </a:gridCol>
              </a:tblGrid>
              <a:tr h="370840">
                <a:tc>
                  <a:txBody>
                    <a:bodyPr/>
                    <a:lstStyle/>
                    <a:p>
                      <a:r>
                        <a:rPr lang="en-GB" sz="1100" dirty="0"/>
                        <a:t>Poetic term</a:t>
                      </a:r>
                    </a:p>
                  </a:txBody>
                  <a:tcPr/>
                </a:tc>
                <a:tc>
                  <a:txBody>
                    <a:bodyPr/>
                    <a:lstStyle/>
                    <a:p>
                      <a:r>
                        <a:rPr lang="en-GB" sz="1100" dirty="0"/>
                        <a:t>Definition</a:t>
                      </a:r>
                    </a:p>
                  </a:txBody>
                  <a:tcPr/>
                </a:tc>
                <a:extLst>
                  <a:ext uri="{0D108BD9-81ED-4DB2-BD59-A6C34878D82A}">
                    <a16:rowId xmlns:a16="http://schemas.microsoft.com/office/drawing/2014/main" val="10000"/>
                  </a:ext>
                </a:extLst>
              </a:tr>
              <a:tr h="481691">
                <a:tc>
                  <a:txBody>
                    <a:bodyPr/>
                    <a:lstStyle/>
                    <a:p>
                      <a:r>
                        <a:rPr lang="en-GB" sz="1100" dirty="0"/>
                        <a:t>alliteration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u="none" strike="noStrike" kern="1200" cap="none" spc="0" normalizeH="0" baseline="0" noProof="0" dirty="0">
                          <a:ln>
                            <a:noFill/>
                          </a:ln>
                          <a:effectLst/>
                          <a:uLnTx/>
                          <a:uFillTx/>
                        </a:rPr>
                        <a:t>Use of words which echo their meaning in sound e.g. “Snap”, “bang” etc.</a:t>
                      </a: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10001"/>
                  </a:ext>
                </a:extLst>
              </a:tr>
              <a:tr h="370840">
                <a:tc>
                  <a:txBody>
                    <a:bodyPr/>
                    <a:lstStyle/>
                    <a:p>
                      <a:r>
                        <a:rPr lang="en-GB" sz="1100" dirty="0"/>
                        <a:t>assonance</a:t>
                      </a:r>
                    </a:p>
                  </a:txBody>
                  <a:tcPr/>
                </a:tc>
                <a:tc>
                  <a:txBody>
                    <a:bodyPr/>
                    <a:lstStyle/>
                    <a:p>
                      <a:r>
                        <a:rPr kumimoji="0" lang="en-GB" sz="1100" u="none" strike="noStrike" kern="1200" cap="none" spc="0" normalizeH="0" baseline="0" noProof="0" dirty="0">
                          <a:ln>
                            <a:noFill/>
                          </a:ln>
                          <a:effectLst/>
                          <a:uLnTx/>
                          <a:uFillTx/>
                        </a:rPr>
                        <a:t>Use of word pictures, figures of speech and description to evoke ideas, feelings, objects, actions, states of mind, </a:t>
                      </a:r>
                      <a:r>
                        <a:rPr kumimoji="0" lang="en-GB" sz="1100" u="none" strike="noStrike" kern="1200" cap="none" spc="0" normalizeH="0" baseline="0" noProof="0" dirty="0" err="1">
                          <a:ln>
                            <a:noFill/>
                          </a:ln>
                          <a:effectLst/>
                          <a:uLnTx/>
                          <a:uFillTx/>
                        </a:rPr>
                        <a:t>etc</a:t>
                      </a:r>
                      <a:endParaRPr lang="en-GB" sz="1100" dirty="0"/>
                    </a:p>
                  </a:txBody>
                  <a:tcPr/>
                </a:tc>
                <a:extLst>
                  <a:ext uri="{0D108BD9-81ED-4DB2-BD59-A6C34878D82A}">
                    <a16:rowId xmlns:a16="http://schemas.microsoft.com/office/drawing/2014/main" val="10002"/>
                  </a:ext>
                </a:extLst>
              </a:tr>
              <a:tr h="370840">
                <a:tc>
                  <a:txBody>
                    <a:bodyPr/>
                    <a:lstStyle/>
                    <a:p>
                      <a:r>
                        <a:rPr lang="en-GB" sz="1100" dirty="0"/>
                        <a:t>enjambment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u="none" strike="noStrike" kern="1200" cap="none" spc="0" normalizeH="0" baseline="0" noProof="0" dirty="0">
                          <a:ln>
                            <a:noFill/>
                          </a:ln>
                          <a:effectLst/>
                          <a:uLnTx/>
                          <a:uFillTx/>
                        </a:rPr>
                        <a:t>Technique of presenting things which are not human as if they are. </a:t>
                      </a: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GB" sz="1100" dirty="0"/>
                        <a:t>imagery / figurative language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u="none" strike="noStrike" kern="1200" cap="none" spc="0" normalizeH="0" baseline="0" noProof="0" dirty="0">
                          <a:ln>
                            <a:noFill/>
                          </a:ln>
                          <a:effectLst/>
                          <a:uLnTx/>
                          <a:uFillTx/>
                        </a:rPr>
                        <a:t>Repetition of similar or identical vowel sounds in words which follow each other.</a:t>
                      </a: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10004"/>
                  </a:ext>
                </a:extLst>
              </a:tr>
              <a:tr h="370840">
                <a:tc>
                  <a:txBody>
                    <a:bodyPr/>
                    <a:lstStyle/>
                    <a:p>
                      <a:r>
                        <a:rPr lang="en-GB" sz="1100" dirty="0"/>
                        <a:t>metaphor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u="none" strike="noStrike" kern="1200" cap="none" spc="0" normalizeH="0" baseline="0" noProof="0" dirty="0">
                          <a:ln>
                            <a:noFill/>
                          </a:ln>
                          <a:effectLst/>
                          <a:uLnTx/>
                          <a:uFillTx/>
                        </a:rPr>
                        <a:t>How the poem appears on the page, how it is constructed and organized.  E.g. ballad, acrostic, sonnet, blank verse, etc. </a:t>
                      </a: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10005"/>
                  </a:ext>
                </a:extLst>
              </a:tr>
              <a:tr h="370840">
                <a:tc>
                  <a:txBody>
                    <a:bodyPr/>
                    <a:lstStyle/>
                    <a:p>
                      <a:r>
                        <a:rPr lang="en-GB" sz="1100" dirty="0"/>
                        <a:t>onomatopoeia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u="none" strike="noStrike" kern="1200" cap="none" spc="0" normalizeH="0" baseline="0" noProof="0" dirty="0">
                          <a:ln>
                            <a:noFill/>
                          </a:ln>
                          <a:effectLst/>
                          <a:uLnTx/>
                          <a:uFillTx/>
                        </a:rPr>
                        <a:t>Repetition of connected words beginning with the same letter. Used to highlight the feeling of sound and movement, to intensify feeling or to bind words together.</a:t>
                      </a: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10006"/>
                  </a:ext>
                </a:extLst>
              </a:tr>
              <a:tr h="370840">
                <a:tc>
                  <a:txBody>
                    <a:bodyPr/>
                    <a:lstStyle/>
                    <a:p>
                      <a:r>
                        <a:rPr lang="en-GB" sz="1100" dirty="0"/>
                        <a:t>symbolism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u="none" strike="noStrike" kern="1200" cap="none" spc="0" normalizeH="0" baseline="0" noProof="0" dirty="0">
                          <a:ln>
                            <a:noFill/>
                          </a:ln>
                          <a:effectLst/>
                          <a:uLnTx/>
                          <a:uFillTx/>
                        </a:rPr>
                        <a:t>The pace or beat of the poem - can vary enormously from line to line in order to achieve a particular effect. Again, reading the poem out loud can help you spot it and its effects.</a:t>
                      </a: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10007"/>
                  </a:ext>
                </a:extLst>
              </a:tr>
              <a:tr h="370840">
                <a:tc>
                  <a:txBody>
                    <a:bodyPr/>
                    <a:lstStyle/>
                    <a:p>
                      <a:r>
                        <a:rPr lang="en-GB" sz="1100" dirty="0"/>
                        <a:t>structure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u="none" strike="noStrike" kern="1200" cap="none" spc="0" normalizeH="0" baseline="0" noProof="0" dirty="0">
                          <a:ln>
                            <a:noFill/>
                          </a:ln>
                          <a:effectLst/>
                          <a:uLnTx/>
                          <a:uFillTx/>
                        </a:rPr>
                        <a:t>A comparative description based on similarity between two things, but one that directly connects them e.g. That child is a perfect monkey.</a:t>
                      </a: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10008"/>
                  </a:ext>
                </a:extLst>
              </a:tr>
              <a:tr h="370840">
                <a:tc>
                  <a:txBody>
                    <a:bodyPr/>
                    <a:lstStyle/>
                    <a:p>
                      <a:r>
                        <a:rPr lang="en-GB" sz="1100" dirty="0"/>
                        <a:t>rhythm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u="none" strike="noStrike" kern="1200" cap="none" spc="0" normalizeH="0" baseline="0" noProof="0" dirty="0">
                          <a:ln>
                            <a:noFill/>
                          </a:ln>
                          <a:effectLst/>
                          <a:uLnTx/>
                          <a:uFillTx/>
                        </a:rPr>
                        <a:t>When a word, phrase or image stands for or evokes a complex set of ideas, which is determined by its context. E.g. the sun can symbolize life, while a red rose can symbolize romantic love.</a:t>
                      </a: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10009"/>
                  </a:ext>
                </a:extLst>
              </a:tr>
              <a:tr h="370840">
                <a:tc>
                  <a:txBody>
                    <a:bodyPr/>
                    <a:lstStyle/>
                    <a:p>
                      <a:r>
                        <a:rPr lang="en-GB" sz="1100" dirty="0"/>
                        <a:t>personification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u="none" strike="noStrike" kern="1200" cap="none" spc="0" normalizeH="0" baseline="0" noProof="0" dirty="0">
                          <a:ln>
                            <a:noFill/>
                          </a:ln>
                          <a:effectLst/>
                          <a:uLnTx/>
                          <a:uFillTx/>
                        </a:rPr>
                        <a:t>A line ending in which the syntax, rhythm and thought are continued into the next line.</a:t>
                      </a: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10010"/>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515547978"/>
              </p:ext>
            </p:extLst>
          </p:nvPr>
        </p:nvGraphicFramePr>
        <p:xfrm>
          <a:off x="4644008" y="188640"/>
          <a:ext cx="4320480" cy="6537051"/>
        </p:xfrm>
        <a:graphic>
          <a:graphicData uri="http://schemas.openxmlformats.org/drawingml/2006/table">
            <a:tbl>
              <a:tblPr firstRow="1" bandRow="1"/>
              <a:tblGrid>
                <a:gridCol w="1362159">
                  <a:extLst>
                    <a:ext uri="{9D8B030D-6E8A-4147-A177-3AD203B41FA5}">
                      <a16:colId xmlns:a16="http://schemas.microsoft.com/office/drawing/2014/main" val="20000"/>
                    </a:ext>
                  </a:extLst>
                </a:gridCol>
                <a:gridCol w="2958321">
                  <a:extLst>
                    <a:ext uri="{9D8B030D-6E8A-4147-A177-3AD203B41FA5}">
                      <a16:colId xmlns:a16="http://schemas.microsoft.com/office/drawing/2014/main" val="20001"/>
                    </a:ext>
                  </a:extLst>
                </a:gridCol>
              </a:tblGrid>
              <a:tr h="370840">
                <a:tc>
                  <a:txBody>
                    <a:bodyPr/>
                    <a:lstStyle/>
                    <a:p>
                      <a:r>
                        <a:rPr lang="en-GB" sz="1100" dirty="0"/>
                        <a:t>Poetic term</a:t>
                      </a:r>
                    </a:p>
                  </a:txBody>
                  <a:tcPr/>
                </a:tc>
                <a:tc>
                  <a:txBody>
                    <a:bodyPr/>
                    <a:lstStyle/>
                    <a:p>
                      <a:r>
                        <a:rPr lang="en-GB" sz="1100" dirty="0"/>
                        <a:t>Definition</a:t>
                      </a:r>
                    </a:p>
                  </a:txBody>
                  <a:tcPr/>
                </a:tc>
                <a:extLst>
                  <a:ext uri="{0D108BD9-81ED-4DB2-BD59-A6C34878D82A}">
                    <a16:rowId xmlns:a16="http://schemas.microsoft.com/office/drawing/2014/main" val="10000"/>
                  </a:ext>
                </a:extLst>
              </a:tr>
              <a:tr h="481691">
                <a:tc>
                  <a:txBody>
                    <a:bodyPr/>
                    <a:lstStyle/>
                    <a:p>
                      <a:r>
                        <a:rPr lang="en-GB" sz="1100" dirty="0"/>
                        <a:t>alliteration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u="none" strike="noStrike" kern="1200" cap="none" spc="0" normalizeH="0" baseline="0" noProof="0" dirty="0">
                          <a:ln>
                            <a:noFill/>
                          </a:ln>
                          <a:effectLst/>
                          <a:uLnTx/>
                          <a:uFillTx/>
                        </a:rPr>
                        <a:t>Use of words which echo their meaning in sound e.g. “Snap”, “bang” etc.</a:t>
                      </a: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10001"/>
                  </a:ext>
                </a:extLst>
              </a:tr>
              <a:tr h="370840">
                <a:tc>
                  <a:txBody>
                    <a:bodyPr/>
                    <a:lstStyle/>
                    <a:p>
                      <a:r>
                        <a:rPr lang="en-GB" sz="1100" dirty="0"/>
                        <a:t>assonance</a:t>
                      </a:r>
                    </a:p>
                  </a:txBody>
                  <a:tcPr/>
                </a:tc>
                <a:tc>
                  <a:txBody>
                    <a:bodyPr/>
                    <a:lstStyle/>
                    <a:p>
                      <a:r>
                        <a:rPr kumimoji="0" lang="en-GB" sz="1100" u="none" strike="noStrike" kern="1200" cap="none" spc="0" normalizeH="0" baseline="0" noProof="0" dirty="0">
                          <a:ln>
                            <a:noFill/>
                          </a:ln>
                          <a:effectLst/>
                          <a:uLnTx/>
                          <a:uFillTx/>
                        </a:rPr>
                        <a:t>Use of word pictures, figures of speech and description to evoke ideas, feelings, objects, actions, states of mind, </a:t>
                      </a:r>
                      <a:r>
                        <a:rPr kumimoji="0" lang="en-GB" sz="1100" u="none" strike="noStrike" kern="1200" cap="none" spc="0" normalizeH="0" baseline="0" noProof="0" dirty="0" err="1">
                          <a:ln>
                            <a:noFill/>
                          </a:ln>
                          <a:effectLst/>
                          <a:uLnTx/>
                          <a:uFillTx/>
                        </a:rPr>
                        <a:t>etc</a:t>
                      </a:r>
                      <a:endParaRPr lang="en-GB" sz="1100" dirty="0"/>
                    </a:p>
                  </a:txBody>
                  <a:tcPr/>
                </a:tc>
                <a:extLst>
                  <a:ext uri="{0D108BD9-81ED-4DB2-BD59-A6C34878D82A}">
                    <a16:rowId xmlns:a16="http://schemas.microsoft.com/office/drawing/2014/main" val="10002"/>
                  </a:ext>
                </a:extLst>
              </a:tr>
              <a:tr h="370840">
                <a:tc>
                  <a:txBody>
                    <a:bodyPr/>
                    <a:lstStyle/>
                    <a:p>
                      <a:r>
                        <a:rPr lang="en-GB" sz="1100" dirty="0"/>
                        <a:t>enjambment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u="none" strike="noStrike" kern="1200" cap="none" spc="0" normalizeH="0" baseline="0" noProof="0" dirty="0">
                          <a:ln>
                            <a:noFill/>
                          </a:ln>
                          <a:effectLst/>
                          <a:uLnTx/>
                          <a:uFillTx/>
                        </a:rPr>
                        <a:t>Technique of presenting things which are not human as if they are. </a:t>
                      </a: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GB" sz="1100" dirty="0"/>
                        <a:t>imagery / figurative language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u="none" strike="noStrike" kern="1200" cap="none" spc="0" normalizeH="0" baseline="0" noProof="0" dirty="0">
                          <a:ln>
                            <a:noFill/>
                          </a:ln>
                          <a:effectLst/>
                          <a:uLnTx/>
                          <a:uFillTx/>
                        </a:rPr>
                        <a:t>Repetition of similar or identical vowel sounds in words which follow each other.</a:t>
                      </a: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10004"/>
                  </a:ext>
                </a:extLst>
              </a:tr>
              <a:tr h="370840">
                <a:tc>
                  <a:txBody>
                    <a:bodyPr/>
                    <a:lstStyle/>
                    <a:p>
                      <a:r>
                        <a:rPr lang="en-GB" sz="1100" dirty="0"/>
                        <a:t>metaphor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u="none" strike="noStrike" kern="1200" cap="none" spc="0" normalizeH="0" baseline="0" noProof="0" dirty="0">
                          <a:ln>
                            <a:noFill/>
                          </a:ln>
                          <a:effectLst/>
                          <a:uLnTx/>
                          <a:uFillTx/>
                        </a:rPr>
                        <a:t>How the poem appears on the page, how it is constructed and organized.  E.g. ballad, acrostic, sonnet, blank verse, etc. </a:t>
                      </a: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10005"/>
                  </a:ext>
                </a:extLst>
              </a:tr>
              <a:tr h="370840">
                <a:tc>
                  <a:txBody>
                    <a:bodyPr/>
                    <a:lstStyle/>
                    <a:p>
                      <a:r>
                        <a:rPr lang="en-GB" sz="1100" dirty="0"/>
                        <a:t>onomatopoeia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u="none" strike="noStrike" kern="1200" cap="none" spc="0" normalizeH="0" baseline="0" noProof="0" dirty="0">
                          <a:ln>
                            <a:noFill/>
                          </a:ln>
                          <a:effectLst/>
                          <a:uLnTx/>
                          <a:uFillTx/>
                        </a:rPr>
                        <a:t>Repetition of connected words beginning with the same letter. Used to highlight the feeling of sound and movement, to intensify feeling or to bind words together.</a:t>
                      </a: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10006"/>
                  </a:ext>
                </a:extLst>
              </a:tr>
              <a:tr h="370840">
                <a:tc>
                  <a:txBody>
                    <a:bodyPr/>
                    <a:lstStyle/>
                    <a:p>
                      <a:r>
                        <a:rPr lang="en-GB" sz="1100" dirty="0"/>
                        <a:t>symbolism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u="none" strike="noStrike" kern="1200" cap="none" spc="0" normalizeH="0" baseline="0" noProof="0" dirty="0">
                          <a:ln>
                            <a:noFill/>
                          </a:ln>
                          <a:effectLst/>
                          <a:uLnTx/>
                          <a:uFillTx/>
                        </a:rPr>
                        <a:t>The pace or beat of the poem - can vary enormously from line to line in order to achieve a particular effect. Again, reading the poem out loud can help you spot it and its effects.</a:t>
                      </a: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10007"/>
                  </a:ext>
                </a:extLst>
              </a:tr>
              <a:tr h="370840">
                <a:tc>
                  <a:txBody>
                    <a:bodyPr/>
                    <a:lstStyle/>
                    <a:p>
                      <a:r>
                        <a:rPr lang="en-GB" sz="1100" dirty="0"/>
                        <a:t>structure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u="none" strike="noStrike" kern="1200" cap="none" spc="0" normalizeH="0" baseline="0" noProof="0" dirty="0">
                          <a:ln>
                            <a:noFill/>
                          </a:ln>
                          <a:effectLst/>
                          <a:uLnTx/>
                          <a:uFillTx/>
                        </a:rPr>
                        <a:t>A comparative description based on similarity between two things, but one that directly connects them e.g. That child is a perfect monkey.</a:t>
                      </a: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10008"/>
                  </a:ext>
                </a:extLst>
              </a:tr>
              <a:tr h="370840">
                <a:tc>
                  <a:txBody>
                    <a:bodyPr/>
                    <a:lstStyle/>
                    <a:p>
                      <a:r>
                        <a:rPr lang="en-GB" sz="1100" dirty="0"/>
                        <a:t>rhythm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u="none" strike="noStrike" kern="1200" cap="none" spc="0" normalizeH="0" baseline="0" noProof="0" dirty="0">
                          <a:ln>
                            <a:noFill/>
                          </a:ln>
                          <a:effectLst/>
                          <a:uLnTx/>
                          <a:uFillTx/>
                        </a:rPr>
                        <a:t>When a word, phrase or image stands for or evokes a complex set of ideas, which is determined by its context. E.g. the sun can symbolize life, while a red rose can symbolize romantic love.</a:t>
                      </a: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10009"/>
                  </a:ext>
                </a:extLst>
              </a:tr>
              <a:tr h="370840">
                <a:tc>
                  <a:txBody>
                    <a:bodyPr/>
                    <a:lstStyle/>
                    <a:p>
                      <a:r>
                        <a:rPr lang="en-GB" sz="1100" dirty="0"/>
                        <a:t>personification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u="none" strike="noStrike" kern="1200" cap="none" spc="0" normalizeH="0" baseline="0" noProof="0" dirty="0">
                          <a:ln>
                            <a:noFill/>
                          </a:ln>
                          <a:effectLst/>
                          <a:uLnTx/>
                          <a:uFillTx/>
                        </a:rPr>
                        <a:t>A line ending in which the syntax, rhythm and thought are continued into the next line.</a:t>
                      </a: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413773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07977"/>
            <a:ext cx="4617107" cy="32500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1762" y="0"/>
            <a:ext cx="4482238" cy="358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4119" y="3609020"/>
            <a:ext cx="4526893" cy="3252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637145" cy="3607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sp>
        <p:nvSpPr>
          <p:cNvPr id="13" name="Title 1"/>
          <p:cNvSpPr txBox="1">
            <a:spLocks/>
          </p:cNvSpPr>
          <p:nvPr/>
        </p:nvSpPr>
        <p:spPr>
          <a:xfrm>
            <a:off x="17659" y="1474342"/>
            <a:ext cx="2898157" cy="1478389"/>
          </a:xfrm>
          <a:prstGeom prst="rect">
            <a:avLst/>
          </a:prstGeom>
          <a:solidFill>
            <a:schemeClr val="bg1">
              <a:lumMod val="50000"/>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800" b="1" dirty="0">
                <a:solidFill>
                  <a:srgbClr val="FFFF00"/>
                </a:solidFill>
                <a:latin typeface="AR BERKLEY" panose="02000000000000000000" pitchFamily="2" charset="0"/>
              </a:rPr>
              <a:t>Let’s read our poem A Wife in London by Thomas Hardy</a:t>
            </a:r>
          </a:p>
        </p:txBody>
      </p:sp>
      <p:sp>
        <p:nvSpPr>
          <p:cNvPr id="9" name="Subtitle 2"/>
          <p:cNvSpPr>
            <a:spLocks noGrp="1"/>
          </p:cNvSpPr>
          <p:nvPr>
            <p:ph type="subTitle" idx="1"/>
          </p:nvPr>
        </p:nvSpPr>
        <p:spPr>
          <a:xfrm>
            <a:off x="2771800" y="98739"/>
            <a:ext cx="3528392" cy="5684842"/>
          </a:xfrm>
          <a:solidFill>
            <a:schemeClr val="accent1">
              <a:lumMod val="20000"/>
              <a:lumOff val="80000"/>
            </a:schemeClr>
          </a:solidFill>
        </p:spPr>
        <p:txBody>
          <a:bodyPr>
            <a:normAutofit lnSpcReduction="10000"/>
          </a:bodyPr>
          <a:lstStyle/>
          <a:p>
            <a:pPr algn="l" fontAlgn="t"/>
            <a:r>
              <a:rPr lang="en-GB" sz="1200" b="0" i="0" u="sng" dirty="0">
                <a:solidFill>
                  <a:srgbClr val="1F2626"/>
                </a:solidFill>
                <a:effectLst/>
                <a:latin typeface="SourceSansPro-Bold"/>
              </a:rPr>
              <a:t>“A Wife In London”</a:t>
            </a:r>
          </a:p>
          <a:p>
            <a:pPr algn="l" fontAlgn="t"/>
            <a:r>
              <a:rPr lang="en-GB" sz="1200" b="0" i="0" dirty="0">
                <a:solidFill>
                  <a:srgbClr val="1F2626"/>
                </a:solidFill>
                <a:effectLst/>
                <a:latin typeface="SourceSansPro"/>
              </a:rPr>
              <a:t>I  — The Tragedy</a:t>
            </a:r>
          </a:p>
          <a:p>
            <a:pPr algn="l" fontAlgn="t"/>
            <a:r>
              <a:rPr lang="en-GB" sz="1200" b="0" i="0" dirty="0">
                <a:solidFill>
                  <a:srgbClr val="1F2626"/>
                </a:solidFill>
                <a:effectLst/>
                <a:latin typeface="SourceSansPro"/>
              </a:rPr>
              <a:t>She sits in the tawny vapour</a:t>
            </a:r>
          </a:p>
          <a:p>
            <a:pPr algn="l" fontAlgn="t"/>
            <a:r>
              <a:rPr lang="en-GB" sz="1200" b="0" i="0" dirty="0">
                <a:solidFill>
                  <a:srgbClr val="1F2626"/>
                </a:solidFill>
                <a:effectLst/>
                <a:latin typeface="SourceSansPro"/>
              </a:rPr>
              <a:t>   That the City lanes have </a:t>
            </a:r>
            <a:r>
              <a:rPr lang="en-GB" sz="1200" b="0" i="0" dirty="0" err="1">
                <a:solidFill>
                  <a:srgbClr val="1F2626"/>
                </a:solidFill>
                <a:effectLst/>
                <a:latin typeface="SourceSansPro"/>
              </a:rPr>
              <a:t>uprolled</a:t>
            </a:r>
            <a:r>
              <a:rPr lang="en-GB" sz="1200" b="0" i="0" dirty="0">
                <a:solidFill>
                  <a:srgbClr val="1F2626"/>
                </a:solidFill>
                <a:effectLst/>
                <a:latin typeface="SourceSansPro"/>
              </a:rPr>
              <a:t>,</a:t>
            </a:r>
          </a:p>
          <a:p>
            <a:pPr algn="l" fontAlgn="t"/>
            <a:r>
              <a:rPr lang="en-GB" sz="1200" b="0" i="0" dirty="0">
                <a:solidFill>
                  <a:srgbClr val="1F2626"/>
                </a:solidFill>
                <a:effectLst/>
                <a:latin typeface="SourceSansPro"/>
              </a:rPr>
              <a:t>   Behind whose webby fold on fold</a:t>
            </a:r>
          </a:p>
          <a:p>
            <a:pPr algn="l" fontAlgn="t"/>
            <a:r>
              <a:rPr lang="en-GB" sz="1200" b="0" i="0" dirty="0">
                <a:solidFill>
                  <a:srgbClr val="1F2626"/>
                </a:solidFill>
                <a:effectLst/>
                <a:latin typeface="SourceSansPro"/>
              </a:rPr>
              <a:t>Like a waning taper</a:t>
            </a:r>
          </a:p>
          <a:p>
            <a:pPr algn="l" fontAlgn="t"/>
            <a:r>
              <a:rPr lang="en-GB" sz="1200" b="0" i="0" dirty="0">
                <a:solidFill>
                  <a:srgbClr val="1F2626"/>
                </a:solidFill>
                <a:effectLst/>
                <a:latin typeface="SourceSansPro"/>
              </a:rPr>
              <a:t>   The street-lamp glimmers cold.</a:t>
            </a:r>
          </a:p>
          <a:p>
            <a:pPr algn="l" fontAlgn="t"/>
            <a:endParaRPr lang="en-GB" sz="1200" b="0" i="0" dirty="0">
              <a:solidFill>
                <a:srgbClr val="1F2626"/>
              </a:solidFill>
              <a:effectLst/>
              <a:latin typeface="SourceSansPro"/>
            </a:endParaRPr>
          </a:p>
          <a:p>
            <a:pPr algn="l" fontAlgn="t"/>
            <a:r>
              <a:rPr lang="en-GB" sz="1200" b="0" i="0" dirty="0">
                <a:solidFill>
                  <a:srgbClr val="1F2626"/>
                </a:solidFill>
                <a:effectLst/>
                <a:latin typeface="SourceSansPro"/>
              </a:rPr>
              <a:t>A messenger's knock cracks smartly,</a:t>
            </a:r>
          </a:p>
          <a:p>
            <a:pPr algn="l" fontAlgn="t"/>
            <a:r>
              <a:rPr lang="en-GB" sz="1200" b="0" i="0" dirty="0">
                <a:solidFill>
                  <a:srgbClr val="1F2626"/>
                </a:solidFill>
                <a:effectLst/>
                <a:latin typeface="SourceSansPro"/>
              </a:rPr>
              <a:t>   Flashed news is in her hand</a:t>
            </a:r>
          </a:p>
          <a:p>
            <a:pPr algn="l" fontAlgn="t"/>
            <a:r>
              <a:rPr lang="en-GB" sz="1200" b="0" i="0" dirty="0">
                <a:solidFill>
                  <a:srgbClr val="1F2626"/>
                </a:solidFill>
                <a:effectLst/>
                <a:latin typeface="SourceSansPro"/>
              </a:rPr>
              <a:t>   Of meaning it dazes to understand</a:t>
            </a:r>
          </a:p>
          <a:p>
            <a:pPr algn="l" fontAlgn="t"/>
            <a:r>
              <a:rPr lang="en-GB" sz="1200" b="0" i="0" dirty="0">
                <a:solidFill>
                  <a:srgbClr val="1F2626"/>
                </a:solidFill>
                <a:effectLst/>
                <a:latin typeface="SourceSansPro"/>
              </a:rPr>
              <a:t>Though shaped so shortly:</a:t>
            </a:r>
          </a:p>
          <a:p>
            <a:pPr algn="l" fontAlgn="t"/>
            <a:r>
              <a:rPr lang="en-GB" sz="1200" b="0" i="0" dirty="0">
                <a:solidFill>
                  <a:srgbClr val="1F2626"/>
                </a:solidFill>
                <a:effectLst/>
                <a:latin typeface="SourceSansPro"/>
              </a:rPr>
              <a:t>   He—has fallen—in the far South Land...</a:t>
            </a:r>
          </a:p>
          <a:p>
            <a:pPr algn="l" fontAlgn="t"/>
            <a:endParaRPr lang="en-GB" sz="1200" b="0" i="0" dirty="0">
              <a:solidFill>
                <a:srgbClr val="1F2626"/>
              </a:solidFill>
              <a:effectLst/>
              <a:latin typeface="SourceSansPro"/>
            </a:endParaRPr>
          </a:p>
          <a:p>
            <a:pPr algn="l" fontAlgn="t"/>
            <a:r>
              <a:rPr lang="en-GB" sz="1200" b="0" i="0" dirty="0">
                <a:solidFill>
                  <a:srgbClr val="1F2626"/>
                </a:solidFill>
                <a:effectLst/>
                <a:latin typeface="SourceSansPro"/>
              </a:rPr>
              <a:t>II — The Irony</a:t>
            </a:r>
          </a:p>
          <a:p>
            <a:pPr algn="l" fontAlgn="t"/>
            <a:r>
              <a:rPr lang="en-GB" sz="1200" b="0" i="0" dirty="0" err="1">
                <a:solidFill>
                  <a:srgbClr val="1F2626"/>
                </a:solidFill>
                <a:effectLst/>
                <a:latin typeface="SourceSansPro"/>
              </a:rPr>
              <a:t>'Tis</a:t>
            </a:r>
            <a:r>
              <a:rPr lang="en-GB" sz="1200" b="0" i="0" dirty="0">
                <a:solidFill>
                  <a:srgbClr val="1F2626"/>
                </a:solidFill>
                <a:effectLst/>
                <a:latin typeface="SourceSansPro"/>
              </a:rPr>
              <a:t> the morrow; the fog hangs thicker,</a:t>
            </a:r>
          </a:p>
          <a:p>
            <a:pPr algn="l" fontAlgn="t"/>
            <a:r>
              <a:rPr lang="en-GB" sz="1200" b="0" i="0" dirty="0">
                <a:solidFill>
                  <a:srgbClr val="1F2626"/>
                </a:solidFill>
                <a:effectLst/>
                <a:latin typeface="SourceSansPro"/>
              </a:rPr>
              <a:t>   The postman nears and goes:</a:t>
            </a:r>
          </a:p>
          <a:p>
            <a:pPr algn="l" fontAlgn="t"/>
            <a:r>
              <a:rPr lang="en-GB" sz="1200" b="0" i="0" dirty="0">
                <a:solidFill>
                  <a:srgbClr val="1F2626"/>
                </a:solidFill>
                <a:effectLst/>
                <a:latin typeface="SourceSansPro"/>
              </a:rPr>
              <a:t>   A letter is brought whose lines disclose</a:t>
            </a:r>
          </a:p>
          <a:p>
            <a:pPr algn="l" fontAlgn="t"/>
            <a:r>
              <a:rPr lang="en-GB" sz="1200" b="0" i="0" dirty="0">
                <a:solidFill>
                  <a:srgbClr val="1F2626"/>
                </a:solidFill>
                <a:effectLst/>
                <a:latin typeface="SourceSansPro"/>
              </a:rPr>
              <a:t>By the firelight flicker</a:t>
            </a:r>
          </a:p>
          <a:p>
            <a:pPr algn="l" fontAlgn="t"/>
            <a:r>
              <a:rPr lang="en-GB" sz="1200" b="0" i="0" dirty="0">
                <a:solidFill>
                  <a:srgbClr val="1F2626"/>
                </a:solidFill>
                <a:effectLst/>
                <a:latin typeface="SourceSansPro"/>
              </a:rPr>
              <a:t>   His hand, whom the worm now knows:</a:t>
            </a:r>
          </a:p>
          <a:p>
            <a:pPr algn="l" fontAlgn="t"/>
            <a:endParaRPr lang="en-GB" sz="1200" b="0" i="0" dirty="0">
              <a:solidFill>
                <a:srgbClr val="1F2626"/>
              </a:solidFill>
              <a:effectLst/>
              <a:latin typeface="SourceSansPro"/>
            </a:endParaRPr>
          </a:p>
          <a:p>
            <a:pPr algn="l" fontAlgn="t"/>
            <a:r>
              <a:rPr lang="en-GB" sz="1200" b="0" i="0" dirty="0">
                <a:solidFill>
                  <a:srgbClr val="1F2626"/>
                </a:solidFill>
                <a:effectLst/>
                <a:latin typeface="SourceSansPro"/>
              </a:rPr>
              <a:t>Fresh—firm—penned in highest feather —</a:t>
            </a:r>
          </a:p>
          <a:p>
            <a:pPr algn="l" fontAlgn="t"/>
            <a:r>
              <a:rPr lang="en-GB" sz="1200" b="0" i="0" dirty="0">
                <a:solidFill>
                  <a:srgbClr val="1F2626"/>
                </a:solidFill>
                <a:effectLst/>
                <a:latin typeface="SourceSansPro"/>
              </a:rPr>
              <a:t>   Page-full of his hoped return,</a:t>
            </a:r>
          </a:p>
          <a:p>
            <a:pPr algn="l" fontAlgn="t"/>
            <a:r>
              <a:rPr lang="en-GB" sz="1200" b="0" i="0" dirty="0">
                <a:solidFill>
                  <a:srgbClr val="1F2626"/>
                </a:solidFill>
                <a:effectLst/>
                <a:latin typeface="SourceSansPro"/>
              </a:rPr>
              <a:t>   And of home-planned jaunts by brake and burn</a:t>
            </a:r>
          </a:p>
          <a:p>
            <a:pPr algn="l" fontAlgn="t"/>
            <a:r>
              <a:rPr lang="en-GB" sz="1200" b="0" i="0" dirty="0">
                <a:solidFill>
                  <a:srgbClr val="1F2626"/>
                </a:solidFill>
                <a:effectLst/>
                <a:latin typeface="SourceSansPro"/>
              </a:rPr>
              <a:t>In the summer weather,</a:t>
            </a:r>
          </a:p>
          <a:p>
            <a:pPr algn="l" fontAlgn="t"/>
            <a:r>
              <a:rPr lang="en-GB" sz="1200" b="0" i="0" dirty="0">
                <a:solidFill>
                  <a:srgbClr val="1F2626"/>
                </a:solidFill>
                <a:effectLst/>
                <a:latin typeface="SourceSansPro"/>
              </a:rPr>
              <a:t>   And of new love that they would learn.</a:t>
            </a:r>
          </a:p>
          <a:p>
            <a:pPr algn="l"/>
            <a:endParaRPr lang="en-GB" sz="1400" dirty="0">
              <a:solidFill>
                <a:schemeClr val="tx1"/>
              </a:solidFill>
            </a:endParaRPr>
          </a:p>
        </p:txBody>
      </p:sp>
      <p:sp>
        <p:nvSpPr>
          <p:cNvPr id="2" name="Rounded Rectangle 1"/>
          <p:cNvSpPr/>
          <p:nvPr/>
        </p:nvSpPr>
        <p:spPr>
          <a:xfrm>
            <a:off x="5939755" y="3564344"/>
            <a:ext cx="3161257" cy="1016784"/>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What are your initial thoughts?</a:t>
            </a:r>
          </a:p>
        </p:txBody>
      </p:sp>
      <p:sp>
        <p:nvSpPr>
          <p:cNvPr id="3" name="Oval 2"/>
          <p:cNvSpPr/>
          <p:nvPr/>
        </p:nvSpPr>
        <p:spPr>
          <a:xfrm>
            <a:off x="6064822" y="157759"/>
            <a:ext cx="2054915" cy="1327316"/>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Start with the title, </a:t>
            </a:r>
            <a:r>
              <a:rPr lang="en-GB" b="1" i="1" dirty="0">
                <a:solidFill>
                  <a:schemeClr val="tx1"/>
                </a:solidFill>
              </a:rPr>
              <a:t>A Wife in London.</a:t>
            </a:r>
          </a:p>
        </p:txBody>
      </p:sp>
      <p:sp>
        <p:nvSpPr>
          <p:cNvPr id="15" name="Rounded Rectangular Callout 14"/>
          <p:cNvSpPr/>
          <p:nvPr/>
        </p:nvSpPr>
        <p:spPr>
          <a:xfrm>
            <a:off x="0" y="1"/>
            <a:ext cx="2308552" cy="1474342"/>
          </a:xfrm>
          <a:prstGeom prst="wedgeRoundRectCallout">
            <a:avLst>
              <a:gd name="adj1" fmla="val 61649"/>
              <a:gd name="adj2" fmla="val 3640"/>
              <a:gd name="adj3" fmla="val 16667"/>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b="1" u="sng" dirty="0">
                <a:latin typeface="Comic Sans MS" panose="030F0702030302020204" pitchFamily="66" charset="0"/>
              </a:rPr>
              <a:t>Key Words:</a:t>
            </a:r>
          </a:p>
          <a:p>
            <a:pPr algn="ctr"/>
            <a:r>
              <a:rPr lang="en-GB" sz="1400" b="1" dirty="0">
                <a:latin typeface="Comic Sans MS" panose="030F0702030302020204" pitchFamily="66" charset="0"/>
              </a:rPr>
              <a:t>Tragedy</a:t>
            </a:r>
          </a:p>
          <a:p>
            <a:pPr algn="ctr"/>
            <a:r>
              <a:rPr lang="en-GB" sz="1400" b="1" dirty="0">
                <a:latin typeface="Comic Sans MS" panose="030F0702030302020204" pitchFamily="66" charset="0"/>
              </a:rPr>
              <a:t>Irony</a:t>
            </a:r>
          </a:p>
          <a:p>
            <a:pPr algn="ctr"/>
            <a:r>
              <a:rPr lang="en-GB" sz="1400" b="1" dirty="0">
                <a:latin typeface="Comic Sans MS" panose="030F0702030302020204" pitchFamily="66" charset="0"/>
              </a:rPr>
              <a:t>Tawny</a:t>
            </a:r>
          </a:p>
          <a:p>
            <a:pPr algn="ctr"/>
            <a:r>
              <a:rPr lang="en-GB" sz="1400" b="1" dirty="0">
                <a:latin typeface="Comic Sans MS" panose="030F0702030302020204" pitchFamily="66" charset="0"/>
              </a:rPr>
              <a:t>Pathetic Fallacy</a:t>
            </a:r>
          </a:p>
          <a:p>
            <a:pPr algn="ctr"/>
            <a:r>
              <a:rPr lang="en-GB" sz="1400" b="1" dirty="0">
                <a:latin typeface="Comic Sans MS" panose="030F0702030302020204" pitchFamily="66" charset="0"/>
              </a:rPr>
              <a:t>Euphemism</a:t>
            </a:r>
          </a:p>
          <a:p>
            <a:pPr algn="ctr"/>
            <a:endParaRPr lang="en-GB" sz="1400" b="1" dirty="0">
              <a:latin typeface="Comic Sans MS" panose="030F0702030302020204" pitchFamily="66" charset="0"/>
            </a:endParaRPr>
          </a:p>
        </p:txBody>
      </p:sp>
    </p:spTree>
    <p:extLst>
      <p:ext uri="{BB962C8B-B14F-4D97-AF65-F5344CB8AC3E}">
        <p14:creationId xmlns:p14="http://schemas.microsoft.com/office/powerpoint/2010/main" val="3111997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90706933"/>
              </p:ext>
            </p:extLst>
          </p:nvPr>
        </p:nvGraphicFramePr>
        <p:xfrm>
          <a:off x="88175" y="116632"/>
          <a:ext cx="8983980" cy="1224136"/>
        </p:xfrm>
        <a:graphic>
          <a:graphicData uri="http://schemas.openxmlformats.org/drawingml/2006/table">
            <a:tbl>
              <a:tblPr firstRow="1" bandRow="1">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effectLst>
                  <a:outerShdw blurRad="40000" dist="23000" dir="5400000" rotWithShape="0">
                    <a:srgbClr val="000000">
                      <a:alpha val="35000"/>
                    </a:srgbClr>
                  </a:outerShdw>
                </a:effectLst>
              </a:tblPr>
              <a:tblGrid>
                <a:gridCol w="523338">
                  <a:extLst>
                    <a:ext uri="{9D8B030D-6E8A-4147-A177-3AD203B41FA5}">
                      <a16:colId xmlns:a16="http://schemas.microsoft.com/office/drawing/2014/main" val="20000"/>
                    </a:ext>
                  </a:extLst>
                </a:gridCol>
                <a:gridCol w="2703916">
                  <a:extLst>
                    <a:ext uri="{9D8B030D-6E8A-4147-A177-3AD203B41FA5}">
                      <a16:colId xmlns:a16="http://schemas.microsoft.com/office/drawing/2014/main" val="20001"/>
                    </a:ext>
                  </a:extLst>
                </a:gridCol>
                <a:gridCol w="2993295">
                  <a:extLst>
                    <a:ext uri="{9D8B030D-6E8A-4147-A177-3AD203B41FA5}">
                      <a16:colId xmlns:a16="http://schemas.microsoft.com/office/drawing/2014/main" val="20002"/>
                    </a:ext>
                  </a:extLst>
                </a:gridCol>
                <a:gridCol w="2763431">
                  <a:extLst>
                    <a:ext uri="{9D8B030D-6E8A-4147-A177-3AD203B41FA5}">
                      <a16:colId xmlns:a16="http://schemas.microsoft.com/office/drawing/2014/main" val="20003"/>
                    </a:ext>
                  </a:extLst>
                </a:gridCol>
              </a:tblGrid>
              <a:tr h="612068">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400" dirty="0">
                          <a:solidFill>
                            <a:schemeClr val="tx1"/>
                          </a:solidFill>
                          <a:latin typeface="Century Gothic"/>
                          <a:cs typeface="Century Gothic"/>
                        </a:rPr>
                        <a:t>Structure</a:t>
                      </a:r>
                      <a:endParaRPr lang="en-GB" sz="1200" b="1" dirty="0">
                        <a:solidFill>
                          <a:schemeClr val="tx1"/>
                        </a:solidFill>
                        <a:latin typeface="Century Gothic"/>
                        <a:cs typeface="Century Gothic"/>
                      </a:endParaRPr>
                    </a:p>
                  </a:txBody>
                  <a:tcPr marL="68580" marR="6858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50" dirty="0">
                          <a:solidFill>
                            <a:schemeClr val="tx1"/>
                          </a:solidFill>
                          <a:latin typeface="Century Gothic"/>
                          <a:cs typeface="Century Gothic"/>
                        </a:rPr>
                        <a:t>How is the</a:t>
                      </a:r>
                      <a:r>
                        <a:rPr lang="en-GB" sz="1050" baseline="0" dirty="0">
                          <a:solidFill>
                            <a:schemeClr val="tx1"/>
                          </a:solidFill>
                          <a:latin typeface="Century Gothic"/>
                          <a:cs typeface="Century Gothic"/>
                        </a:rPr>
                        <a:t> piece organised on the page? Think punctuation?</a:t>
                      </a:r>
                      <a:endParaRPr lang="en-GB" sz="1050" b="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50" baseline="0" dirty="0">
                          <a:solidFill>
                            <a:schemeClr val="tx1"/>
                          </a:solidFill>
                          <a:latin typeface="Century Gothic"/>
                          <a:cs typeface="Century Gothic"/>
                        </a:rPr>
                        <a:t>Can you identify the topic of each stanza?</a:t>
                      </a:r>
                      <a:endParaRPr lang="en-GB" sz="1050" b="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50" b="1" dirty="0">
                          <a:solidFill>
                            <a:schemeClr val="tx1"/>
                          </a:solidFill>
                          <a:latin typeface="Century Gothic"/>
                          <a:cs typeface="Century Gothic"/>
                        </a:rPr>
                        <a:t>Are</a:t>
                      </a:r>
                      <a:r>
                        <a:rPr lang="en-GB" sz="1050" b="1" baseline="0" dirty="0">
                          <a:solidFill>
                            <a:schemeClr val="tx1"/>
                          </a:solidFill>
                          <a:latin typeface="Century Gothic"/>
                          <a:cs typeface="Century Gothic"/>
                        </a:rPr>
                        <a:t> the stanzas equal or unequal?</a:t>
                      </a:r>
                      <a:endParaRPr lang="en-GB" sz="1050" b="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612068">
                <a:tc vMerge="1">
                  <a:txBody>
                    <a:bodyPr/>
                    <a:lstStyle/>
                    <a:p>
                      <a:endParaRPr lang="en-GB" dirty="0"/>
                    </a:p>
                  </a:txBody>
                  <a:tcPr/>
                </a:tc>
                <a:tc>
                  <a:txBody>
                    <a:bodyPr/>
                    <a:lstStyle>
                      <a:lvl1pPr marL="0" algn="l" defTabSz="914400" rtl="0" eaLnBrk="1" latinLnBrk="0" hangingPunct="1">
                        <a:defRPr sz="1800" kern="1200">
                          <a:solidFill>
                            <a:schemeClr val="lt1"/>
                          </a:solidFill>
                          <a:latin typeface="Calibri"/>
                        </a:defRPr>
                      </a:lvl1pPr>
                      <a:lvl2pPr marL="457200" algn="l" defTabSz="914400" rtl="0" eaLnBrk="1" latinLnBrk="0" hangingPunct="1">
                        <a:defRPr sz="1800" kern="1200">
                          <a:solidFill>
                            <a:schemeClr val="lt1"/>
                          </a:solidFill>
                          <a:latin typeface="Calibri"/>
                        </a:defRPr>
                      </a:lvl2pPr>
                      <a:lvl3pPr marL="914400" algn="l" defTabSz="914400" rtl="0" eaLnBrk="1" latinLnBrk="0" hangingPunct="1">
                        <a:defRPr sz="1800" kern="1200">
                          <a:solidFill>
                            <a:schemeClr val="lt1"/>
                          </a:solidFill>
                          <a:latin typeface="Calibri"/>
                        </a:defRPr>
                      </a:lvl3pPr>
                      <a:lvl4pPr marL="1371600" algn="l" defTabSz="914400" rtl="0" eaLnBrk="1" latinLnBrk="0" hangingPunct="1">
                        <a:defRPr sz="1800" kern="1200">
                          <a:solidFill>
                            <a:schemeClr val="lt1"/>
                          </a:solidFill>
                          <a:latin typeface="Calibri"/>
                        </a:defRPr>
                      </a:lvl4pPr>
                      <a:lvl5pPr marL="1828800" algn="l" defTabSz="914400" rtl="0" eaLnBrk="1" latinLnBrk="0" hangingPunct="1">
                        <a:defRPr sz="1800" kern="1200">
                          <a:solidFill>
                            <a:schemeClr val="lt1"/>
                          </a:solidFill>
                          <a:latin typeface="Calibri"/>
                        </a:defRPr>
                      </a:lvl5pPr>
                      <a:lvl6pPr marL="2286000" algn="l" defTabSz="914400" rtl="0" eaLnBrk="1" latinLnBrk="0" hangingPunct="1">
                        <a:defRPr sz="1800" kern="1200">
                          <a:solidFill>
                            <a:schemeClr val="lt1"/>
                          </a:solidFill>
                          <a:latin typeface="Calibri"/>
                        </a:defRPr>
                      </a:lvl6pPr>
                      <a:lvl7pPr marL="2743200" algn="l" defTabSz="914400" rtl="0" eaLnBrk="1" latinLnBrk="0" hangingPunct="1">
                        <a:defRPr sz="1800" kern="1200">
                          <a:solidFill>
                            <a:schemeClr val="lt1"/>
                          </a:solidFill>
                          <a:latin typeface="Calibri"/>
                        </a:defRPr>
                      </a:lvl7pPr>
                      <a:lvl8pPr marL="3200400" algn="l" defTabSz="914400" rtl="0" eaLnBrk="1" latinLnBrk="0" hangingPunct="1">
                        <a:defRPr sz="1800" kern="1200">
                          <a:solidFill>
                            <a:schemeClr val="lt1"/>
                          </a:solidFill>
                          <a:latin typeface="Calibri"/>
                        </a:defRPr>
                      </a:lvl8pPr>
                      <a:lvl9pPr marL="3657600" algn="l" defTabSz="914400" rtl="0" eaLnBrk="1" latinLnBrk="0" hangingPunct="1">
                        <a:defRPr sz="1800" kern="1200">
                          <a:solidFill>
                            <a:schemeClr val="lt1"/>
                          </a:solidFill>
                          <a:latin typeface="Calibri"/>
                        </a:defRPr>
                      </a:lvl9pPr>
                    </a:lstStyle>
                    <a:p>
                      <a:pPr algn="ctr"/>
                      <a:r>
                        <a:rPr lang="en-GB" sz="1050" dirty="0">
                          <a:solidFill>
                            <a:schemeClr val="tx1"/>
                          </a:solidFill>
                          <a:latin typeface="Century Gothic"/>
                          <a:cs typeface="Century Gothic"/>
                        </a:rPr>
                        <a:t>How</a:t>
                      </a:r>
                      <a:r>
                        <a:rPr lang="en-GB" sz="1050" baseline="0" dirty="0">
                          <a:solidFill>
                            <a:schemeClr val="tx1"/>
                          </a:solidFill>
                          <a:latin typeface="Century Gothic"/>
                          <a:cs typeface="Century Gothic"/>
                        </a:rPr>
                        <a:t> many stanzas/verses?</a:t>
                      </a:r>
                      <a:endParaRPr lang="en-GB" sz="1050" b="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ysClr val="window" lastClr="FFFFFF">
                        <a:alpha val="20000"/>
                      </a:sysClr>
                    </a:solidFill>
                  </a:tcPr>
                </a:tc>
                <a:tc>
                  <a:txBody>
                    <a:bodyPr/>
                    <a:lstStyle>
                      <a:lvl1pPr marL="0" algn="l" defTabSz="914400" rtl="0" eaLnBrk="1" latinLnBrk="0" hangingPunct="1">
                        <a:defRPr sz="1800" kern="1200">
                          <a:solidFill>
                            <a:schemeClr val="lt1"/>
                          </a:solidFill>
                          <a:latin typeface="Calibri"/>
                        </a:defRPr>
                      </a:lvl1pPr>
                      <a:lvl2pPr marL="457200" algn="l" defTabSz="914400" rtl="0" eaLnBrk="1" latinLnBrk="0" hangingPunct="1">
                        <a:defRPr sz="1800" kern="1200">
                          <a:solidFill>
                            <a:schemeClr val="lt1"/>
                          </a:solidFill>
                          <a:latin typeface="Calibri"/>
                        </a:defRPr>
                      </a:lvl2pPr>
                      <a:lvl3pPr marL="914400" algn="l" defTabSz="914400" rtl="0" eaLnBrk="1" latinLnBrk="0" hangingPunct="1">
                        <a:defRPr sz="1800" kern="1200">
                          <a:solidFill>
                            <a:schemeClr val="lt1"/>
                          </a:solidFill>
                          <a:latin typeface="Calibri"/>
                        </a:defRPr>
                      </a:lvl3pPr>
                      <a:lvl4pPr marL="1371600" algn="l" defTabSz="914400" rtl="0" eaLnBrk="1" latinLnBrk="0" hangingPunct="1">
                        <a:defRPr sz="1800" kern="1200">
                          <a:solidFill>
                            <a:schemeClr val="lt1"/>
                          </a:solidFill>
                          <a:latin typeface="Calibri"/>
                        </a:defRPr>
                      </a:lvl4pPr>
                      <a:lvl5pPr marL="1828800" algn="l" defTabSz="914400" rtl="0" eaLnBrk="1" latinLnBrk="0" hangingPunct="1">
                        <a:defRPr sz="1800" kern="1200">
                          <a:solidFill>
                            <a:schemeClr val="lt1"/>
                          </a:solidFill>
                          <a:latin typeface="Calibri"/>
                        </a:defRPr>
                      </a:lvl5pPr>
                      <a:lvl6pPr marL="2286000" algn="l" defTabSz="914400" rtl="0" eaLnBrk="1" latinLnBrk="0" hangingPunct="1">
                        <a:defRPr sz="1800" kern="1200">
                          <a:solidFill>
                            <a:schemeClr val="lt1"/>
                          </a:solidFill>
                          <a:latin typeface="Calibri"/>
                        </a:defRPr>
                      </a:lvl6pPr>
                      <a:lvl7pPr marL="2743200" algn="l" defTabSz="914400" rtl="0" eaLnBrk="1" latinLnBrk="0" hangingPunct="1">
                        <a:defRPr sz="1800" kern="1200">
                          <a:solidFill>
                            <a:schemeClr val="lt1"/>
                          </a:solidFill>
                          <a:latin typeface="Calibri"/>
                        </a:defRPr>
                      </a:lvl7pPr>
                      <a:lvl8pPr marL="3200400" algn="l" defTabSz="914400" rtl="0" eaLnBrk="1" latinLnBrk="0" hangingPunct="1">
                        <a:defRPr sz="1800" kern="1200">
                          <a:solidFill>
                            <a:schemeClr val="lt1"/>
                          </a:solidFill>
                          <a:latin typeface="Calibri"/>
                        </a:defRPr>
                      </a:lvl8pPr>
                      <a:lvl9pPr marL="3657600" algn="l" defTabSz="914400" rtl="0" eaLnBrk="1" latinLnBrk="0" hangingPunct="1">
                        <a:defRPr sz="1800" kern="1200">
                          <a:solidFill>
                            <a:schemeClr val="lt1"/>
                          </a:solidFill>
                          <a:latin typeface="Calibri"/>
                        </a:defRPr>
                      </a:lvl9pPr>
                    </a:lstStyle>
                    <a:p>
                      <a:pPr algn="ctr"/>
                      <a:r>
                        <a:rPr lang="en-GB" sz="1050" dirty="0">
                          <a:solidFill>
                            <a:schemeClr val="tx1"/>
                          </a:solidFill>
                          <a:latin typeface="Century Gothic"/>
                          <a:cs typeface="Century Gothic"/>
                        </a:rPr>
                        <a:t>Is there rhythm/repetition/enjambment?</a:t>
                      </a:r>
                      <a:endParaRPr lang="en-GB" sz="1050" b="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ysClr val="window" lastClr="FFFFFF">
                        <a:alpha val="20000"/>
                      </a:sysClr>
                    </a:solidFill>
                  </a:tcPr>
                </a:tc>
                <a:tc>
                  <a:txBody>
                    <a:bodyPr/>
                    <a:lstStyle>
                      <a:lvl1pPr marL="0" algn="l" defTabSz="914400" rtl="0" eaLnBrk="1" latinLnBrk="0" hangingPunct="1">
                        <a:defRPr sz="1800" kern="1200">
                          <a:solidFill>
                            <a:schemeClr val="lt1"/>
                          </a:solidFill>
                          <a:latin typeface="Calibri"/>
                        </a:defRPr>
                      </a:lvl1pPr>
                      <a:lvl2pPr marL="457200" algn="l" defTabSz="914400" rtl="0" eaLnBrk="1" latinLnBrk="0" hangingPunct="1">
                        <a:defRPr sz="1800" kern="1200">
                          <a:solidFill>
                            <a:schemeClr val="lt1"/>
                          </a:solidFill>
                          <a:latin typeface="Calibri"/>
                        </a:defRPr>
                      </a:lvl2pPr>
                      <a:lvl3pPr marL="914400" algn="l" defTabSz="914400" rtl="0" eaLnBrk="1" latinLnBrk="0" hangingPunct="1">
                        <a:defRPr sz="1800" kern="1200">
                          <a:solidFill>
                            <a:schemeClr val="lt1"/>
                          </a:solidFill>
                          <a:latin typeface="Calibri"/>
                        </a:defRPr>
                      </a:lvl3pPr>
                      <a:lvl4pPr marL="1371600" algn="l" defTabSz="914400" rtl="0" eaLnBrk="1" latinLnBrk="0" hangingPunct="1">
                        <a:defRPr sz="1800" kern="1200">
                          <a:solidFill>
                            <a:schemeClr val="lt1"/>
                          </a:solidFill>
                          <a:latin typeface="Calibri"/>
                        </a:defRPr>
                      </a:lvl4pPr>
                      <a:lvl5pPr marL="1828800" algn="l" defTabSz="914400" rtl="0" eaLnBrk="1" latinLnBrk="0" hangingPunct="1">
                        <a:defRPr sz="1800" kern="1200">
                          <a:solidFill>
                            <a:schemeClr val="lt1"/>
                          </a:solidFill>
                          <a:latin typeface="Calibri"/>
                        </a:defRPr>
                      </a:lvl5pPr>
                      <a:lvl6pPr marL="2286000" algn="l" defTabSz="914400" rtl="0" eaLnBrk="1" latinLnBrk="0" hangingPunct="1">
                        <a:defRPr sz="1800" kern="1200">
                          <a:solidFill>
                            <a:schemeClr val="lt1"/>
                          </a:solidFill>
                          <a:latin typeface="Calibri"/>
                        </a:defRPr>
                      </a:lvl6pPr>
                      <a:lvl7pPr marL="2743200" algn="l" defTabSz="914400" rtl="0" eaLnBrk="1" latinLnBrk="0" hangingPunct="1">
                        <a:defRPr sz="1800" kern="1200">
                          <a:solidFill>
                            <a:schemeClr val="lt1"/>
                          </a:solidFill>
                          <a:latin typeface="Calibri"/>
                        </a:defRPr>
                      </a:lvl7pPr>
                      <a:lvl8pPr marL="3200400" algn="l" defTabSz="914400" rtl="0" eaLnBrk="1" latinLnBrk="0" hangingPunct="1">
                        <a:defRPr sz="1800" kern="1200">
                          <a:solidFill>
                            <a:schemeClr val="lt1"/>
                          </a:solidFill>
                          <a:latin typeface="Calibri"/>
                        </a:defRPr>
                      </a:lvl8pPr>
                      <a:lvl9pPr marL="3657600" algn="l" defTabSz="914400" rtl="0" eaLnBrk="1" latinLnBrk="0" hangingPunct="1">
                        <a:defRPr sz="1800" kern="1200">
                          <a:solidFill>
                            <a:schemeClr val="lt1"/>
                          </a:solidFill>
                          <a:latin typeface="Calibri"/>
                        </a:defRPr>
                      </a:lvl9pPr>
                    </a:lstStyle>
                    <a:p>
                      <a:pPr algn="ctr"/>
                      <a:r>
                        <a:rPr lang="en-GB" sz="1050" dirty="0">
                          <a:solidFill>
                            <a:schemeClr val="tx1"/>
                          </a:solidFill>
                          <a:latin typeface="Century Gothic"/>
                          <a:cs typeface="Century Gothic"/>
                        </a:rPr>
                        <a:t>What is the line length/rhyme scheme? </a:t>
                      </a:r>
                      <a:endParaRPr lang="en-GB" sz="1050" b="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ysClr val="window" lastClr="FFFFFF">
                        <a:alpha val="20000"/>
                      </a:sysClr>
                    </a:solidFill>
                  </a:tcPr>
                </a:tc>
                <a:extLst>
                  <a:ext uri="{0D108BD9-81ED-4DB2-BD59-A6C34878D82A}">
                    <a16:rowId xmlns:a16="http://schemas.microsoft.com/office/drawing/2014/main" val="10001"/>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294798484"/>
              </p:ext>
            </p:extLst>
          </p:nvPr>
        </p:nvGraphicFramePr>
        <p:xfrm>
          <a:off x="7992034" y="1451965"/>
          <a:ext cx="1080120" cy="4248472"/>
        </p:xfrm>
        <a:graphic>
          <a:graphicData uri="http://schemas.openxmlformats.org/drawingml/2006/table">
            <a:tbl>
              <a:tblPr firstRow="1" bandRow="1">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effectLst>
                  <a:outerShdw blurRad="40000" dist="23000" dir="5400000" rotWithShape="0">
                    <a:srgbClr val="000000">
                      <a:alpha val="35000"/>
                    </a:srgbClr>
                  </a:outerShdw>
                </a:effectLst>
              </a:tblPr>
              <a:tblGrid>
                <a:gridCol w="1080120">
                  <a:extLst>
                    <a:ext uri="{9D8B030D-6E8A-4147-A177-3AD203B41FA5}">
                      <a16:colId xmlns:a16="http://schemas.microsoft.com/office/drawing/2014/main" val="20000"/>
                    </a:ext>
                  </a:extLst>
                </a:gridCol>
              </a:tblGrid>
              <a:tr h="373473">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400" dirty="0">
                          <a:solidFill>
                            <a:schemeClr val="tx1"/>
                          </a:solidFill>
                          <a:latin typeface="Century Gothic"/>
                          <a:cs typeface="Century Gothic"/>
                        </a:rPr>
                        <a:t>Meaning</a:t>
                      </a:r>
                      <a:endParaRPr lang="en-GB" sz="120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857281">
                <a:tc>
                  <a:txBody>
                    <a:bodyPr/>
                    <a:lstStyle>
                      <a:lvl1pPr marL="0" algn="l" defTabSz="914400" rtl="0" eaLnBrk="1" latinLnBrk="0" hangingPunct="1">
                        <a:defRPr sz="1800" kern="1200">
                          <a:solidFill>
                            <a:schemeClr val="lt1"/>
                          </a:solidFill>
                          <a:latin typeface="Calibri"/>
                        </a:defRPr>
                      </a:lvl1pPr>
                      <a:lvl2pPr marL="457200" algn="l" defTabSz="914400" rtl="0" eaLnBrk="1" latinLnBrk="0" hangingPunct="1">
                        <a:defRPr sz="1800" kern="1200">
                          <a:solidFill>
                            <a:schemeClr val="lt1"/>
                          </a:solidFill>
                          <a:latin typeface="Calibri"/>
                        </a:defRPr>
                      </a:lvl2pPr>
                      <a:lvl3pPr marL="914400" algn="l" defTabSz="914400" rtl="0" eaLnBrk="1" latinLnBrk="0" hangingPunct="1">
                        <a:defRPr sz="1800" kern="1200">
                          <a:solidFill>
                            <a:schemeClr val="lt1"/>
                          </a:solidFill>
                          <a:latin typeface="Calibri"/>
                        </a:defRPr>
                      </a:lvl3pPr>
                      <a:lvl4pPr marL="1371600" algn="l" defTabSz="914400" rtl="0" eaLnBrk="1" latinLnBrk="0" hangingPunct="1">
                        <a:defRPr sz="1800" kern="1200">
                          <a:solidFill>
                            <a:schemeClr val="lt1"/>
                          </a:solidFill>
                          <a:latin typeface="Calibri"/>
                        </a:defRPr>
                      </a:lvl4pPr>
                      <a:lvl5pPr marL="1828800" algn="l" defTabSz="914400" rtl="0" eaLnBrk="1" latinLnBrk="0" hangingPunct="1">
                        <a:defRPr sz="1800" kern="1200">
                          <a:solidFill>
                            <a:schemeClr val="lt1"/>
                          </a:solidFill>
                          <a:latin typeface="Calibri"/>
                        </a:defRPr>
                      </a:lvl5pPr>
                      <a:lvl6pPr marL="2286000" algn="l" defTabSz="914400" rtl="0" eaLnBrk="1" latinLnBrk="0" hangingPunct="1">
                        <a:defRPr sz="1800" kern="1200">
                          <a:solidFill>
                            <a:schemeClr val="lt1"/>
                          </a:solidFill>
                          <a:latin typeface="Calibri"/>
                        </a:defRPr>
                      </a:lvl6pPr>
                      <a:lvl7pPr marL="2743200" algn="l" defTabSz="914400" rtl="0" eaLnBrk="1" latinLnBrk="0" hangingPunct="1">
                        <a:defRPr sz="1800" kern="1200">
                          <a:solidFill>
                            <a:schemeClr val="lt1"/>
                          </a:solidFill>
                          <a:latin typeface="Calibri"/>
                        </a:defRPr>
                      </a:lvl7pPr>
                      <a:lvl8pPr marL="3200400" algn="l" defTabSz="914400" rtl="0" eaLnBrk="1" latinLnBrk="0" hangingPunct="1">
                        <a:defRPr sz="1800" kern="1200">
                          <a:solidFill>
                            <a:schemeClr val="lt1"/>
                          </a:solidFill>
                          <a:latin typeface="Calibri"/>
                        </a:defRPr>
                      </a:lvl8pPr>
                      <a:lvl9pPr marL="3657600" algn="l" defTabSz="914400" rtl="0" eaLnBrk="1" latinLnBrk="0" hangingPunct="1">
                        <a:defRPr sz="1800" kern="1200">
                          <a:solidFill>
                            <a:schemeClr val="lt1"/>
                          </a:solidFill>
                          <a:latin typeface="Calibri"/>
                        </a:defRPr>
                      </a:lvl9pPr>
                    </a:lstStyle>
                    <a:p>
                      <a:pPr algn="ctr"/>
                      <a:r>
                        <a:rPr lang="en-GB" sz="1050" dirty="0">
                          <a:solidFill>
                            <a:schemeClr val="tx1"/>
                          </a:solidFill>
                          <a:latin typeface="Century Gothic"/>
                          <a:cs typeface="Century Gothic"/>
                        </a:rPr>
                        <a:t>What is the</a:t>
                      </a:r>
                      <a:r>
                        <a:rPr lang="en-GB" sz="1050" baseline="0" dirty="0">
                          <a:solidFill>
                            <a:schemeClr val="tx1"/>
                          </a:solidFill>
                          <a:latin typeface="Century Gothic"/>
                          <a:cs typeface="Century Gothic"/>
                        </a:rPr>
                        <a:t> poem about?</a:t>
                      </a:r>
                      <a:endParaRPr lang="en-GB" sz="105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ysClr val="window" lastClr="FFFFFF">
                        <a:alpha val="20000"/>
                      </a:sysClr>
                    </a:solidFill>
                  </a:tcPr>
                </a:tc>
                <a:extLst>
                  <a:ext uri="{0D108BD9-81ED-4DB2-BD59-A6C34878D82A}">
                    <a16:rowId xmlns:a16="http://schemas.microsoft.com/office/drawing/2014/main" val="10001"/>
                  </a:ext>
                </a:extLst>
              </a:tr>
              <a:tr h="1005906">
                <a:tc>
                  <a:txBody>
                    <a:bodyPr/>
                    <a:lstStyle>
                      <a:lvl1pPr marL="0" algn="l" defTabSz="914400" rtl="0" eaLnBrk="1" latinLnBrk="0" hangingPunct="1">
                        <a:defRPr sz="1800" kern="1200">
                          <a:solidFill>
                            <a:schemeClr val="lt1"/>
                          </a:solidFill>
                          <a:latin typeface="Calibri"/>
                        </a:defRPr>
                      </a:lvl1pPr>
                      <a:lvl2pPr marL="457200" algn="l" defTabSz="914400" rtl="0" eaLnBrk="1" latinLnBrk="0" hangingPunct="1">
                        <a:defRPr sz="1800" kern="1200">
                          <a:solidFill>
                            <a:schemeClr val="lt1"/>
                          </a:solidFill>
                          <a:latin typeface="Calibri"/>
                        </a:defRPr>
                      </a:lvl2pPr>
                      <a:lvl3pPr marL="914400" algn="l" defTabSz="914400" rtl="0" eaLnBrk="1" latinLnBrk="0" hangingPunct="1">
                        <a:defRPr sz="1800" kern="1200">
                          <a:solidFill>
                            <a:schemeClr val="lt1"/>
                          </a:solidFill>
                          <a:latin typeface="Calibri"/>
                        </a:defRPr>
                      </a:lvl3pPr>
                      <a:lvl4pPr marL="1371600" algn="l" defTabSz="914400" rtl="0" eaLnBrk="1" latinLnBrk="0" hangingPunct="1">
                        <a:defRPr sz="1800" kern="1200">
                          <a:solidFill>
                            <a:schemeClr val="lt1"/>
                          </a:solidFill>
                          <a:latin typeface="Calibri"/>
                        </a:defRPr>
                      </a:lvl4pPr>
                      <a:lvl5pPr marL="1828800" algn="l" defTabSz="914400" rtl="0" eaLnBrk="1" latinLnBrk="0" hangingPunct="1">
                        <a:defRPr sz="1800" kern="1200">
                          <a:solidFill>
                            <a:schemeClr val="lt1"/>
                          </a:solidFill>
                          <a:latin typeface="Calibri"/>
                        </a:defRPr>
                      </a:lvl5pPr>
                      <a:lvl6pPr marL="2286000" algn="l" defTabSz="914400" rtl="0" eaLnBrk="1" latinLnBrk="0" hangingPunct="1">
                        <a:defRPr sz="1800" kern="1200">
                          <a:solidFill>
                            <a:schemeClr val="lt1"/>
                          </a:solidFill>
                          <a:latin typeface="Calibri"/>
                        </a:defRPr>
                      </a:lvl6pPr>
                      <a:lvl7pPr marL="2743200" algn="l" defTabSz="914400" rtl="0" eaLnBrk="1" latinLnBrk="0" hangingPunct="1">
                        <a:defRPr sz="1800" kern="1200">
                          <a:solidFill>
                            <a:schemeClr val="lt1"/>
                          </a:solidFill>
                          <a:latin typeface="Calibri"/>
                        </a:defRPr>
                      </a:lvl7pPr>
                      <a:lvl8pPr marL="3200400" algn="l" defTabSz="914400" rtl="0" eaLnBrk="1" latinLnBrk="0" hangingPunct="1">
                        <a:defRPr sz="1800" kern="1200">
                          <a:solidFill>
                            <a:schemeClr val="lt1"/>
                          </a:solidFill>
                          <a:latin typeface="Calibri"/>
                        </a:defRPr>
                      </a:lvl8pPr>
                      <a:lvl9pPr marL="3657600" algn="l" defTabSz="914400" rtl="0" eaLnBrk="1" latinLnBrk="0" hangingPunct="1">
                        <a:defRPr sz="1800" kern="1200">
                          <a:solidFill>
                            <a:schemeClr val="lt1"/>
                          </a:solidFill>
                          <a:latin typeface="Calibri"/>
                        </a:defRPr>
                      </a:lvl9pPr>
                    </a:lstStyle>
                    <a:p>
                      <a:pPr algn="ctr"/>
                      <a:r>
                        <a:rPr lang="en-GB" sz="1050" dirty="0">
                          <a:solidFill>
                            <a:schemeClr val="tx1"/>
                          </a:solidFill>
                          <a:latin typeface="Century Gothic"/>
                          <a:cs typeface="Century Gothic"/>
                        </a:rPr>
                        <a:t>Can</a:t>
                      </a:r>
                      <a:r>
                        <a:rPr lang="en-GB" sz="1050" baseline="0" dirty="0">
                          <a:solidFill>
                            <a:schemeClr val="tx1"/>
                          </a:solidFill>
                          <a:latin typeface="Century Gothic"/>
                          <a:cs typeface="Century Gothic"/>
                        </a:rPr>
                        <a:t> you discover more than one meaning of the poem?</a:t>
                      </a:r>
                      <a:endParaRPr lang="en-GB" sz="105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005906">
                <a:tc>
                  <a:txBody>
                    <a:bodyPr/>
                    <a:lstStyle>
                      <a:lvl1pPr marL="0" algn="l" defTabSz="914400" rtl="0" eaLnBrk="1" latinLnBrk="0" hangingPunct="1">
                        <a:defRPr sz="1800" kern="1200">
                          <a:solidFill>
                            <a:schemeClr val="lt1"/>
                          </a:solidFill>
                          <a:latin typeface="Calibri"/>
                        </a:defRPr>
                      </a:lvl1pPr>
                      <a:lvl2pPr marL="457200" algn="l" defTabSz="914400" rtl="0" eaLnBrk="1" latinLnBrk="0" hangingPunct="1">
                        <a:defRPr sz="1800" kern="1200">
                          <a:solidFill>
                            <a:schemeClr val="lt1"/>
                          </a:solidFill>
                          <a:latin typeface="Calibri"/>
                        </a:defRPr>
                      </a:lvl2pPr>
                      <a:lvl3pPr marL="914400" algn="l" defTabSz="914400" rtl="0" eaLnBrk="1" latinLnBrk="0" hangingPunct="1">
                        <a:defRPr sz="1800" kern="1200">
                          <a:solidFill>
                            <a:schemeClr val="lt1"/>
                          </a:solidFill>
                          <a:latin typeface="Calibri"/>
                        </a:defRPr>
                      </a:lvl3pPr>
                      <a:lvl4pPr marL="1371600" algn="l" defTabSz="914400" rtl="0" eaLnBrk="1" latinLnBrk="0" hangingPunct="1">
                        <a:defRPr sz="1800" kern="1200">
                          <a:solidFill>
                            <a:schemeClr val="lt1"/>
                          </a:solidFill>
                          <a:latin typeface="Calibri"/>
                        </a:defRPr>
                      </a:lvl4pPr>
                      <a:lvl5pPr marL="1828800" algn="l" defTabSz="914400" rtl="0" eaLnBrk="1" latinLnBrk="0" hangingPunct="1">
                        <a:defRPr sz="1800" kern="1200">
                          <a:solidFill>
                            <a:schemeClr val="lt1"/>
                          </a:solidFill>
                          <a:latin typeface="Calibri"/>
                        </a:defRPr>
                      </a:lvl5pPr>
                      <a:lvl6pPr marL="2286000" algn="l" defTabSz="914400" rtl="0" eaLnBrk="1" latinLnBrk="0" hangingPunct="1">
                        <a:defRPr sz="1800" kern="1200">
                          <a:solidFill>
                            <a:schemeClr val="lt1"/>
                          </a:solidFill>
                          <a:latin typeface="Calibri"/>
                        </a:defRPr>
                      </a:lvl6pPr>
                      <a:lvl7pPr marL="2743200" algn="l" defTabSz="914400" rtl="0" eaLnBrk="1" latinLnBrk="0" hangingPunct="1">
                        <a:defRPr sz="1800" kern="1200">
                          <a:solidFill>
                            <a:schemeClr val="lt1"/>
                          </a:solidFill>
                          <a:latin typeface="Calibri"/>
                        </a:defRPr>
                      </a:lvl7pPr>
                      <a:lvl8pPr marL="3200400" algn="l" defTabSz="914400" rtl="0" eaLnBrk="1" latinLnBrk="0" hangingPunct="1">
                        <a:defRPr sz="1800" kern="1200">
                          <a:solidFill>
                            <a:schemeClr val="lt1"/>
                          </a:solidFill>
                          <a:latin typeface="Calibri"/>
                        </a:defRPr>
                      </a:lvl8pPr>
                      <a:lvl9pPr marL="3657600" algn="l" defTabSz="914400" rtl="0" eaLnBrk="1" latinLnBrk="0" hangingPunct="1">
                        <a:defRPr sz="1800" kern="1200">
                          <a:solidFill>
                            <a:schemeClr val="lt1"/>
                          </a:solidFill>
                          <a:latin typeface="Calibri"/>
                        </a:defRPr>
                      </a:lvl9pPr>
                    </a:lstStyle>
                    <a:p>
                      <a:pPr algn="ctr"/>
                      <a:r>
                        <a:rPr lang="en-GB" sz="1050" dirty="0">
                          <a:solidFill>
                            <a:schemeClr val="tx1"/>
                          </a:solidFill>
                          <a:latin typeface="Century Gothic"/>
                          <a:cs typeface="Century Gothic"/>
                        </a:rPr>
                        <a:t>What</a:t>
                      </a:r>
                      <a:r>
                        <a:rPr lang="en-GB" sz="1050" baseline="0" dirty="0">
                          <a:solidFill>
                            <a:schemeClr val="tx1"/>
                          </a:solidFill>
                          <a:latin typeface="Century Gothic"/>
                          <a:cs typeface="Century Gothic"/>
                        </a:rPr>
                        <a:t> ideas and themes is the poet portraying?</a:t>
                      </a:r>
                      <a:endParaRPr lang="en-GB" sz="105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ysClr val="window" lastClr="FFFFFF">
                        <a:alpha val="20000"/>
                      </a:sysClr>
                    </a:solidFill>
                  </a:tcPr>
                </a:tc>
                <a:extLst>
                  <a:ext uri="{0D108BD9-81ED-4DB2-BD59-A6C34878D82A}">
                    <a16:rowId xmlns:a16="http://schemas.microsoft.com/office/drawing/2014/main" val="10003"/>
                  </a:ext>
                </a:extLst>
              </a:tr>
              <a:tr h="1005906">
                <a:tc>
                  <a:txBody>
                    <a:bodyPr/>
                    <a:lstStyle>
                      <a:lvl1pPr marL="0" algn="l" defTabSz="914400" rtl="0" eaLnBrk="1" latinLnBrk="0" hangingPunct="1">
                        <a:defRPr sz="1800" kern="1200">
                          <a:solidFill>
                            <a:schemeClr val="lt1"/>
                          </a:solidFill>
                          <a:latin typeface="Calibri"/>
                        </a:defRPr>
                      </a:lvl1pPr>
                      <a:lvl2pPr marL="457200" algn="l" defTabSz="914400" rtl="0" eaLnBrk="1" latinLnBrk="0" hangingPunct="1">
                        <a:defRPr sz="1800" kern="1200">
                          <a:solidFill>
                            <a:schemeClr val="lt1"/>
                          </a:solidFill>
                          <a:latin typeface="Calibri"/>
                        </a:defRPr>
                      </a:lvl2pPr>
                      <a:lvl3pPr marL="914400" algn="l" defTabSz="914400" rtl="0" eaLnBrk="1" latinLnBrk="0" hangingPunct="1">
                        <a:defRPr sz="1800" kern="1200">
                          <a:solidFill>
                            <a:schemeClr val="lt1"/>
                          </a:solidFill>
                          <a:latin typeface="Calibri"/>
                        </a:defRPr>
                      </a:lvl3pPr>
                      <a:lvl4pPr marL="1371600" algn="l" defTabSz="914400" rtl="0" eaLnBrk="1" latinLnBrk="0" hangingPunct="1">
                        <a:defRPr sz="1800" kern="1200">
                          <a:solidFill>
                            <a:schemeClr val="lt1"/>
                          </a:solidFill>
                          <a:latin typeface="Calibri"/>
                        </a:defRPr>
                      </a:lvl4pPr>
                      <a:lvl5pPr marL="1828800" algn="l" defTabSz="914400" rtl="0" eaLnBrk="1" latinLnBrk="0" hangingPunct="1">
                        <a:defRPr sz="1800" kern="1200">
                          <a:solidFill>
                            <a:schemeClr val="lt1"/>
                          </a:solidFill>
                          <a:latin typeface="Calibri"/>
                        </a:defRPr>
                      </a:lvl5pPr>
                      <a:lvl6pPr marL="2286000" algn="l" defTabSz="914400" rtl="0" eaLnBrk="1" latinLnBrk="0" hangingPunct="1">
                        <a:defRPr sz="1800" kern="1200">
                          <a:solidFill>
                            <a:schemeClr val="lt1"/>
                          </a:solidFill>
                          <a:latin typeface="Calibri"/>
                        </a:defRPr>
                      </a:lvl6pPr>
                      <a:lvl7pPr marL="2743200" algn="l" defTabSz="914400" rtl="0" eaLnBrk="1" latinLnBrk="0" hangingPunct="1">
                        <a:defRPr sz="1800" kern="1200">
                          <a:solidFill>
                            <a:schemeClr val="lt1"/>
                          </a:solidFill>
                          <a:latin typeface="Calibri"/>
                        </a:defRPr>
                      </a:lvl7pPr>
                      <a:lvl8pPr marL="3200400" algn="l" defTabSz="914400" rtl="0" eaLnBrk="1" latinLnBrk="0" hangingPunct="1">
                        <a:defRPr sz="1800" kern="1200">
                          <a:solidFill>
                            <a:schemeClr val="lt1"/>
                          </a:solidFill>
                          <a:latin typeface="Calibri"/>
                        </a:defRPr>
                      </a:lvl8pPr>
                      <a:lvl9pPr marL="3657600" algn="l" defTabSz="914400" rtl="0" eaLnBrk="1" latinLnBrk="0" hangingPunct="1">
                        <a:defRPr sz="1800" kern="1200">
                          <a:solidFill>
                            <a:schemeClr val="lt1"/>
                          </a:solidFill>
                          <a:latin typeface="Calibri"/>
                        </a:defRPr>
                      </a:lvl9pPr>
                    </a:lstStyle>
                    <a:p>
                      <a:pPr algn="ctr"/>
                      <a:r>
                        <a:rPr lang="en-GB" sz="1050" dirty="0">
                          <a:solidFill>
                            <a:schemeClr val="tx1"/>
                          </a:solidFill>
                          <a:latin typeface="Century Gothic"/>
                          <a:cs typeface="Century Gothic"/>
                        </a:rPr>
                        <a:t>What</a:t>
                      </a:r>
                      <a:r>
                        <a:rPr lang="en-GB" sz="1050" baseline="0" dirty="0">
                          <a:solidFill>
                            <a:schemeClr val="tx1"/>
                          </a:solidFill>
                          <a:latin typeface="Century Gothic"/>
                          <a:cs typeface="Century Gothic"/>
                        </a:rPr>
                        <a:t> is the poet’s point of view?</a:t>
                      </a:r>
                      <a:endParaRPr lang="en-GB" sz="105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896798970"/>
              </p:ext>
            </p:extLst>
          </p:nvPr>
        </p:nvGraphicFramePr>
        <p:xfrm>
          <a:off x="6012161" y="5705468"/>
          <a:ext cx="3059994" cy="1052736"/>
        </p:xfrm>
        <a:graphic>
          <a:graphicData uri="http://schemas.openxmlformats.org/drawingml/2006/table">
            <a:tbl>
              <a:tblPr firstRow="1" bandRow="1">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effectLst>
                  <a:outerShdw blurRad="40000" dist="23000" dir="5400000" rotWithShape="0">
                    <a:srgbClr val="000000">
                      <a:alpha val="35000"/>
                    </a:srgbClr>
                  </a:outerShdw>
                </a:effectLst>
              </a:tblPr>
              <a:tblGrid>
                <a:gridCol w="263965">
                  <a:extLst>
                    <a:ext uri="{9D8B030D-6E8A-4147-A177-3AD203B41FA5}">
                      <a16:colId xmlns:a16="http://schemas.microsoft.com/office/drawing/2014/main" val="20000"/>
                    </a:ext>
                  </a:extLst>
                </a:gridCol>
                <a:gridCol w="744146">
                  <a:extLst>
                    <a:ext uri="{9D8B030D-6E8A-4147-A177-3AD203B41FA5}">
                      <a16:colId xmlns:a16="http://schemas.microsoft.com/office/drawing/2014/main" val="20001"/>
                    </a:ext>
                  </a:extLst>
                </a:gridCol>
                <a:gridCol w="1119873">
                  <a:extLst>
                    <a:ext uri="{9D8B030D-6E8A-4147-A177-3AD203B41FA5}">
                      <a16:colId xmlns:a16="http://schemas.microsoft.com/office/drawing/2014/main" val="20002"/>
                    </a:ext>
                  </a:extLst>
                </a:gridCol>
                <a:gridCol w="932010">
                  <a:extLst>
                    <a:ext uri="{9D8B030D-6E8A-4147-A177-3AD203B41FA5}">
                      <a16:colId xmlns:a16="http://schemas.microsoft.com/office/drawing/2014/main" val="20003"/>
                    </a:ext>
                  </a:extLst>
                </a:gridCol>
              </a:tblGrid>
              <a:tr h="1052736">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400" dirty="0">
                          <a:solidFill>
                            <a:schemeClr val="tx1"/>
                          </a:solidFill>
                          <a:latin typeface="Century Gothic"/>
                          <a:cs typeface="Century Gothic"/>
                        </a:rPr>
                        <a:t>Imagery</a:t>
                      </a:r>
                      <a:endParaRPr lang="en-GB" sz="1200" b="1" dirty="0">
                        <a:solidFill>
                          <a:schemeClr val="tx1"/>
                        </a:solidFill>
                        <a:latin typeface="Century Gothic"/>
                        <a:cs typeface="Century Gothic"/>
                      </a:endParaRPr>
                    </a:p>
                  </a:txBody>
                  <a:tcPr marL="68580" marR="68580" vert="vert270" anchor="ct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00" b="0" dirty="0">
                          <a:solidFill>
                            <a:schemeClr val="tx1"/>
                          </a:solidFill>
                          <a:latin typeface="Century Gothic"/>
                          <a:cs typeface="Century Gothic"/>
                        </a:rPr>
                        <a:t>Which</a:t>
                      </a:r>
                      <a:r>
                        <a:rPr lang="en-GB" sz="1000" b="0" baseline="0" dirty="0">
                          <a:solidFill>
                            <a:schemeClr val="tx1"/>
                          </a:solidFill>
                          <a:latin typeface="Century Gothic"/>
                          <a:cs typeface="Century Gothic"/>
                        </a:rPr>
                        <a:t> images are conveyed to the reader?</a:t>
                      </a:r>
                      <a:endParaRPr lang="en-GB" sz="1000" b="0" dirty="0">
                        <a:solidFill>
                          <a:schemeClr val="tx1"/>
                        </a:solidFill>
                        <a:latin typeface="Century Gothic"/>
                        <a:cs typeface="Century Gothic"/>
                      </a:endParaRPr>
                    </a:p>
                  </a:txBody>
                  <a:tcPr marL="68580" marR="68580" anchor="ct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00" b="0" dirty="0">
                          <a:solidFill>
                            <a:schemeClr val="tx1"/>
                          </a:solidFill>
                          <a:latin typeface="Century Gothic"/>
                          <a:cs typeface="Century Gothic"/>
                        </a:rPr>
                        <a:t>Does the poem</a:t>
                      </a:r>
                      <a:r>
                        <a:rPr lang="en-GB" sz="1000" b="0" baseline="0" dirty="0">
                          <a:solidFill>
                            <a:schemeClr val="tx1"/>
                          </a:solidFill>
                          <a:latin typeface="Century Gothic"/>
                          <a:cs typeface="Century Gothic"/>
                        </a:rPr>
                        <a:t> contain metaphors, similes or personification?</a:t>
                      </a:r>
                      <a:endParaRPr lang="en-GB" sz="1000" b="0" dirty="0">
                        <a:solidFill>
                          <a:schemeClr val="tx1"/>
                        </a:solidFill>
                        <a:latin typeface="Century Gothic"/>
                        <a:cs typeface="Century Gothic"/>
                      </a:endParaRPr>
                    </a:p>
                  </a:txBody>
                  <a:tcPr marL="68580" marR="68580" anchor="ct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00" b="0" dirty="0">
                          <a:solidFill>
                            <a:schemeClr val="tx1"/>
                          </a:solidFill>
                          <a:latin typeface="Century Gothic"/>
                          <a:cs typeface="Century Gothic"/>
                        </a:rPr>
                        <a:t>Why do you think the poet has</a:t>
                      </a:r>
                      <a:r>
                        <a:rPr lang="en-GB" sz="1000" b="0" baseline="0" dirty="0">
                          <a:solidFill>
                            <a:schemeClr val="tx1"/>
                          </a:solidFill>
                          <a:latin typeface="Century Gothic"/>
                          <a:cs typeface="Century Gothic"/>
                        </a:rPr>
                        <a:t> included the images in the poem?</a:t>
                      </a:r>
                      <a:endParaRPr lang="en-GB" sz="1000" b="0" dirty="0">
                        <a:solidFill>
                          <a:schemeClr val="tx1"/>
                        </a:solidFill>
                        <a:latin typeface="Century Gothic"/>
                        <a:cs typeface="Century Gothic"/>
                      </a:endParaRPr>
                    </a:p>
                  </a:txBody>
                  <a:tcPr marL="68580" marR="68580" anchor="ct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563562189"/>
              </p:ext>
            </p:extLst>
          </p:nvPr>
        </p:nvGraphicFramePr>
        <p:xfrm>
          <a:off x="80628" y="5733256"/>
          <a:ext cx="5915226" cy="1066800"/>
        </p:xfrm>
        <a:graphic>
          <a:graphicData uri="http://schemas.openxmlformats.org/drawingml/2006/table">
            <a:tbl>
              <a:tblPr firstRow="1" bandRow="1">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effectLst>
                  <a:outerShdw blurRad="40000" dist="23000" dir="5400000" rotWithShape="0">
                    <a:srgbClr val="000000">
                      <a:alpha val="35000"/>
                    </a:srgbClr>
                  </a:outerShdw>
                </a:effectLst>
              </a:tblPr>
              <a:tblGrid>
                <a:gridCol w="391135">
                  <a:extLst>
                    <a:ext uri="{9D8B030D-6E8A-4147-A177-3AD203B41FA5}">
                      <a16:colId xmlns:a16="http://schemas.microsoft.com/office/drawing/2014/main" val="20000"/>
                    </a:ext>
                  </a:extLst>
                </a:gridCol>
                <a:gridCol w="1174661">
                  <a:extLst>
                    <a:ext uri="{9D8B030D-6E8A-4147-A177-3AD203B41FA5}">
                      <a16:colId xmlns:a16="http://schemas.microsoft.com/office/drawing/2014/main" val="20001"/>
                    </a:ext>
                  </a:extLst>
                </a:gridCol>
                <a:gridCol w="1739772">
                  <a:extLst>
                    <a:ext uri="{9D8B030D-6E8A-4147-A177-3AD203B41FA5}">
                      <a16:colId xmlns:a16="http://schemas.microsoft.com/office/drawing/2014/main" val="20002"/>
                    </a:ext>
                  </a:extLst>
                </a:gridCol>
                <a:gridCol w="1391818">
                  <a:extLst>
                    <a:ext uri="{9D8B030D-6E8A-4147-A177-3AD203B41FA5}">
                      <a16:colId xmlns:a16="http://schemas.microsoft.com/office/drawing/2014/main" val="20003"/>
                    </a:ext>
                  </a:extLst>
                </a:gridCol>
                <a:gridCol w="1217840">
                  <a:extLst>
                    <a:ext uri="{9D8B030D-6E8A-4147-A177-3AD203B41FA5}">
                      <a16:colId xmlns:a16="http://schemas.microsoft.com/office/drawing/2014/main" val="20004"/>
                    </a:ext>
                  </a:extLst>
                </a:gridCol>
              </a:tblGrid>
              <a:tr h="1052736">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400" dirty="0">
                          <a:solidFill>
                            <a:schemeClr val="tx1"/>
                          </a:solidFill>
                          <a:latin typeface="Century Gothic"/>
                          <a:cs typeface="Century Gothic"/>
                        </a:rPr>
                        <a:t>Language</a:t>
                      </a:r>
                      <a:endParaRPr lang="en-GB" sz="1000" b="0" dirty="0">
                        <a:solidFill>
                          <a:schemeClr val="tx1"/>
                        </a:solidFill>
                        <a:latin typeface="Century Gothic"/>
                        <a:cs typeface="Century Gothic"/>
                      </a:endParaRPr>
                    </a:p>
                  </a:txBody>
                  <a:tcPr marL="68580" marR="6858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00" b="0" dirty="0">
                          <a:solidFill>
                            <a:schemeClr val="tx1"/>
                          </a:solidFill>
                          <a:latin typeface="Century Gothic"/>
                          <a:cs typeface="Century Gothic"/>
                        </a:rPr>
                        <a:t>Which</a:t>
                      </a:r>
                      <a:r>
                        <a:rPr lang="en-GB" sz="1000" b="0" baseline="0" dirty="0">
                          <a:solidFill>
                            <a:schemeClr val="tx1"/>
                          </a:solidFill>
                          <a:latin typeface="Century Gothic"/>
                          <a:cs typeface="Century Gothic"/>
                        </a:rPr>
                        <a:t> words has the poet used to convey meaning?</a:t>
                      </a:r>
                      <a:endParaRPr lang="en-GB" sz="1000" b="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00" b="0" dirty="0">
                          <a:solidFill>
                            <a:schemeClr val="tx1"/>
                          </a:solidFill>
                          <a:latin typeface="Century Gothic"/>
                          <a:cs typeface="Century Gothic"/>
                        </a:rPr>
                        <a:t>What are</a:t>
                      </a:r>
                      <a:r>
                        <a:rPr lang="en-GB" sz="1000" b="0" baseline="0" dirty="0">
                          <a:solidFill>
                            <a:schemeClr val="tx1"/>
                          </a:solidFill>
                          <a:latin typeface="Century Gothic"/>
                          <a:cs typeface="Century Gothic"/>
                        </a:rPr>
                        <a:t> the connotations of the language used?</a:t>
                      </a:r>
                    </a:p>
                    <a:p>
                      <a:pPr algn="ctr"/>
                      <a:endParaRPr lang="en-GB" sz="400" b="0" baseline="0" dirty="0">
                        <a:solidFill>
                          <a:schemeClr val="tx1"/>
                        </a:solidFill>
                        <a:latin typeface="Century Gothic"/>
                        <a:cs typeface="Century Gothic"/>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000" b="0" baseline="0" dirty="0">
                          <a:solidFill>
                            <a:schemeClr val="tx1"/>
                          </a:solidFill>
                          <a:latin typeface="Century Gothic"/>
                          <a:cs typeface="Century Gothic"/>
                        </a:rPr>
                        <a:t>Is there more than one meaning of the word/phrase?</a:t>
                      </a:r>
                      <a:endParaRPr lang="en-GB" sz="1000" b="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00" b="0" i="0" dirty="0">
                          <a:solidFill>
                            <a:schemeClr val="tx1"/>
                          </a:solidFill>
                          <a:latin typeface="Century Gothic"/>
                          <a:cs typeface="Century Gothic"/>
                        </a:rPr>
                        <a:t>Has the poet</a:t>
                      </a:r>
                      <a:r>
                        <a:rPr lang="en-GB" sz="1000" b="0" i="0" baseline="0" dirty="0">
                          <a:solidFill>
                            <a:schemeClr val="tx1"/>
                          </a:solidFill>
                          <a:latin typeface="Century Gothic"/>
                          <a:cs typeface="Century Gothic"/>
                        </a:rPr>
                        <a:t> used figurative language? </a:t>
                      </a:r>
                      <a:r>
                        <a:rPr lang="en-GB" sz="700" b="0" i="0" baseline="0" dirty="0">
                          <a:solidFill>
                            <a:schemeClr val="tx1"/>
                          </a:solidFill>
                          <a:latin typeface="Century Gothic"/>
                          <a:cs typeface="Century Gothic"/>
                        </a:rPr>
                        <a:t>(onomatopoeia, alliteration, assonance…)</a:t>
                      </a:r>
                      <a:endParaRPr lang="en-GB" sz="700" b="0" i="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00" b="0" dirty="0">
                          <a:solidFill>
                            <a:schemeClr val="tx1"/>
                          </a:solidFill>
                          <a:latin typeface="Century Gothic"/>
                          <a:cs typeface="Century Gothic"/>
                        </a:rPr>
                        <a:t>How</a:t>
                      </a:r>
                      <a:r>
                        <a:rPr lang="en-GB" sz="1000" b="0" baseline="0" dirty="0">
                          <a:solidFill>
                            <a:schemeClr val="tx1"/>
                          </a:solidFill>
                          <a:latin typeface="Century Gothic"/>
                          <a:cs typeface="Century Gothic"/>
                        </a:rPr>
                        <a:t> has the poet used language to </a:t>
                      </a:r>
                      <a:r>
                        <a:rPr lang="en-GB" sz="1000" b="1" u="sng" baseline="0" dirty="0">
                          <a:solidFill>
                            <a:schemeClr val="tx1"/>
                          </a:solidFill>
                          <a:latin typeface="Century Gothic"/>
                          <a:cs typeface="Century Gothic"/>
                        </a:rPr>
                        <a:t>infer </a:t>
                      </a:r>
                      <a:r>
                        <a:rPr lang="en-GB" sz="1000" b="0" baseline="0" dirty="0">
                          <a:solidFill>
                            <a:schemeClr val="tx1"/>
                          </a:solidFill>
                          <a:latin typeface="Century Gothic"/>
                          <a:cs typeface="Century Gothic"/>
                        </a:rPr>
                        <a:t>meaning?</a:t>
                      </a:r>
                    </a:p>
                    <a:p>
                      <a:pPr algn="ctr"/>
                      <a:endParaRPr lang="en-GB" sz="400" b="0" baseline="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008589360"/>
              </p:ext>
            </p:extLst>
          </p:nvPr>
        </p:nvGraphicFramePr>
        <p:xfrm>
          <a:off x="80628" y="1412776"/>
          <a:ext cx="1026114" cy="4342159"/>
        </p:xfrm>
        <a:graphic>
          <a:graphicData uri="http://schemas.openxmlformats.org/drawingml/2006/table">
            <a:tbl>
              <a:tblPr firstRow="1" bandRow="1">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effectLst>
                  <a:outerShdw blurRad="40000" dist="23000" dir="5400000" rotWithShape="0">
                    <a:srgbClr val="000000">
                      <a:alpha val="35000"/>
                    </a:srgbClr>
                  </a:outerShdw>
                </a:effectLst>
              </a:tblPr>
              <a:tblGrid>
                <a:gridCol w="1026114">
                  <a:extLst>
                    <a:ext uri="{9D8B030D-6E8A-4147-A177-3AD203B41FA5}">
                      <a16:colId xmlns:a16="http://schemas.microsoft.com/office/drawing/2014/main" val="20000"/>
                    </a:ext>
                  </a:extLst>
                </a:gridCol>
              </a:tblGrid>
              <a:tr h="391875">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400" dirty="0">
                          <a:solidFill>
                            <a:schemeClr val="tx1"/>
                          </a:solidFill>
                          <a:latin typeface="Century Gothic"/>
                          <a:cs typeface="Century Gothic"/>
                        </a:rPr>
                        <a:t>Effect</a:t>
                      </a: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285532">
                <a:tc>
                  <a:txBody>
                    <a:bodyPr/>
                    <a:lstStyle>
                      <a:lvl1pPr marL="0" algn="l" defTabSz="914400" rtl="0" eaLnBrk="1" latinLnBrk="0" hangingPunct="1">
                        <a:defRPr sz="1800" kern="1200">
                          <a:solidFill>
                            <a:schemeClr val="lt1"/>
                          </a:solidFill>
                          <a:latin typeface="Calibri"/>
                        </a:defRPr>
                      </a:lvl1pPr>
                      <a:lvl2pPr marL="457200" algn="l" defTabSz="914400" rtl="0" eaLnBrk="1" latinLnBrk="0" hangingPunct="1">
                        <a:defRPr sz="1800" kern="1200">
                          <a:solidFill>
                            <a:schemeClr val="lt1"/>
                          </a:solidFill>
                          <a:latin typeface="Calibri"/>
                        </a:defRPr>
                      </a:lvl2pPr>
                      <a:lvl3pPr marL="914400" algn="l" defTabSz="914400" rtl="0" eaLnBrk="1" latinLnBrk="0" hangingPunct="1">
                        <a:defRPr sz="1800" kern="1200">
                          <a:solidFill>
                            <a:schemeClr val="lt1"/>
                          </a:solidFill>
                          <a:latin typeface="Calibri"/>
                        </a:defRPr>
                      </a:lvl3pPr>
                      <a:lvl4pPr marL="1371600" algn="l" defTabSz="914400" rtl="0" eaLnBrk="1" latinLnBrk="0" hangingPunct="1">
                        <a:defRPr sz="1800" kern="1200">
                          <a:solidFill>
                            <a:schemeClr val="lt1"/>
                          </a:solidFill>
                          <a:latin typeface="Calibri"/>
                        </a:defRPr>
                      </a:lvl4pPr>
                      <a:lvl5pPr marL="1828800" algn="l" defTabSz="914400" rtl="0" eaLnBrk="1" latinLnBrk="0" hangingPunct="1">
                        <a:defRPr sz="1800" kern="1200">
                          <a:solidFill>
                            <a:schemeClr val="lt1"/>
                          </a:solidFill>
                          <a:latin typeface="Calibri"/>
                        </a:defRPr>
                      </a:lvl5pPr>
                      <a:lvl6pPr marL="2286000" algn="l" defTabSz="914400" rtl="0" eaLnBrk="1" latinLnBrk="0" hangingPunct="1">
                        <a:defRPr sz="1800" kern="1200">
                          <a:solidFill>
                            <a:schemeClr val="lt1"/>
                          </a:solidFill>
                          <a:latin typeface="Calibri"/>
                        </a:defRPr>
                      </a:lvl6pPr>
                      <a:lvl7pPr marL="2743200" algn="l" defTabSz="914400" rtl="0" eaLnBrk="1" latinLnBrk="0" hangingPunct="1">
                        <a:defRPr sz="1800" kern="1200">
                          <a:solidFill>
                            <a:schemeClr val="lt1"/>
                          </a:solidFill>
                          <a:latin typeface="Calibri"/>
                        </a:defRPr>
                      </a:lvl7pPr>
                      <a:lvl8pPr marL="3200400" algn="l" defTabSz="914400" rtl="0" eaLnBrk="1" latinLnBrk="0" hangingPunct="1">
                        <a:defRPr sz="1800" kern="1200">
                          <a:solidFill>
                            <a:schemeClr val="lt1"/>
                          </a:solidFill>
                          <a:latin typeface="Calibri"/>
                        </a:defRPr>
                      </a:lvl8pPr>
                      <a:lvl9pPr marL="3657600" algn="l" defTabSz="914400" rtl="0" eaLnBrk="1" latinLnBrk="0" hangingPunct="1">
                        <a:defRPr sz="1800" kern="1200">
                          <a:solidFill>
                            <a:schemeClr val="lt1"/>
                          </a:solidFill>
                          <a:latin typeface="Calibri"/>
                        </a:defRPr>
                      </a:lvl9pPr>
                    </a:lstStyle>
                    <a:p>
                      <a:pPr algn="ctr"/>
                      <a:r>
                        <a:rPr lang="en-GB" sz="1050" dirty="0">
                          <a:solidFill>
                            <a:schemeClr val="tx1"/>
                          </a:solidFill>
                          <a:latin typeface="Century Gothic"/>
                          <a:cs typeface="Century Gothic"/>
                        </a:rPr>
                        <a:t>What effect on the reader is the poet aiming to achieve?</a:t>
                      </a:r>
                    </a:p>
                    <a:p>
                      <a:pPr algn="ctr"/>
                      <a:r>
                        <a:rPr lang="en-GB" sz="800" b="0" i="1" dirty="0">
                          <a:solidFill>
                            <a:schemeClr val="tx1"/>
                          </a:solidFill>
                          <a:latin typeface="Century Gothic"/>
                          <a:cs typeface="Century Gothic"/>
                        </a:rPr>
                        <a:t>(How</a:t>
                      </a:r>
                      <a:r>
                        <a:rPr lang="en-GB" sz="800" b="0" i="1" baseline="0" dirty="0">
                          <a:solidFill>
                            <a:schemeClr val="tx1"/>
                          </a:solidFill>
                          <a:latin typeface="Century Gothic"/>
                          <a:cs typeface="Century Gothic"/>
                        </a:rPr>
                        <a:t> is it intended to make you think/feel?)</a:t>
                      </a:r>
                      <a:endParaRPr lang="en-GB" sz="800" b="0" i="1"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ysClr val="window" lastClr="FFFFFF">
                        <a:alpha val="20000"/>
                      </a:sysClr>
                    </a:solidFill>
                  </a:tcPr>
                </a:tc>
                <a:extLst>
                  <a:ext uri="{0D108BD9-81ED-4DB2-BD59-A6C34878D82A}">
                    <a16:rowId xmlns:a16="http://schemas.microsoft.com/office/drawing/2014/main" val="10001"/>
                  </a:ext>
                </a:extLst>
              </a:tr>
              <a:tr h="1285532">
                <a:tc>
                  <a:txBody>
                    <a:bodyPr/>
                    <a:lstStyle>
                      <a:lvl1pPr marL="0" algn="l" defTabSz="914400" rtl="0" eaLnBrk="1" latinLnBrk="0" hangingPunct="1">
                        <a:defRPr sz="1800" kern="1200">
                          <a:solidFill>
                            <a:schemeClr val="lt1"/>
                          </a:solidFill>
                          <a:latin typeface="Calibri"/>
                        </a:defRPr>
                      </a:lvl1pPr>
                      <a:lvl2pPr marL="457200" algn="l" defTabSz="914400" rtl="0" eaLnBrk="1" latinLnBrk="0" hangingPunct="1">
                        <a:defRPr sz="1800" kern="1200">
                          <a:solidFill>
                            <a:schemeClr val="lt1"/>
                          </a:solidFill>
                          <a:latin typeface="Calibri"/>
                        </a:defRPr>
                      </a:lvl2pPr>
                      <a:lvl3pPr marL="914400" algn="l" defTabSz="914400" rtl="0" eaLnBrk="1" latinLnBrk="0" hangingPunct="1">
                        <a:defRPr sz="1800" kern="1200">
                          <a:solidFill>
                            <a:schemeClr val="lt1"/>
                          </a:solidFill>
                          <a:latin typeface="Calibri"/>
                        </a:defRPr>
                      </a:lvl3pPr>
                      <a:lvl4pPr marL="1371600" algn="l" defTabSz="914400" rtl="0" eaLnBrk="1" latinLnBrk="0" hangingPunct="1">
                        <a:defRPr sz="1800" kern="1200">
                          <a:solidFill>
                            <a:schemeClr val="lt1"/>
                          </a:solidFill>
                          <a:latin typeface="Calibri"/>
                        </a:defRPr>
                      </a:lvl4pPr>
                      <a:lvl5pPr marL="1828800" algn="l" defTabSz="914400" rtl="0" eaLnBrk="1" latinLnBrk="0" hangingPunct="1">
                        <a:defRPr sz="1800" kern="1200">
                          <a:solidFill>
                            <a:schemeClr val="lt1"/>
                          </a:solidFill>
                          <a:latin typeface="Calibri"/>
                        </a:defRPr>
                      </a:lvl5pPr>
                      <a:lvl6pPr marL="2286000" algn="l" defTabSz="914400" rtl="0" eaLnBrk="1" latinLnBrk="0" hangingPunct="1">
                        <a:defRPr sz="1800" kern="1200">
                          <a:solidFill>
                            <a:schemeClr val="lt1"/>
                          </a:solidFill>
                          <a:latin typeface="Calibri"/>
                        </a:defRPr>
                      </a:lvl6pPr>
                      <a:lvl7pPr marL="2743200" algn="l" defTabSz="914400" rtl="0" eaLnBrk="1" latinLnBrk="0" hangingPunct="1">
                        <a:defRPr sz="1800" kern="1200">
                          <a:solidFill>
                            <a:schemeClr val="lt1"/>
                          </a:solidFill>
                          <a:latin typeface="Calibri"/>
                        </a:defRPr>
                      </a:lvl7pPr>
                      <a:lvl8pPr marL="3200400" algn="l" defTabSz="914400" rtl="0" eaLnBrk="1" latinLnBrk="0" hangingPunct="1">
                        <a:defRPr sz="1800" kern="1200">
                          <a:solidFill>
                            <a:schemeClr val="lt1"/>
                          </a:solidFill>
                          <a:latin typeface="Calibri"/>
                        </a:defRPr>
                      </a:lvl8pPr>
                      <a:lvl9pPr marL="3657600" algn="l" defTabSz="914400" rtl="0" eaLnBrk="1" latinLnBrk="0" hangingPunct="1">
                        <a:defRPr sz="1800" kern="1200">
                          <a:solidFill>
                            <a:schemeClr val="lt1"/>
                          </a:solidFill>
                          <a:latin typeface="Calibri"/>
                        </a:defRPr>
                      </a:lvl9pPr>
                    </a:lstStyle>
                    <a:p>
                      <a:pPr algn="ctr"/>
                      <a:r>
                        <a:rPr lang="en-GB" sz="1050" dirty="0">
                          <a:solidFill>
                            <a:schemeClr val="tx1"/>
                          </a:solidFill>
                          <a:latin typeface="Century Gothic"/>
                          <a:cs typeface="Century Gothic"/>
                        </a:rPr>
                        <a:t>What opinion</a:t>
                      </a:r>
                      <a:r>
                        <a:rPr lang="en-GB" sz="1050" baseline="0" dirty="0">
                          <a:solidFill>
                            <a:schemeClr val="tx1"/>
                          </a:solidFill>
                          <a:latin typeface="Century Gothic"/>
                          <a:cs typeface="Century Gothic"/>
                        </a:rPr>
                        <a:t> is conveyed by the poet?</a:t>
                      </a:r>
                      <a:endParaRPr lang="en-GB" sz="105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285532">
                <a:tc>
                  <a:txBody>
                    <a:bodyPr/>
                    <a:lstStyle>
                      <a:lvl1pPr marL="0" algn="l" defTabSz="914400" rtl="0" eaLnBrk="1" latinLnBrk="0" hangingPunct="1">
                        <a:defRPr sz="1800" kern="1200">
                          <a:solidFill>
                            <a:schemeClr val="lt1"/>
                          </a:solidFill>
                          <a:latin typeface="Calibri"/>
                        </a:defRPr>
                      </a:lvl1pPr>
                      <a:lvl2pPr marL="457200" algn="l" defTabSz="914400" rtl="0" eaLnBrk="1" latinLnBrk="0" hangingPunct="1">
                        <a:defRPr sz="1800" kern="1200">
                          <a:solidFill>
                            <a:schemeClr val="lt1"/>
                          </a:solidFill>
                          <a:latin typeface="Calibri"/>
                        </a:defRPr>
                      </a:lvl2pPr>
                      <a:lvl3pPr marL="914400" algn="l" defTabSz="914400" rtl="0" eaLnBrk="1" latinLnBrk="0" hangingPunct="1">
                        <a:defRPr sz="1800" kern="1200">
                          <a:solidFill>
                            <a:schemeClr val="lt1"/>
                          </a:solidFill>
                          <a:latin typeface="Calibri"/>
                        </a:defRPr>
                      </a:lvl3pPr>
                      <a:lvl4pPr marL="1371600" algn="l" defTabSz="914400" rtl="0" eaLnBrk="1" latinLnBrk="0" hangingPunct="1">
                        <a:defRPr sz="1800" kern="1200">
                          <a:solidFill>
                            <a:schemeClr val="lt1"/>
                          </a:solidFill>
                          <a:latin typeface="Calibri"/>
                        </a:defRPr>
                      </a:lvl4pPr>
                      <a:lvl5pPr marL="1828800" algn="l" defTabSz="914400" rtl="0" eaLnBrk="1" latinLnBrk="0" hangingPunct="1">
                        <a:defRPr sz="1800" kern="1200">
                          <a:solidFill>
                            <a:schemeClr val="lt1"/>
                          </a:solidFill>
                          <a:latin typeface="Calibri"/>
                        </a:defRPr>
                      </a:lvl5pPr>
                      <a:lvl6pPr marL="2286000" algn="l" defTabSz="914400" rtl="0" eaLnBrk="1" latinLnBrk="0" hangingPunct="1">
                        <a:defRPr sz="1800" kern="1200">
                          <a:solidFill>
                            <a:schemeClr val="lt1"/>
                          </a:solidFill>
                          <a:latin typeface="Calibri"/>
                        </a:defRPr>
                      </a:lvl6pPr>
                      <a:lvl7pPr marL="2743200" algn="l" defTabSz="914400" rtl="0" eaLnBrk="1" latinLnBrk="0" hangingPunct="1">
                        <a:defRPr sz="1800" kern="1200">
                          <a:solidFill>
                            <a:schemeClr val="lt1"/>
                          </a:solidFill>
                          <a:latin typeface="Calibri"/>
                        </a:defRPr>
                      </a:lvl7pPr>
                      <a:lvl8pPr marL="3200400" algn="l" defTabSz="914400" rtl="0" eaLnBrk="1" latinLnBrk="0" hangingPunct="1">
                        <a:defRPr sz="1800" kern="1200">
                          <a:solidFill>
                            <a:schemeClr val="lt1"/>
                          </a:solidFill>
                          <a:latin typeface="Calibri"/>
                        </a:defRPr>
                      </a:lvl8pPr>
                      <a:lvl9pPr marL="3657600" algn="l" defTabSz="914400" rtl="0" eaLnBrk="1" latinLnBrk="0" hangingPunct="1">
                        <a:defRPr sz="1800" kern="1200">
                          <a:solidFill>
                            <a:schemeClr val="lt1"/>
                          </a:solidFill>
                          <a:latin typeface="Calibri"/>
                        </a:defRPr>
                      </a:lvl9pPr>
                    </a:lstStyle>
                    <a:p>
                      <a:pPr algn="ctr"/>
                      <a:r>
                        <a:rPr lang="en-GB" sz="1050" dirty="0">
                          <a:solidFill>
                            <a:schemeClr val="tx1"/>
                          </a:solidFill>
                          <a:latin typeface="Century Gothic"/>
                          <a:cs typeface="Century Gothic"/>
                        </a:rPr>
                        <a:t>Wha</a:t>
                      </a:r>
                      <a:r>
                        <a:rPr lang="en-GB" sz="1050" baseline="0" dirty="0">
                          <a:solidFill>
                            <a:schemeClr val="tx1"/>
                          </a:solidFill>
                          <a:latin typeface="Century Gothic"/>
                          <a:cs typeface="Century Gothic"/>
                        </a:rPr>
                        <a:t>t is the purpose of the poet’s choice of language/opinion/theme?</a:t>
                      </a:r>
                      <a:endParaRPr lang="en-GB" sz="105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ysClr val="window" lastClr="FFFFFF">
                        <a:alpha val="20000"/>
                      </a:sysClr>
                    </a:solidFill>
                  </a:tcPr>
                </a:tc>
                <a:extLst>
                  <a:ext uri="{0D108BD9-81ED-4DB2-BD59-A6C34878D82A}">
                    <a16:rowId xmlns:a16="http://schemas.microsoft.com/office/drawing/2014/main" val="10003"/>
                  </a:ext>
                </a:extLst>
              </a:tr>
            </a:tbl>
          </a:graphicData>
        </a:graphic>
      </p:graphicFrame>
      <p:sp>
        <p:nvSpPr>
          <p:cNvPr id="9" name="Subtitle 2"/>
          <p:cNvSpPr txBox="1">
            <a:spLocks/>
          </p:cNvSpPr>
          <p:nvPr/>
        </p:nvSpPr>
        <p:spPr>
          <a:xfrm>
            <a:off x="3347864" y="1411676"/>
            <a:ext cx="3528392" cy="4464497"/>
          </a:xfrm>
          <a:prstGeom prst="rect">
            <a:avLst/>
          </a:prstGeom>
          <a:noFill/>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fontAlgn="t">
              <a:buNone/>
            </a:pPr>
            <a:r>
              <a:rPr lang="en-GB" sz="900" u="sng" dirty="0">
                <a:solidFill>
                  <a:srgbClr val="1F2626"/>
                </a:solidFill>
                <a:latin typeface="SourceSansPro-Bold"/>
              </a:rPr>
              <a:t>“A Wife In London”</a:t>
            </a:r>
          </a:p>
          <a:p>
            <a:pPr marL="0" indent="0" fontAlgn="t">
              <a:buNone/>
            </a:pPr>
            <a:r>
              <a:rPr lang="en-GB" sz="900" dirty="0">
                <a:solidFill>
                  <a:srgbClr val="1F2626"/>
                </a:solidFill>
                <a:latin typeface="SourceSansPro"/>
              </a:rPr>
              <a:t>I  — The Tragedy</a:t>
            </a:r>
          </a:p>
          <a:p>
            <a:pPr marL="0" indent="0" fontAlgn="t">
              <a:buNone/>
            </a:pPr>
            <a:r>
              <a:rPr lang="en-GB" sz="900" dirty="0">
                <a:solidFill>
                  <a:srgbClr val="1F2626"/>
                </a:solidFill>
                <a:latin typeface="SourceSansPro"/>
              </a:rPr>
              <a:t>She sits in the tawny vapour</a:t>
            </a:r>
          </a:p>
          <a:p>
            <a:pPr marL="0" indent="0" fontAlgn="t">
              <a:buNone/>
            </a:pPr>
            <a:r>
              <a:rPr lang="en-GB" sz="900" dirty="0">
                <a:solidFill>
                  <a:srgbClr val="1F2626"/>
                </a:solidFill>
                <a:latin typeface="SourceSansPro"/>
              </a:rPr>
              <a:t>   That the City lanes have </a:t>
            </a:r>
            <a:r>
              <a:rPr lang="en-GB" sz="900" dirty="0" err="1">
                <a:solidFill>
                  <a:srgbClr val="1F2626"/>
                </a:solidFill>
                <a:latin typeface="SourceSansPro"/>
              </a:rPr>
              <a:t>uprolled</a:t>
            </a:r>
            <a:r>
              <a:rPr lang="en-GB" sz="900" dirty="0">
                <a:solidFill>
                  <a:srgbClr val="1F2626"/>
                </a:solidFill>
                <a:latin typeface="SourceSansPro"/>
              </a:rPr>
              <a:t>,</a:t>
            </a:r>
          </a:p>
          <a:p>
            <a:pPr marL="0" indent="0" fontAlgn="t">
              <a:buNone/>
            </a:pPr>
            <a:r>
              <a:rPr lang="en-GB" sz="900" dirty="0">
                <a:solidFill>
                  <a:srgbClr val="1F2626"/>
                </a:solidFill>
                <a:latin typeface="SourceSansPro"/>
              </a:rPr>
              <a:t>   Behind whose webby fold on fold</a:t>
            </a:r>
          </a:p>
          <a:p>
            <a:pPr marL="0" indent="0" fontAlgn="t">
              <a:buNone/>
            </a:pPr>
            <a:r>
              <a:rPr lang="en-GB" sz="900" dirty="0">
                <a:solidFill>
                  <a:srgbClr val="1F2626"/>
                </a:solidFill>
                <a:latin typeface="SourceSansPro"/>
              </a:rPr>
              <a:t>Like a waning taper</a:t>
            </a:r>
          </a:p>
          <a:p>
            <a:pPr marL="0" indent="0" fontAlgn="t">
              <a:buNone/>
            </a:pPr>
            <a:r>
              <a:rPr lang="en-GB" sz="900" dirty="0">
                <a:solidFill>
                  <a:srgbClr val="1F2626"/>
                </a:solidFill>
                <a:latin typeface="SourceSansPro"/>
              </a:rPr>
              <a:t>   The street-lamp glimmers cold.</a:t>
            </a:r>
          </a:p>
          <a:p>
            <a:pPr marL="0" indent="0" fontAlgn="t">
              <a:buNone/>
            </a:pPr>
            <a:endParaRPr lang="en-GB" sz="900" dirty="0">
              <a:solidFill>
                <a:srgbClr val="1F2626"/>
              </a:solidFill>
              <a:latin typeface="SourceSansPro"/>
            </a:endParaRPr>
          </a:p>
          <a:p>
            <a:pPr marL="0" indent="0" fontAlgn="t">
              <a:buNone/>
            </a:pPr>
            <a:r>
              <a:rPr lang="en-GB" sz="900" dirty="0">
                <a:solidFill>
                  <a:srgbClr val="1F2626"/>
                </a:solidFill>
                <a:latin typeface="SourceSansPro"/>
              </a:rPr>
              <a:t>A messenger's knock cracks smartly,</a:t>
            </a:r>
          </a:p>
          <a:p>
            <a:pPr marL="0" indent="0" fontAlgn="t">
              <a:buNone/>
            </a:pPr>
            <a:r>
              <a:rPr lang="en-GB" sz="900" dirty="0">
                <a:solidFill>
                  <a:srgbClr val="1F2626"/>
                </a:solidFill>
                <a:latin typeface="SourceSansPro"/>
              </a:rPr>
              <a:t>   Flashed news is in her hand</a:t>
            </a:r>
          </a:p>
          <a:p>
            <a:pPr marL="0" indent="0" fontAlgn="t">
              <a:buNone/>
            </a:pPr>
            <a:r>
              <a:rPr lang="en-GB" sz="900" dirty="0">
                <a:solidFill>
                  <a:srgbClr val="1F2626"/>
                </a:solidFill>
                <a:latin typeface="SourceSansPro"/>
              </a:rPr>
              <a:t>   Of meaning it dazes to understand</a:t>
            </a:r>
          </a:p>
          <a:p>
            <a:pPr marL="0" indent="0" fontAlgn="t">
              <a:buNone/>
            </a:pPr>
            <a:r>
              <a:rPr lang="en-GB" sz="900" dirty="0">
                <a:solidFill>
                  <a:srgbClr val="1F2626"/>
                </a:solidFill>
                <a:latin typeface="SourceSansPro"/>
              </a:rPr>
              <a:t>Though shaped so shortly:</a:t>
            </a:r>
          </a:p>
          <a:p>
            <a:pPr marL="0" indent="0" fontAlgn="t">
              <a:buNone/>
            </a:pPr>
            <a:r>
              <a:rPr lang="en-GB" sz="900" dirty="0">
                <a:solidFill>
                  <a:srgbClr val="1F2626"/>
                </a:solidFill>
                <a:latin typeface="SourceSansPro"/>
              </a:rPr>
              <a:t>   He—has fallen—in the far South Land...</a:t>
            </a:r>
          </a:p>
          <a:p>
            <a:pPr marL="0" indent="0" fontAlgn="t">
              <a:buNone/>
            </a:pPr>
            <a:endParaRPr lang="en-GB" sz="900" dirty="0">
              <a:solidFill>
                <a:srgbClr val="1F2626"/>
              </a:solidFill>
              <a:latin typeface="SourceSansPro"/>
            </a:endParaRPr>
          </a:p>
          <a:p>
            <a:pPr marL="0" indent="0" fontAlgn="t">
              <a:buNone/>
            </a:pPr>
            <a:r>
              <a:rPr lang="en-GB" sz="900" dirty="0">
                <a:solidFill>
                  <a:srgbClr val="1F2626"/>
                </a:solidFill>
                <a:latin typeface="SourceSansPro"/>
              </a:rPr>
              <a:t>II — The Irony</a:t>
            </a:r>
          </a:p>
          <a:p>
            <a:pPr marL="0" indent="0" fontAlgn="t">
              <a:buNone/>
            </a:pPr>
            <a:r>
              <a:rPr lang="en-GB" sz="900" dirty="0" err="1">
                <a:solidFill>
                  <a:srgbClr val="1F2626"/>
                </a:solidFill>
                <a:latin typeface="SourceSansPro"/>
              </a:rPr>
              <a:t>'Tis</a:t>
            </a:r>
            <a:r>
              <a:rPr lang="en-GB" sz="900" dirty="0">
                <a:solidFill>
                  <a:srgbClr val="1F2626"/>
                </a:solidFill>
                <a:latin typeface="SourceSansPro"/>
              </a:rPr>
              <a:t> the morrow; the fog hangs thicker,</a:t>
            </a:r>
          </a:p>
          <a:p>
            <a:pPr marL="0" indent="0" fontAlgn="t">
              <a:buNone/>
            </a:pPr>
            <a:r>
              <a:rPr lang="en-GB" sz="900" dirty="0">
                <a:solidFill>
                  <a:srgbClr val="1F2626"/>
                </a:solidFill>
                <a:latin typeface="SourceSansPro"/>
              </a:rPr>
              <a:t>   The postman nears and goes:</a:t>
            </a:r>
          </a:p>
          <a:p>
            <a:pPr marL="0" indent="0" fontAlgn="t">
              <a:buNone/>
            </a:pPr>
            <a:r>
              <a:rPr lang="en-GB" sz="900" dirty="0">
                <a:solidFill>
                  <a:srgbClr val="1F2626"/>
                </a:solidFill>
                <a:latin typeface="SourceSansPro"/>
              </a:rPr>
              <a:t>   A letter is brought whose lines disclose</a:t>
            </a:r>
          </a:p>
          <a:p>
            <a:pPr marL="0" indent="0" fontAlgn="t">
              <a:buNone/>
            </a:pPr>
            <a:r>
              <a:rPr lang="en-GB" sz="900" dirty="0">
                <a:solidFill>
                  <a:srgbClr val="1F2626"/>
                </a:solidFill>
                <a:latin typeface="SourceSansPro"/>
              </a:rPr>
              <a:t>By the firelight flicker</a:t>
            </a:r>
          </a:p>
          <a:p>
            <a:pPr marL="0" indent="0" fontAlgn="t">
              <a:buNone/>
            </a:pPr>
            <a:r>
              <a:rPr lang="en-GB" sz="900" dirty="0">
                <a:solidFill>
                  <a:srgbClr val="1F2626"/>
                </a:solidFill>
                <a:latin typeface="SourceSansPro"/>
              </a:rPr>
              <a:t>   His hand, whom the worm now knows:</a:t>
            </a:r>
          </a:p>
          <a:p>
            <a:pPr marL="0" indent="0" fontAlgn="t">
              <a:buNone/>
            </a:pPr>
            <a:endParaRPr lang="en-GB" sz="900" dirty="0">
              <a:solidFill>
                <a:srgbClr val="1F2626"/>
              </a:solidFill>
              <a:latin typeface="SourceSansPro"/>
            </a:endParaRPr>
          </a:p>
          <a:p>
            <a:pPr marL="0" indent="0" fontAlgn="t">
              <a:buNone/>
            </a:pPr>
            <a:r>
              <a:rPr lang="en-GB" sz="900" dirty="0">
                <a:solidFill>
                  <a:srgbClr val="1F2626"/>
                </a:solidFill>
                <a:latin typeface="SourceSansPro"/>
              </a:rPr>
              <a:t>Fresh—firm—penned in highest feather —</a:t>
            </a:r>
          </a:p>
          <a:p>
            <a:pPr marL="0" indent="0" fontAlgn="t">
              <a:buNone/>
            </a:pPr>
            <a:r>
              <a:rPr lang="en-GB" sz="900" dirty="0">
                <a:solidFill>
                  <a:srgbClr val="1F2626"/>
                </a:solidFill>
                <a:latin typeface="SourceSansPro"/>
              </a:rPr>
              <a:t>   Page-full of his hoped return,</a:t>
            </a:r>
          </a:p>
          <a:p>
            <a:pPr marL="0" indent="0" fontAlgn="t">
              <a:buNone/>
            </a:pPr>
            <a:r>
              <a:rPr lang="en-GB" sz="900" dirty="0">
                <a:solidFill>
                  <a:srgbClr val="1F2626"/>
                </a:solidFill>
                <a:latin typeface="SourceSansPro"/>
              </a:rPr>
              <a:t>   And of home-planned jaunts by brake and burn</a:t>
            </a:r>
          </a:p>
          <a:p>
            <a:pPr marL="0" indent="0" fontAlgn="t">
              <a:buNone/>
            </a:pPr>
            <a:r>
              <a:rPr lang="en-GB" sz="900" dirty="0">
                <a:solidFill>
                  <a:srgbClr val="1F2626"/>
                </a:solidFill>
                <a:latin typeface="SourceSansPro"/>
              </a:rPr>
              <a:t>In the summer weather,</a:t>
            </a:r>
          </a:p>
          <a:p>
            <a:pPr marL="0" indent="0" fontAlgn="t">
              <a:buNone/>
            </a:pPr>
            <a:r>
              <a:rPr lang="en-GB" sz="900" dirty="0">
                <a:solidFill>
                  <a:srgbClr val="1F2626"/>
                </a:solidFill>
                <a:latin typeface="SourceSansPro"/>
              </a:rPr>
              <a:t>   And of new love that they would learn.</a:t>
            </a:r>
          </a:p>
          <a:p>
            <a:endParaRPr lang="en-GB" sz="1400" dirty="0"/>
          </a:p>
        </p:txBody>
      </p:sp>
    </p:spTree>
    <p:extLst>
      <p:ext uri="{BB962C8B-B14F-4D97-AF65-F5344CB8AC3E}">
        <p14:creationId xmlns:p14="http://schemas.microsoft.com/office/powerpoint/2010/main" val="168953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07977"/>
            <a:ext cx="4617107" cy="32500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1762" y="0"/>
            <a:ext cx="4482238" cy="358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7107" y="3605545"/>
            <a:ext cx="4526893" cy="3252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637145" cy="3607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ubtitle 2"/>
          <p:cNvSpPr>
            <a:spLocks noGrp="1"/>
          </p:cNvSpPr>
          <p:nvPr>
            <p:ph type="subTitle" idx="1"/>
          </p:nvPr>
        </p:nvSpPr>
        <p:spPr>
          <a:xfrm>
            <a:off x="1371600" y="2713062"/>
            <a:ext cx="6400800" cy="1364010"/>
          </a:xfrm>
          <a:solidFill>
            <a:srgbClr val="FFFF00"/>
          </a:solidFill>
        </p:spPr>
        <p:txBody>
          <a:bodyPr>
            <a:normAutofit fontScale="70000" lnSpcReduction="20000"/>
          </a:bodyPr>
          <a:lstStyle/>
          <a:p>
            <a:r>
              <a:rPr lang="en-GB" sz="7200" b="1" dirty="0">
                <a:solidFill>
                  <a:schemeClr val="tx1"/>
                </a:solidFill>
                <a:effectLst>
                  <a:outerShdw blurRad="38100" dist="38100" dir="2700000" algn="tl">
                    <a:srgbClr val="000000">
                      <a:alpha val="43137"/>
                    </a:srgbClr>
                  </a:outerShdw>
                </a:effectLst>
              </a:rPr>
              <a:t>Let’s have some feedback!</a:t>
            </a:r>
          </a:p>
        </p:txBody>
      </p:sp>
      <p:sp>
        <p:nvSpPr>
          <p:cNvPr id="12"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sp>
        <p:nvSpPr>
          <p:cNvPr id="10" name="Rounded Rectangular Callout 9"/>
          <p:cNvSpPr/>
          <p:nvPr/>
        </p:nvSpPr>
        <p:spPr>
          <a:xfrm>
            <a:off x="0" y="1"/>
            <a:ext cx="2308552" cy="1474342"/>
          </a:xfrm>
          <a:prstGeom prst="wedgeRoundRectCallout">
            <a:avLst>
              <a:gd name="adj1" fmla="val 61649"/>
              <a:gd name="adj2" fmla="val 3640"/>
              <a:gd name="adj3" fmla="val 16667"/>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b="1" u="sng" dirty="0">
                <a:latin typeface="Comic Sans MS" panose="030F0702030302020204" pitchFamily="66" charset="0"/>
              </a:rPr>
              <a:t>Key Words:</a:t>
            </a:r>
          </a:p>
          <a:p>
            <a:pPr algn="ctr"/>
            <a:r>
              <a:rPr lang="en-GB" sz="1400" b="1" dirty="0">
                <a:latin typeface="Comic Sans MS" panose="030F0702030302020204" pitchFamily="66" charset="0"/>
              </a:rPr>
              <a:t>Tragedy</a:t>
            </a:r>
          </a:p>
          <a:p>
            <a:pPr algn="ctr"/>
            <a:r>
              <a:rPr lang="en-GB" sz="1400" b="1" dirty="0">
                <a:latin typeface="Comic Sans MS" panose="030F0702030302020204" pitchFamily="66" charset="0"/>
              </a:rPr>
              <a:t>Irony</a:t>
            </a:r>
          </a:p>
          <a:p>
            <a:pPr algn="ctr"/>
            <a:r>
              <a:rPr lang="en-GB" sz="1400" b="1" dirty="0">
                <a:latin typeface="Comic Sans MS" panose="030F0702030302020204" pitchFamily="66" charset="0"/>
              </a:rPr>
              <a:t>Tawny</a:t>
            </a:r>
          </a:p>
          <a:p>
            <a:pPr algn="ctr"/>
            <a:r>
              <a:rPr lang="en-GB" sz="1400" b="1" dirty="0">
                <a:latin typeface="Comic Sans MS" panose="030F0702030302020204" pitchFamily="66" charset="0"/>
              </a:rPr>
              <a:t>Pathetic Fallacy</a:t>
            </a:r>
          </a:p>
          <a:p>
            <a:pPr algn="ctr"/>
            <a:r>
              <a:rPr lang="en-GB" sz="1400" b="1" dirty="0">
                <a:latin typeface="Comic Sans MS" panose="030F0702030302020204" pitchFamily="66" charset="0"/>
              </a:rPr>
              <a:t>Euphemism</a:t>
            </a:r>
          </a:p>
          <a:p>
            <a:pPr algn="ctr"/>
            <a:endParaRPr lang="en-GB" sz="1400" b="1" dirty="0">
              <a:latin typeface="Comic Sans MS" panose="030F0702030302020204" pitchFamily="66" charset="0"/>
            </a:endParaRPr>
          </a:p>
        </p:txBody>
      </p:sp>
    </p:spTree>
    <p:extLst>
      <p:ext uri="{BB962C8B-B14F-4D97-AF65-F5344CB8AC3E}">
        <p14:creationId xmlns:p14="http://schemas.microsoft.com/office/powerpoint/2010/main" val="1468530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6321" y="1340768"/>
            <a:ext cx="4662264" cy="3693319"/>
          </a:xfrm>
          <a:prstGeom prst="rect">
            <a:avLst/>
          </a:prstGeom>
        </p:spPr>
        <p:txBody>
          <a:bodyPr wrap="square">
            <a:spAutoFit/>
          </a:bodyPr>
          <a:lstStyle/>
          <a:p>
            <a:pPr fontAlgn="t"/>
            <a:r>
              <a:rPr lang="en-GB" u="sng" dirty="0">
                <a:solidFill>
                  <a:srgbClr val="1F2626"/>
                </a:solidFill>
                <a:latin typeface="SourceSansPro-Bold"/>
              </a:rPr>
              <a:t>“A Wife In London”</a:t>
            </a:r>
          </a:p>
          <a:p>
            <a:pPr fontAlgn="t"/>
            <a:r>
              <a:rPr lang="en-GB" dirty="0">
                <a:solidFill>
                  <a:srgbClr val="1F2626"/>
                </a:solidFill>
                <a:latin typeface="SourceSansPro"/>
              </a:rPr>
              <a:t>I  — The Tragedy</a:t>
            </a:r>
          </a:p>
          <a:p>
            <a:pPr fontAlgn="t"/>
            <a:r>
              <a:rPr lang="en-GB" dirty="0">
                <a:solidFill>
                  <a:srgbClr val="1F2626"/>
                </a:solidFill>
                <a:latin typeface="SourceSansPro"/>
              </a:rPr>
              <a:t>She sits in the tawny vapour</a:t>
            </a:r>
          </a:p>
          <a:p>
            <a:pPr fontAlgn="t"/>
            <a:r>
              <a:rPr lang="en-GB" dirty="0">
                <a:solidFill>
                  <a:srgbClr val="1F2626"/>
                </a:solidFill>
                <a:latin typeface="SourceSansPro"/>
              </a:rPr>
              <a:t>   That the City lanes have </a:t>
            </a:r>
            <a:r>
              <a:rPr lang="en-GB" dirty="0" err="1">
                <a:solidFill>
                  <a:srgbClr val="1F2626"/>
                </a:solidFill>
                <a:latin typeface="SourceSansPro"/>
              </a:rPr>
              <a:t>uprolled</a:t>
            </a:r>
            <a:r>
              <a:rPr lang="en-GB" dirty="0">
                <a:solidFill>
                  <a:srgbClr val="1F2626"/>
                </a:solidFill>
                <a:latin typeface="SourceSansPro"/>
              </a:rPr>
              <a:t>,</a:t>
            </a:r>
          </a:p>
          <a:p>
            <a:pPr fontAlgn="t"/>
            <a:r>
              <a:rPr lang="en-GB" dirty="0">
                <a:solidFill>
                  <a:srgbClr val="1F2626"/>
                </a:solidFill>
                <a:latin typeface="SourceSansPro"/>
              </a:rPr>
              <a:t>   Behind whose webby fold on fold</a:t>
            </a:r>
          </a:p>
          <a:p>
            <a:pPr fontAlgn="t"/>
            <a:r>
              <a:rPr lang="en-GB" dirty="0">
                <a:solidFill>
                  <a:srgbClr val="1F2626"/>
                </a:solidFill>
                <a:latin typeface="SourceSansPro"/>
              </a:rPr>
              <a:t>Like a waning taper</a:t>
            </a:r>
          </a:p>
          <a:p>
            <a:pPr fontAlgn="t"/>
            <a:r>
              <a:rPr lang="en-GB" dirty="0">
                <a:solidFill>
                  <a:srgbClr val="1F2626"/>
                </a:solidFill>
                <a:latin typeface="SourceSansPro"/>
              </a:rPr>
              <a:t>   The street-lamp glimmers cold.</a:t>
            </a:r>
          </a:p>
          <a:p>
            <a:pPr fontAlgn="t"/>
            <a:endParaRPr lang="en-GB" dirty="0">
              <a:solidFill>
                <a:srgbClr val="1F2626"/>
              </a:solidFill>
              <a:latin typeface="SourceSansPro"/>
            </a:endParaRPr>
          </a:p>
          <a:p>
            <a:pPr fontAlgn="t"/>
            <a:r>
              <a:rPr lang="en-GB" dirty="0">
                <a:solidFill>
                  <a:srgbClr val="1F2626"/>
                </a:solidFill>
                <a:latin typeface="SourceSansPro"/>
              </a:rPr>
              <a:t>A messenger's knock cracks smartly,</a:t>
            </a:r>
          </a:p>
          <a:p>
            <a:pPr fontAlgn="t"/>
            <a:r>
              <a:rPr lang="en-GB" dirty="0">
                <a:solidFill>
                  <a:srgbClr val="1F2626"/>
                </a:solidFill>
                <a:latin typeface="SourceSansPro"/>
              </a:rPr>
              <a:t>   Flashed news is in her hand</a:t>
            </a:r>
          </a:p>
          <a:p>
            <a:pPr fontAlgn="t"/>
            <a:r>
              <a:rPr lang="en-GB" dirty="0">
                <a:solidFill>
                  <a:srgbClr val="1F2626"/>
                </a:solidFill>
                <a:latin typeface="SourceSansPro"/>
              </a:rPr>
              <a:t>   Of meaning it dazes to understand</a:t>
            </a:r>
          </a:p>
          <a:p>
            <a:pPr fontAlgn="t"/>
            <a:r>
              <a:rPr lang="en-GB" dirty="0">
                <a:solidFill>
                  <a:srgbClr val="1F2626"/>
                </a:solidFill>
                <a:latin typeface="SourceSansPro"/>
              </a:rPr>
              <a:t>Though shaped so shortly:</a:t>
            </a:r>
          </a:p>
          <a:p>
            <a:pPr fontAlgn="t"/>
            <a:r>
              <a:rPr lang="en-GB" dirty="0">
                <a:solidFill>
                  <a:srgbClr val="1F2626"/>
                </a:solidFill>
                <a:latin typeface="SourceSansPro"/>
              </a:rPr>
              <a:t>   He—has fallen—in the far South Land...</a:t>
            </a:r>
          </a:p>
        </p:txBody>
      </p:sp>
    </p:spTree>
    <p:extLst>
      <p:ext uri="{BB962C8B-B14F-4D97-AF65-F5344CB8AC3E}">
        <p14:creationId xmlns:p14="http://schemas.microsoft.com/office/powerpoint/2010/main" val="2817622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582341"/>
            <a:ext cx="5238328" cy="3416320"/>
          </a:xfrm>
          <a:prstGeom prst="rect">
            <a:avLst/>
          </a:prstGeom>
        </p:spPr>
        <p:txBody>
          <a:bodyPr wrap="square">
            <a:spAutoFit/>
          </a:bodyPr>
          <a:lstStyle/>
          <a:p>
            <a:pPr fontAlgn="t"/>
            <a:r>
              <a:rPr lang="en-GB" dirty="0">
                <a:solidFill>
                  <a:srgbClr val="1F2626"/>
                </a:solidFill>
                <a:latin typeface="SourceSansPro"/>
              </a:rPr>
              <a:t>II — The Irony</a:t>
            </a:r>
          </a:p>
          <a:p>
            <a:pPr fontAlgn="t"/>
            <a:r>
              <a:rPr lang="en-GB" dirty="0" err="1">
                <a:solidFill>
                  <a:srgbClr val="1F2626"/>
                </a:solidFill>
                <a:latin typeface="SourceSansPro"/>
              </a:rPr>
              <a:t>'Tis</a:t>
            </a:r>
            <a:r>
              <a:rPr lang="en-GB" dirty="0">
                <a:solidFill>
                  <a:srgbClr val="1F2626"/>
                </a:solidFill>
                <a:latin typeface="SourceSansPro"/>
              </a:rPr>
              <a:t> the morrow; the fog hangs thicker,</a:t>
            </a:r>
          </a:p>
          <a:p>
            <a:pPr fontAlgn="t"/>
            <a:r>
              <a:rPr lang="en-GB" dirty="0">
                <a:solidFill>
                  <a:srgbClr val="1F2626"/>
                </a:solidFill>
                <a:latin typeface="SourceSansPro"/>
              </a:rPr>
              <a:t>   The postman nears and goes:</a:t>
            </a:r>
          </a:p>
          <a:p>
            <a:pPr fontAlgn="t"/>
            <a:r>
              <a:rPr lang="en-GB" dirty="0">
                <a:solidFill>
                  <a:srgbClr val="1F2626"/>
                </a:solidFill>
                <a:latin typeface="SourceSansPro"/>
              </a:rPr>
              <a:t>   A letter is brought whose lines disclose</a:t>
            </a:r>
          </a:p>
          <a:p>
            <a:pPr fontAlgn="t"/>
            <a:r>
              <a:rPr lang="en-GB" dirty="0">
                <a:solidFill>
                  <a:srgbClr val="1F2626"/>
                </a:solidFill>
                <a:latin typeface="SourceSansPro"/>
              </a:rPr>
              <a:t>By the firelight flicker</a:t>
            </a:r>
          </a:p>
          <a:p>
            <a:pPr fontAlgn="t"/>
            <a:r>
              <a:rPr lang="en-GB" dirty="0">
                <a:solidFill>
                  <a:srgbClr val="1F2626"/>
                </a:solidFill>
                <a:latin typeface="SourceSansPro"/>
              </a:rPr>
              <a:t>   His hand, whom the worm now knows:</a:t>
            </a:r>
          </a:p>
          <a:p>
            <a:pPr fontAlgn="t"/>
            <a:endParaRPr lang="en-GB" dirty="0">
              <a:solidFill>
                <a:srgbClr val="1F2626"/>
              </a:solidFill>
              <a:latin typeface="SourceSansPro"/>
            </a:endParaRPr>
          </a:p>
          <a:p>
            <a:pPr fontAlgn="t"/>
            <a:r>
              <a:rPr lang="en-GB" dirty="0">
                <a:solidFill>
                  <a:srgbClr val="1F2626"/>
                </a:solidFill>
                <a:latin typeface="SourceSansPro"/>
              </a:rPr>
              <a:t>Fresh—firm—penned in highest feather —</a:t>
            </a:r>
          </a:p>
          <a:p>
            <a:pPr fontAlgn="t"/>
            <a:r>
              <a:rPr lang="en-GB" dirty="0">
                <a:solidFill>
                  <a:srgbClr val="1F2626"/>
                </a:solidFill>
                <a:latin typeface="SourceSansPro"/>
              </a:rPr>
              <a:t>   Page-full of his hoped return,</a:t>
            </a:r>
          </a:p>
          <a:p>
            <a:pPr fontAlgn="t"/>
            <a:r>
              <a:rPr lang="en-GB" dirty="0">
                <a:solidFill>
                  <a:srgbClr val="1F2626"/>
                </a:solidFill>
                <a:latin typeface="SourceSansPro"/>
              </a:rPr>
              <a:t>   And of home-planned jaunts by brake and burn</a:t>
            </a:r>
          </a:p>
          <a:p>
            <a:pPr fontAlgn="t"/>
            <a:r>
              <a:rPr lang="en-GB" dirty="0">
                <a:solidFill>
                  <a:srgbClr val="1F2626"/>
                </a:solidFill>
                <a:latin typeface="SourceSansPro"/>
              </a:rPr>
              <a:t>In the summer weather,</a:t>
            </a:r>
          </a:p>
          <a:p>
            <a:pPr fontAlgn="t"/>
            <a:r>
              <a:rPr lang="en-GB" dirty="0">
                <a:solidFill>
                  <a:srgbClr val="1F2626"/>
                </a:solidFill>
                <a:latin typeface="SourceSansPro"/>
              </a:rPr>
              <a:t>   And of new love that they would learn.</a:t>
            </a:r>
          </a:p>
        </p:txBody>
      </p:sp>
    </p:spTree>
    <p:extLst>
      <p:ext uri="{BB962C8B-B14F-4D97-AF65-F5344CB8AC3E}">
        <p14:creationId xmlns:p14="http://schemas.microsoft.com/office/powerpoint/2010/main" val="3809346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3301</Words>
  <Application>Microsoft Office PowerPoint</Application>
  <PresentationFormat>On-screen Show (4:3)</PresentationFormat>
  <Paragraphs>314</Paragraphs>
  <Slides>14</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 BERKLEY</vt:lpstr>
      <vt:lpstr>Arial</vt:lpstr>
      <vt:lpstr>Calibri</vt:lpstr>
      <vt:lpstr>Century Gothic</vt:lpstr>
      <vt:lpstr>Comic Sans MS</vt:lpstr>
      <vt:lpstr>SourceSansPro</vt:lpstr>
      <vt:lpstr>SourceSansPro-Bold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dc:creator>
  <cp:lastModifiedBy>Amanda Allen</cp:lastModifiedBy>
  <cp:revision>18</cp:revision>
  <dcterms:created xsi:type="dcterms:W3CDTF">2019-08-27T12:14:13Z</dcterms:created>
  <dcterms:modified xsi:type="dcterms:W3CDTF">2020-09-27T13:15:03Z</dcterms:modified>
</cp:coreProperties>
</file>