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345" r:id="rId3"/>
    <p:sldId id="296" r:id="rId4"/>
    <p:sldId id="297" r:id="rId5"/>
    <p:sldId id="29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3B202-1F35-42ED-8FA7-02757A7F6E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2FACFE6-32FE-4626-B799-96AE367D7A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ABFF35D-C9CF-4F63-9583-D5459240124E}"/>
              </a:ext>
            </a:extLst>
          </p:cNvPr>
          <p:cNvSpPr>
            <a:spLocks noGrp="1"/>
          </p:cNvSpPr>
          <p:nvPr>
            <p:ph type="dt" sz="half" idx="10"/>
          </p:nvPr>
        </p:nvSpPr>
        <p:spPr/>
        <p:txBody>
          <a:bodyPr/>
          <a:lstStyle/>
          <a:p>
            <a:fld id="{543260FD-17DD-41AD-B9B4-A2BEDAC5CF61}" type="datetimeFigureOut">
              <a:rPr lang="en-GB" smtClean="0"/>
              <a:t>06/11/2020</a:t>
            </a:fld>
            <a:endParaRPr lang="en-GB"/>
          </a:p>
        </p:txBody>
      </p:sp>
      <p:sp>
        <p:nvSpPr>
          <p:cNvPr id="5" name="Footer Placeholder 4">
            <a:extLst>
              <a:ext uri="{FF2B5EF4-FFF2-40B4-BE49-F238E27FC236}">
                <a16:creationId xmlns:a16="http://schemas.microsoft.com/office/drawing/2014/main" id="{D0CF9B9F-3182-464C-B9E8-C3405B0E5B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FD13AC-859A-4EAF-B2CE-08C749D31BC2}"/>
              </a:ext>
            </a:extLst>
          </p:cNvPr>
          <p:cNvSpPr>
            <a:spLocks noGrp="1"/>
          </p:cNvSpPr>
          <p:nvPr>
            <p:ph type="sldNum" sz="quarter" idx="12"/>
          </p:nvPr>
        </p:nvSpPr>
        <p:spPr/>
        <p:txBody>
          <a:bodyPr/>
          <a:lstStyle/>
          <a:p>
            <a:fld id="{731CE2A2-4095-4D5B-AD84-1A0F18D49B7A}" type="slidenum">
              <a:rPr lang="en-GB" smtClean="0"/>
              <a:t>‹#›</a:t>
            </a:fld>
            <a:endParaRPr lang="en-GB"/>
          </a:p>
        </p:txBody>
      </p:sp>
    </p:spTree>
    <p:extLst>
      <p:ext uri="{BB962C8B-B14F-4D97-AF65-F5344CB8AC3E}">
        <p14:creationId xmlns:p14="http://schemas.microsoft.com/office/powerpoint/2010/main" val="2799447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5C7FE-0633-4D30-98E2-ED26FFFABB7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2967F8-56F1-414B-A7F9-A60AFA31672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72C5D6-FF28-4A0B-86AA-3C4627A1A7C1}"/>
              </a:ext>
            </a:extLst>
          </p:cNvPr>
          <p:cNvSpPr>
            <a:spLocks noGrp="1"/>
          </p:cNvSpPr>
          <p:nvPr>
            <p:ph type="dt" sz="half" idx="10"/>
          </p:nvPr>
        </p:nvSpPr>
        <p:spPr/>
        <p:txBody>
          <a:bodyPr/>
          <a:lstStyle/>
          <a:p>
            <a:fld id="{543260FD-17DD-41AD-B9B4-A2BEDAC5CF61}" type="datetimeFigureOut">
              <a:rPr lang="en-GB" smtClean="0"/>
              <a:t>06/11/2020</a:t>
            </a:fld>
            <a:endParaRPr lang="en-GB"/>
          </a:p>
        </p:txBody>
      </p:sp>
      <p:sp>
        <p:nvSpPr>
          <p:cNvPr id="5" name="Footer Placeholder 4">
            <a:extLst>
              <a:ext uri="{FF2B5EF4-FFF2-40B4-BE49-F238E27FC236}">
                <a16:creationId xmlns:a16="http://schemas.microsoft.com/office/drawing/2014/main" id="{68362762-D0B2-4FBF-A671-07FC6B9E18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C3D67F-94CD-40E4-99F3-C76B6C18F8F8}"/>
              </a:ext>
            </a:extLst>
          </p:cNvPr>
          <p:cNvSpPr>
            <a:spLocks noGrp="1"/>
          </p:cNvSpPr>
          <p:nvPr>
            <p:ph type="sldNum" sz="quarter" idx="12"/>
          </p:nvPr>
        </p:nvSpPr>
        <p:spPr/>
        <p:txBody>
          <a:bodyPr/>
          <a:lstStyle/>
          <a:p>
            <a:fld id="{731CE2A2-4095-4D5B-AD84-1A0F18D49B7A}" type="slidenum">
              <a:rPr lang="en-GB" smtClean="0"/>
              <a:t>‹#›</a:t>
            </a:fld>
            <a:endParaRPr lang="en-GB"/>
          </a:p>
        </p:txBody>
      </p:sp>
    </p:spTree>
    <p:extLst>
      <p:ext uri="{BB962C8B-B14F-4D97-AF65-F5344CB8AC3E}">
        <p14:creationId xmlns:p14="http://schemas.microsoft.com/office/powerpoint/2010/main" val="1135617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246BE1-B4D0-4836-842C-E3139C29F92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70666C8-E37E-47A7-8EDA-89A893FB0F2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F3C5A1-E7F8-420D-8954-E748F6A94AAA}"/>
              </a:ext>
            </a:extLst>
          </p:cNvPr>
          <p:cNvSpPr>
            <a:spLocks noGrp="1"/>
          </p:cNvSpPr>
          <p:nvPr>
            <p:ph type="dt" sz="half" idx="10"/>
          </p:nvPr>
        </p:nvSpPr>
        <p:spPr/>
        <p:txBody>
          <a:bodyPr/>
          <a:lstStyle/>
          <a:p>
            <a:fld id="{543260FD-17DD-41AD-B9B4-A2BEDAC5CF61}" type="datetimeFigureOut">
              <a:rPr lang="en-GB" smtClean="0"/>
              <a:t>06/11/2020</a:t>
            </a:fld>
            <a:endParaRPr lang="en-GB"/>
          </a:p>
        </p:txBody>
      </p:sp>
      <p:sp>
        <p:nvSpPr>
          <p:cNvPr id="5" name="Footer Placeholder 4">
            <a:extLst>
              <a:ext uri="{FF2B5EF4-FFF2-40B4-BE49-F238E27FC236}">
                <a16:creationId xmlns:a16="http://schemas.microsoft.com/office/drawing/2014/main" id="{16B98799-B71F-457E-BB3E-1DB886CA63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F4D6F7-A448-48FC-8CC4-CDBAE0297CCD}"/>
              </a:ext>
            </a:extLst>
          </p:cNvPr>
          <p:cNvSpPr>
            <a:spLocks noGrp="1"/>
          </p:cNvSpPr>
          <p:nvPr>
            <p:ph type="sldNum" sz="quarter" idx="12"/>
          </p:nvPr>
        </p:nvSpPr>
        <p:spPr/>
        <p:txBody>
          <a:bodyPr/>
          <a:lstStyle/>
          <a:p>
            <a:fld id="{731CE2A2-4095-4D5B-AD84-1A0F18D49B7A}" type="slidenum">
              <a:rPr lang="en-GB" smtClean="0"/>
              <a:t>‹#›</a:t>
            </a:fld>
            <a:endParaRPr lang="en-GB"/>
          </a:p>
        </p:txBody>
      </p:sp>
    </p:spTree>
    <p:extLst>
      <p:ext uri="{BB962C8B-B14F-4D97-AF65-F5344CB8AC3E}">
        <p14:creationId xmlns:p14="http://schemas.microsoft.com/office/powerpoint/2010/main" val="3890349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6C4B9-979E-4B6E-A699-226A1B76F0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952177-14D7-4DA5-ABB3-503E429758F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BA378A-949C-4CAD-AEDE-74706677CDAA}"/>
              </a:ext>
            </a:extLst>
          </p:cNvPr>
          <p:cNvSpPr>
            <a:spLocks noGrp="1"/>
          </p:cNvSpPr>
          <p:nvPr>
            <p:ph type="dt" sz="half" idx="10"/>
          </p:nvPr>
        </p:nvSpPr>
        <p:spPr/>
        <p:txBody>
          <a:bodyPr/>
          <a:lstStyle/>
          <a:p>
            <a:fld id="{543260FD-17DD-41AD-B9B4-A2BEDAC5CF61}" type="datetimeFigureOut">
              <a:rPr lang="en-GB" smtClean="0"/>
              <a:t>06/11/2020</a:t>
            </a:fld>
            <a:endParaRPr lang="en-GB"/>
          </a:p>
        </p:txBody>
      </p:sp>
      <p:sp>
        <p:nvSpPr>
          <p:cNvPr id="5" name="Footer Placeholder 4">
            <a:extLst>
              <a:ext uri="{FF2B5EF4-FFF2-40B4-BE49-F238E27FC236}">
                <a16:creationId xmlns:a16="http://schemas.microsoft.com/office/drawing/2014/main" id="{26834284-7762-4A44-92CC-813F4126B1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3B5DBD-9FE2-404E-9C6E-CCF8826347E9}"/>
              </a:ext>
            </a:extLst>
          </p:cNvPr>
          <p:cNvSpPr>
            <a:spLocks noGrp="1"/>
          </p:cNvSpPr>
          <p:nvPr>
            <p:ph type="sldNum" sz="quarter" idx="12"/>
          </p:nvPr>
        </p:nvSpPr>
        <p:spPr/>
        <p:txBody>
          <a:bodyPr/>
          <a:lstStyle/>
          <a:p>
            <a:fld id="{731CE2A2-4095-4D5B-AD84-1A0F18D49B7A}" type="slidenum">
              <a:rPr lang="en-GB" smtClean="0"/>
              <a:t>‹#›</a:t>
            </a:fld>
            <a:endParaRPr lang="en-GB"/>
          </a:p>
        </p:txBody>
      </p:sp>
    </p:spTree>
    <p:extLst>
      <p:ext uri="{BB962C8B-B14F-4D97-AF65-F5344CB8AC3E}">
        <p14:creationId xmlns:p14="http://schemas.microsoft.com/office/powerpoint/2010/main" val="451983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62765-91BD-4804-B8F0-D59BEBF70C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D22CDEB-6385-4E27-851A-A64E46A4E3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9E9D0EF-3D7F-4BF7-B207-DD0107FD80C0}"/>
              </a:ext>
            </a:extLst>
          </p:cNvPr>
          <p:cNvSpPr>
            <a:spLocks noGrp="1"/>
          </p:cNvSpPr>
          <p:nvPr>
            <p:ph type="dt" sz="half" idx="10"/>
          </p:nvPr>
        </p:nvSpPr>
        <p:spPr/>
        <p:txBody>
          <a:bodyPr/>
          <a:lstStyle/>
          <a:p>
            <a:fld id="{543260FD-17DD-41AD-B9B4-A2BEDAC5CF61}" type="datetimeFigureOut">
              <a:rPr lang="en-GB" smtClean="0"/>
              <a:t>06/11/2020</a:t>
            </a:fld>
            <a:endParaRPr lang="en-GB"/>
          </a:p>
        </p:txBody>
      </p:sp>
      <p:sp>
        <p:nvSpPr>
          <p:cNvPr id="5" name="Footer Placeholder 4">
            <a:extLst>
              <a:ext uri="{FF2B5EF4-FFF2-40B4-BE49-F238E27FC236}">
                <a16:creationId xmlns:a16="http://schemas.microsoft.com/office/drawing/2014/main" id="{4F389AC0-D291-4909-A081-88D91DD4D0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308574-AC66-4EE4-A5E8-95FF6832C500}"/>
              </a:ext>
            </a:extLst>
          </p:cNvPr>
          <p:cNvSpPr>
            <a:spLocks noGrp="1"/>
          </p:cNvSpPr>
          <p:nvPr>
            <p:ph type="sldNum" sz="quarter" idx="12"/>
          </p:nvPr>
        </p:nvSpPr>
        <p:spPr/>
        <p:txBody>
          <a:bodyPr/>
          <a:lstStyle/>
          <a:p>
            <a:fld id="{731CE2A2-4095-4D5B-AD84-1A0F18D49B7A}" type="slidenum">
              <a:rPr lang="en-GB" smtClean="0"/>
              <a:t>‹#›</a:t>
            </a:fld>
            <a:endParaRPr lang="en-GB"/>
          </a:p>
        </p:txBody>
      </p:sp>
    </p:spTree>
    <p:extLst>
      <p:ext uri="{BB962C8B-B14F-4D97-AF65-F5344CB8AC3E}">
        <p14:creationId xmlns:p14="http://schemas.microsoft.com/office/powerpoint/2010/main" val="3938618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74F74-F31E-4B28-B83D-CE20C40D71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9E2E71-357B-40F7-8C85-F65FF914EBC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5CC55BC-3D95-4C3B-8043-F0E3433EE0A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DACEEDA-236F-46A1-96A1-6D39F9EF736C}"/>
              </a:ext>
            </a:extLst>
          </p:cNvPr>
          <p:cNvSpPr>
            <a:spLocks noGrp="1"/>
          </p:cNvSpPr>
          <p:nvPr>
            <p:ph type="dt" sz="half" idx="10"/>
          </p:nvPr>
        </p:nvSpPr>
        <p:spPr/>
        <p:txBody>
          <a:bodyPr/>
          <a:lstStyle/>
          <a:p>
            <a:fld id="{543260FD-17DD-41AD-B9B4-A2BEDAC5CF61}" type="datetimeFigureOut">
              <a:rPr lang="en-GB" smtClean="0"/>
              <a:t>06/11/2020</a:t>
            </a:fld>
            <a:endParaRPr lang="en-GB"/>
          </a:p>
        </p:txBody>
      </p:sp>
      <p:sp>
        <p:nvSpPr>
          <p:cNvPr id="6" name="Footer Placeholder 5">
            <a:extLst>
              <a:ext uri="{FF2B5EF4-FFF2-40B4-BE49-F238E27FC236}">
                <a16:creationId xmlns:a16="http://schemas.microsoft.com/office/drawing/2014/main" id="{B2593E42-DB33-47B9-82EC-2445B78FD5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5C828C-DE44-465D-8631-F7131090F615}"/>
              </a:ext>
            </a:extLst>
          </p:cNvPr>
          <p:cNvSpPr>
            <a:spLocks noGrp="1"/>
          </p:cNvSpPr>
          <p:nvPr>
            <p:ph type="sldNum" sz="quarter" idx="12"/>
          </p:nvPr>
        </p:nvSpPr>
        <p:spPr/>
        <p:txBody>
          <a:bodyPr/>
          <a:lstStyle/>
          <a:p>
            <a:fld id="{731CE2A2-4095-4D5B-AD84-1A0F18D49B7A}" type="slidenum">
              <a:rPr lang="en-GB" smtClean="0"/>
              <a:t>‹#›</a:t>
            </a:fld>
            <a:endParaRPr lang="en-GB"/>
          </a:p>
        </p:txBody>
      </p:sp>
    </p:spTree>
    <p:extLst>
      <p:ext uri="{BB962C8B-B14F-4D97-AF65-F5344CB8AC3E}">
        <p14:creationId xmlns:p14="http://schemas.microsoft.com/office/powerpoint/2010/main" val="2844877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A263F-1BE3-4889-982C-2FC4B042F58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B9473B-7F3D-4A6A-BFE6-1D4151CF2E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DC77FB3-A133-4A52-9CA3-59601F8E655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37C1654-2D94-4E04-A1DC-6194F6CAD0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DED3ED-B362-4264-BDF3-BA95B1C39F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91927C6-52A5-4568-BE34-652F2B4FC158}"/>
              </a:ext>
            </a:extLst>
          </p:cNvPr>
          <p:cNvSpPr>
            <a:spLocks noGrp="1"/>
          </p:cNvSpPr>
          <p:nvPr>
            <p:ph type="dt" sz="half" idx="10"/>
          </p:nvPr>
        </p:nvSpPr>
        <p:spPr/>
        <p:txBody>
          <a:bodyPr/>
          <a:lstStyle/>
          <a:p>
            <a:fld id="{543260FD-17DD-41AD-B9B4-A2BEDAC5CF61}" type="datetimeFigureOut">
              <a:rPr lang="en-GB" smtClean="0"/>
              <a:t>06/11/2020</a:t>
            </a:fld>
            <a:endParaRPr lang="en-GB"/>
          </a:p>
        </p:txBody>
      </p:sp>
      <p:sp>
        <p:nvSpPr>
          <p:cNvPr id="8" name="Footer Placeholder 7">
            <a:extLst>
              <a:ext uri="{FF2B5EF4-FFF2-40B4-BE49-F238E27FC236}">
                <a16:creationId xmlns:a16="http://schemas.microsoft.com/office/drawing/2014/main" id="{3EBDD6B6-2821-46DF-80D2-0C8E047DDBC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67BD1CE-1F0C-4D0D-AD65-00BE60360A2E}"/>
              </a:ext>
            </a:extLst>
          </p:cNvPr>
          <p:cNvSpPr>
            <a:spLocks noGrp="1"/>
          </p:cNvSpPr>
          <p:nvPr>
            <p:ph type="sldNum" sz="quarter" idx="12"/>
          </p:nvPr>
        </p:nvSpPr>
        <p:spPr/>
        <p:txBody>
          <a:bodyPr/>
          <a:lstStyle/>
          <a:p>
            <a:fld id="{731CE2A2-4095-4D5B-AD84-1A0F18D49B7A}" type="slidenum">
              <a:rPr lang="en-GB" smtClean="0"/>
              <a:t>‹#›</a:t>
            </a:fld>
            <a:endParaRPr lang="en-GB"/>
          </a:p>
        </p:txBody>
      </p:sp>
    </p:spTree>
    <p:extLst>
      <p:ext uri="{BB962C8B-B14F-4D97-AF65-F5344CB8AC3E}">
        <p14:creationId xmlns:p14="http://schemas.microsoft.com/office/powerpoint/2010/main" val="220087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BB4C1-683C-41F4-9D9A-4205B462207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1A8E16E-9226-4FB1-8013-443E2198F6C4}"/>
              </a:ext>
            </a:extLst>
          </p:cNvPr>
          <p:cNvSpPr>
            <a:spLocks noGrp="1"/>
          </p:cNvSpPr>
          <p:nvPr>
            <p:ph type="dt" sz="half" idx="10"/>
          </p:nvPr>
        </p:nvSpPr>
        <p:spPr/>
        <p:txBody>
          <a:bodyPr/>
          <a:lstStyle/>
          <a:p>
            <a:fld id="{543260FD-17DD-41AD-B9B4-A2BEDAC5CF61}" type="datetimeFigureOut">
              <a:rPr lang="en-GB" smtClean="0"/>
              <a:t>06/11/2020</a:t>
            </a:fld>
            <a:endParaRPr lang="en-GB"/>
          </a:p>
        </p:txBody>
      </p:sp>
      <p:sp>
        <p:nvSpPr>
          <p:cNvPr id="4" name="Footer Placeholder 3">
            <a:extLst>
              <a:ext uri="{FF2B5EF4-FFF2-40B4-BE49-F238E27FC236}">
                <a16:creationId xmlns:a16="http://schemas.microsoft.com/office/drawing/2014/main" id="{27382047-1027-45A7-8B98-E8AD2F2D1F3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5FB2804-36AB-4269-93A7-44628C4485B3}"/>
              </a:ext>
            </a:extLst>
          </p:cNvPr>
          <p:cNvSpPr>
            <a:spLocks noGrp="1"/>
          </p:cNvSpPr>
          <p:nvPr>
            <p:ph type="sldNum" sz="quarter" idx="12"/>
          </p:nvPr>
        </p:nvSpPr>
        <p:spPr/>
        <p:txBody>
          <a:bodyPr/>
          <a:lstStyle/>
          <a:p>
            <a:fld id="{731CE2A2-4095-4D5B-AD84-1A0F18D49B7A}" type="slidenum">
              <a:rPr lang="en-GB" smtClean="0"/>
              <a:t>‹#›</a:t>
            </a:fld>
            <a:endParaRPr lang="en-GB"/>
          </a:p>
        </p:txBody>
      </p:sp>
    </p:spTree>
    <p:extLst>
      <p:ext uri="{BB962C8B-B14F-4D97-AF65-F5344CB8AC3E}">
        <p14:creationId xmlns:p14="http://schemas.microsoft.com/office/powerpoint/2010/main" val="1361181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DAB635-B1F3-4B4D-9773-DC1719B75D3D}"/>
              </a:ext>
            </a:extLst>
          </p:cNvPr>
          <p:cNvSpPr>
            <a:spLocks noGrp="1"/>
          </p:cNvSpPr>
          <p:nvPr>
            <p:ph type="dt" sz="half" idx="10"/>
          </p:nvPr>
        </p:nvSpPr>
        <p:spPr/>
        <p:txBody>
          <a:bodyPr/>
          <a:lstStyle/>
          <a:p>
            <a:fld id="{543260FD-17DD-41AD-B9B4-A2BEDAC5CF61}" type="datetimeFigureOut">
              <a:rPr lang="en-GB" smtClean="0"/>
              <a:t>06/11/2020</a:t>
            </a:fld>
            <a:endParaRPr lang="en-GB"/>
          </a:p>
        </p:txBody>
      </p:sp>
      <p:sp>
        <p:nvSpPr>
          <p:cNvPr id="3" name="Footer Placeholder 2">
            <a:extLst>
              <a:ext uri="{FF2B5EF4-FFF2-40B4-BE49-F238E27FC236}">
                <a16:creationId xmlns:a16="http://schemas.microsoft.com/office/drawing/2014/main" id="{33B79895-6416-4375-9919-D8069FEC5DF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67F5C3B-2290-427D-BC69-C37E21346B77}"/>
              </a:ext>
            </a:extLst>
          </p:cNvPr>
          <p:cNvSpPr>
            <a:spLocks noGrp="1"/>
          </p:cNvSpPr>
          <p:nvPr>
            <p:ph type="sldNum" sz="quarter" idx="12"/>
          </p:nvPr>
        </p:nvSpPr>
        <p:spPr/>
        <p:txBody>
          <a:bodyPr/>
          <a:lstStyle/>
          <a:p>
            <a:fld id="{731CE2A2-4095-4D5B-AD84-1A0F18D49B7A}" type="slidenum">
              <a:rPr lang="en-GB" smtClean="0"/>
              <a:t>‹#›</a:t>
            </a:fld>
            <a:endParaRPr lang="en-GB"/>
          </a:p>
        </p:txBody>
      </p:sp>
    </p:spTree>
    <p:extLst>
      <p:ext uri="{BB962C8B-B14F-4D97-AF65-F5344CB8AC3E}">
        <p14:creationId xmlns:p14="http://schemas.microsoft.com/office/powerpoint/2010/main" val="1391700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1DC86-BA6B-4221-883C-9A11806C30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60FAC82-A85E-42EA-B605-90634BFF29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6CD7F27-CD7E-47A5-A17F-97F797A06A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51ABF9-EAA7-48FE-935D-6E9EC5DF0FCE}"/>
              </a:ext>
            </a:extLst>
          </p:cNvPr>
          <p:cNvSpPr>
            <a:spLocks noGrp="1"/>
          </p:cNvSpPr>
          <p:nvPr>
            <p:ph type="dt" sz="half" idx="10"/>
          </p:nvPr>
        </p:nvSpPr>
        <p:spPr/>
        <p:txBody>
          <a:bodyPr/>
          <a:lstStyle/>
          <a:p>
            <a:fld id="{543260FD-17DD-41AD-B9B4-A2BEDAC5CF61}" type="datetimeFigureOut">
              <a:rPr lang="en-GB" smtClean="0"/>
              <a:t>06/11/2020</a:t>
            </a:fld>
            <a:endParaRPr lang="en-GB"/>
          </a:p>
        </p:txBody>
      </p:sp>
      <p:sp>
        <p:nvSpPr>
          <p:cNvPr id="6" name="Footer Placeholder 5">
            <a:extLst>
              <a:ext uri="{FF2B5EF4-FFF2-40B4-BE49-F238E27FC236}">
                <a16:creationId xmlns:a16="http://schemas.microsoft.com/office/drawing/2014/main" id="{823F501E-7557-40C0-A03F-7A8A109E08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6D9C2E-6627-4EE1-81DB-6A2134BB7B1D}"/>
              </a:ext>
            </a:extLst>
          </p:cNvPr>
          <p:cNvSpPr>
            <a:spLocks noGrp="1"/>
          </p:cNvSpPr>
          <p:nvPr>
            <p:ph type="sldNum" sz="quarter" idx="12"/>
          </p:nvPr>
        </p:nvSpPr>
        <p:spPr/>
        <p:txBody>
          <a:bodyPr/>
          <a:lstStyle/>
          <a:p>
            <a:fld id="{731CE2A2-4095-4D5B-AD84-1A0F18D49B7A}" type="slidenum">
              <a:rPr lang="en-GB" smtClean="0"/>
              <a:t>‹#›</a:t>
            </a:fld>
            <a:endParaRPr lang="en-GB"/>
          </a:p>
        </p:txBody>
      </p:sp>
    </p:spTree>
    <p:extLst>
      <p:ext uri="{BB962C8B-B14F-4D97-AF65-F5344CB8AC3E}">
        <p14:creationId xmlns:p14="http://schemas.microsoft.com/office/powerpoint/2010/main" val="1164799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8BA63-3D49-43D2-9C24-DDCFA2F180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1507ED6-A8E0-4527-9AA3-C72159D883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F819838-204D-4B5E-BC4F-5D060FE649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3F1235-4038-445A-A3FC-354FA3F7F17C}"/>
              </a:ext>
            </a:extLst>
          </p:cNvPr>
          <p:cNvSpPr>
            <a:spLocks noGrp="1"/>
          </p:cNvSpPr>
          <p:nvPr>
            <p:ph type="dt" sz="half" idx="10"/>
          </p:nvPr>
        </p:nvSpPr>
        <p:spPr/>
        <p:txBody>
          <a:bodyPr/>
          <a:lstStyle/>
          <a:p>
            <a:fld id="{543260FD-17DD-41AD-B9B4-A2BEDAC5CF61}" type="datetimeFigureOut">
              <a:rPr lang="en-GB" smtClean="0"/>
              <a:t>06/11/2020</a:t>
            </a:fld>
            <a:endParaRPr lang="en-GB"/>
          </a:p>
        </p:txBody>
      </p:sp>
      <p:sp>
        <p:nvSpPr>
          <p:cNvPr id="6" name="Footer Placeholder 5">
            <a:extLst>
              <a:ext uri="{FF2B5EF4-FFF2-40B4-BE49-F238E27FC236}">
                <a16:creationId xmlns:a16="http://schemas.microsoft.com/office/drawing/2014/main" id="{993C47D2-F980-496B-92A9-776A47C4E1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9B0BB2-0B24-437A-901A-84601CEF4D9A}"/>
              </a:ext>
            </a:extLst>
          </p:cNvPr>
          <p:cNvSpPr>
            <a:spLocks noGrp="1"/>
          </p:cNvSpPr>
          <p:nvPr>
            <p:ph type="sldNum" sz="quarter" idx="12"/>
          </p:nvPr>
        </p:nvSpPr>
        <p:spPr/>
        <p:txBody>
          <a:bodyPr/>
          <a:lstStyle/>
          <a:p>
            <a:fld id="{731CE2A2-4095-4D5B-AD84-1A0F18D49B7A}" type="slidenum">
              <a:rPr lang="en-GB" smtClean="0"/>
              <a:t>‹#›</a:t>
            </a:fld>
            <a:endParaRPr lang="en-GB"/>
          </a:p>
        </p:txBody>
      </p:sp>
    </p:spTree>
    <p:extLst>
      <p:ext uri="{BB962C8B-B14F-4D97-AF65-F5344CB8AC3E}">
        <p14:creationId xmlns:p14="http://schemas.microsoft.com/office/powerpoint/2010/main" val="3576547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3AC94F-CAAE-45E5-B169-C432CCEF7C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2FC892-E75F-42C7-8421-AB35EA9384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8689F9-4745-4AFD-84BC-F2B6985EDE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260FD-17DD-41AD-B9B4-A2BEDAC5CF61}" type="datetimeFigureOut">
              <a:rPr lang="en-GB" smtClean="0"/>
              <a:t>06/11/2020</a:t>
            </a:fld>
            <a:endParaRPr lang="en-GB"/>
          </a:p>
        </p:txBody>
      </p:sp>
      <p:sp>
        <p:nvSpPr>
          <p:cNvPr id="5" name="Footer Placeholder 4">
            <a:extLst>
              <a:ext uri="{FF2B5EF4-FFF2-40B4-BE49-F238E27FC236}">
                <a16:creationId xmlns:a16="http://schemas.microsoft.com/office/drawing/2014/main" id="{37352F94-969A-43EB-9A7A-2D8BC9D980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75246AC-6969-470D-9E19-69EC71225B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CE2A2-4095-4D5B-AD84-1A0F18D49B7A}" type="slidenum">
              <a:rPr lang="en-GB" smtClean="0"/>
              <a:t>‹#›</a:t>
            </a:fld>
            <a:endParaRPr lang="en-GB"/>
          </a:p>
        </p:txBody>
      </p:sp>
    </p:spTree>
    <p:extLst>
      <p:ext uri="{BB962C8B-B14F-4D97-AF65-F5344CB8AC3E}">
        <p14:creationId xmlns:p14="http://schemas.microsoft.com/office/powerpoint/2010/main" val="1692519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3237" y="3140969"/>
            <a:ext cx="8460432" cy="2593975"/>
          </a:xfrm>
        </p:spPr>
        <p:txBody>
          <a:bodyPr>
            <a:normAutofit fontScale="90000"/>
          </a:bodyPr>
          <a:lstStyle/>
          <a:p>
            <a:r>
              <a:rPr lang="en-GB" sz="4800" b="1" u="sng" dirty="0"/>
              <a:t>A Christmas Carol </a:t>
            </a:r>
            <a:br>
              <a:rPr lang="en-GB" sz="4800" b="1" u="sng" dirty="0"/>
            </a:br>
            <a:r>
              <a:rPr lang="en-GB" sz="4800" b="1" u="sng" dirty="0"/>
              <a:t>Scrooge’s unhappy childhood.</a:t>
            </a:r>
            <a:br>
              <a:rPr lang="en-GB" sz="4800" b="1" u="sng" dirty="0"/>
            </a:br>
            <a:br>
              <a:rPr lang="en-GB" sz="4800" b="1" u="sng" dirty="0"/>
            </a:br>
            <a:r>
              <a:rPr lang="en-GB" sz="4400" dirty="0"/>
              <a:t>LO: To explore Dickens use of memories.</a:t>
            </a:r>
            <a:br>
              <a:rPr lang="en-GB" sz="4400" dirty="0"/>
            </a:br>
            <a:r>
              <a:rPr lang="en-GB" sz="4400" dirty="0"/>
              <a:t>ST: I can analyse the emotional response of Scrooge.</a:t>
            </a:r>
          </a:p>
        </p:txBody>
      </p:sp>
      <p:sp>
        <p:nvSpPr>
          <p:cNvPr id="3" name="Google Shape;142;p26"/>
          <p:cNvSpPr txBox="1"/>
          <p:nvPr/>
        </p:nvSpPr>
        <p:spPr>
          <a:xfrm>
            <a:off x="1524000" y="6148430"/>
            <a:ext cx="9144000" cy="709570"/>
          </a:xfrm>
          <a:prstGeom prst="rect">
            <a:avLst/>
          </a:prstGeom>
          <a:solidFill>
            <a:schemeClr val="bg2"/>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r>
              <a:rPr lang="en-GB" b="1" dirty="0">
                <a:solidFill>
                  <a:schemeClr val="dk1"/>
                </a:solidFill>
                <a:latin typeface="Calibri"/>
                <a:ea typeface="Calibri"/>
                <a:cs typeface="Calibri"/>
                <a:sym typeface="Calibri"/>
              </a:rPr>
              <a:t>Key words:  </a:t>
            </a:r>
            <a:r>
              <a:rPr lang="en-GB" dirty="0">
                <a:solidFill>
                  <a:schemeClr val="dk1"/>
                </a:solidFill>
                <a:latin typeface="Calibri"/>
                <a:ea typeface="Calibri"/>
                <a:cs typeface="Calibri"/>
                <a:sym typeface="Calibri"/>
              </a:rPr>
              <a:t>Authorial intent     Theme       Moral growth     Contrast       melancholy    Ali Baba   Redemption   glee       Symbolism    meagre    Memory     Hope      decanter    hoar-frost</a:t>
            </a:r>
            <a:endParaRPr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78141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787208" cy="1786210"/>
          </a:xfrm>
        </p:spPr>
        <p:txBody>
          <a:bodyPr>
            <a:normAutofit fontScale="90000"/>
          </a:bodyPr>
          <a:lstStyle/>
          <a:p>
            <a:r>
              <a:rPr lang="en-GB" dirty="0"/>
              <a:t>Starter: Let’s read from page 28 (bottom of page) to 34 (bottom) – up to Fezziwig’s ball.</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75520" y="2986335"/>
            <a:ext cx="3240360" cy="3137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9848" y="2382557"/>
            <a:ext cx="4005263" cy="167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0068" y="3626834"/>
            <a:ext cx="3488261" cy="3212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Google Shape;142;p26"/>
          <p:cNvSpPr txBox="1"/>
          <p:nvPr/>
        </p:nvSpPr>
        <p:spPr>
          <a:xfrm>
            <a:off x="1524000" y="6148430"/>
            <a:ext cx="9144000" cy="709570"/>
          </a:xfrm>
          <a:prstGeom prst="rect">
            <a:avLst/>
          </a:prstGeom>
          <a:solidFill>
            <a:schemeClr val="bg2"/>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r>
              <a:rPr lang="en-GB" b="1" dirty="0">
                <a:solidFill>
                  <a:schemeClr val="dk1"/>
                </a:solidFill>
                <a:latin typeface="Calibri"/>
                <a:ea typeface="Calibri"/>
                <a:cs typeface="Calibri"/>
                <a:sym typeface="Calibri"/>
              </a:rPr>
              <a:t>Key words:  </a:t>
            </a:r>
            <a:r>
              <a:rPr lang="en-GB" dirty="0">
                <a:solidFill>
                  <a:schemeClr val="dk1"/>
                </a:solidFill>
                <a:latin typeface="Calibri"/>
                <a:ea typeface="Calibri"/>
                <a:cs typeface="Calibri"/>
                <a:sym typeface="Calibri"/>
              </a:rPr>
              <a:t>Authorial intent     Theme       Moral growth     Contrast       melancholy    Ali Baba   Redemption   glee       Symbolism    meagre    Memory     Hope      decanter    hoar-frost</a:t>
            </a:r>
            <a:endParaRPr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4385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274638"/>
            <a:ext cx="8136904" cy="4306490"/>
          </a:xfrm>
        </p:spPr>
        <p:txBody>
          <a:bodyPr/>
          <a:lstStyle/>
          <a:p>
            <a:r>
              <a:rPr lang="en-GB" sz="3600" b="1" dirty="0"/>
              <a:t>Task</a:t>
            </a:r>
            <a:r>
              <a:rPr lang="en-GB" sz="2800" dirty="0"/>
              <a:t>: Why does Dickens use Fan as a contrast to Scrooge?</a:t>
            </a:r>
            <a:br>
              <a:rPr lang="en-GB" sz="2800" dirty="0"/>
            </a:br>
            <a:r>
              <a:rPr lang="en-GB" sz="2800" dirty="0"/>
              <a:t>How does Dickens portray Scrooge’s childhood?</a:t>
            </a:r>
            <a:br>
              <a:rPr lang="en-GB" sz="2800" dirty="0"/>
            </a:br>
            <a:r>
              <a:rPr lang="en-GB" sz="2800" dirty="0"/>
              <a:t>What does Fan suggest about the future that Scrooge could have looked forward to?</a:t>
            </a:r>
            <a:br>
              <a:rPr lang="en-GB" sz="2800" dirty="0"/>
            </a:br>
            <a:r>
              <a:rPr lang="en-GB" sz="2800" dirty="0"/>
              <a:t>Do we wonder why Scrooge is so unfriendly to his nephew?</a:t>
            </a:r>
            <a:br>
              <a:rPr lang="en-GB" sz="2800" dirty="0"/>
            </a:br>
            <a:r>
              <a:rPr lang="en-GB" sz="2800" dirty="0"/>
              <a:t>Why is it important for Scrooge to react emotionally to his younger self?</a:t>
            </a:r>
            <a:br>
              <a:rPr lang="en-GB" dirty="0"/>
            </a:br>
            <a:endParaRPr lang="en-GB" dirty="0"/>
          </a:p>
        </p:txBody>
      </p:sp>
      <p:sp>
        <p:nvSpPr>
          <p:cNvPr id="3" name="Content Placeholder 2"/>
          <p:cNvSpPr>
            <a:spLocks noGrp="1"/>
          </p:cNvSpPr>
          <p:nvPr>
            <p:ph sz="half" idx="1"/>
          </p:nvPr>
        </p:nvSpPr>
        <p:spPr>
          <a:xfrm>
            <a:off x="1703512" y="4165775"/>
            <a:ext cx="3657600" cy="2337440"/>
          </a:xfrm>
        </p:spPr>
        <p:txBody>
          <a:bodyPr>
            <a:normAutofit fontScale="92500"/>
          </a:bodyPr>
          <a:lstStyle/>
          <a:p>
            <a:pPr marL="114300" indent="0">
              <a:buNone/>
            </a:pPr>
            <a:r>
              <a:rPr lang="en-GB" dirty="0"/>
              <a:t>‘darting in...’</a:t>
            </a:r>
          </a:p>
          <a:p>
            <a:pPr marL="114300" indent="0">
              <a:buNone/>
            </a:pPr>
            <a:r>
              <a:rPr lang="en-GB" dirty="0"/>
              <a:t>‘brimful of glee…’</a:t>
            </a:r>
          </a:p>
          <a:p>
            <a:pPr marL="114300" indent="0">
              <a:buNone/>
            </a:pPr>
            <a:r>
              <a:rPr lang="en-GB" dirty="0"/>
              <a:t>‘heaven…’</a:t>
            </a:r>
          </a:p>
          <a:p>
            <a:pPr marL="114300" indent="0">
              <a:buNone/>
            </a:pPr>
            <a:r>
              <a:rPr lang="en-GB" dirty="0"/>
              <a:t>‘to be a man…’</a:t>
            </a:r>
          </a:p>
        </p:txBody>
      </p:sp>
      <p:sp>
        <p:nvSpPr>
          <p:cNvPr id="4" name="Content Placeholder 3"/>
          <p:cNvSpPr>
            <a:spLocks noGrp="1"/>
          </p:cNvSpPr>
          <p:nvPr>
            <p:ph sz="half" idx="2"/>
          </p:nvPr>
        </p:nvSpPr>
        <p:spPr>
          <a:xfrm>
            <a:off x="5663952" y="4165775"/>
            <a:ext cx="3657600" cy="1833384"/>
          </a:xfrm>
        </p:spPr>
        <p:txBody>
          <a:bodyPr>
            <a:normAutofit fontScale="92500"/>
          </a:bodyPr>
          <a:lstStyle/>
          <a:p>
            <a:pPr marL="114300" indent="0">
              <a:buNone/>
            </a:pPr>
            <a:r>
              <a:rPr lang="en-GB" dirty="0"/>
              <a:t>‘I have come to bring you home dear brother!’</a:t>
            </a:r>
          </a:p>
          <a:p>
            <a:pPr marL="114300" indent="0">
              <a:buNone/>
            </a:pPr>
            <a:r>
              <a:rPr lang="en-GB" dirty="0"/>
              <a:t>‘she clapped her hands and laughed…’</a:t>
            </a:r>
          </a:p>
        </p:txBody>
      </p:sp>
      <p:sp>
        <p:nvSpPr>
          <p:cNvPr id="5" name="Google Shape;142;p26"/>
          <p:cNvSpPr txBox="1"/>
          <p:nvPr/>
        </p:nvSpPr>
        <p:spPr>
          <a:xfrm>
            <a:off x="1524000" y="6148430"/>
            <a:ext cx="9144000" cy="709570"/>
          </a:xfrm>
          <a:prstGeom prst="rect">
            <a:avLst/>
          </a:prstGeom>
          <a:solidFill>
            <a:schemeClr val="bg2"/>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r>
              <a:rPr lang="en-GB" b="1" dirty="0">
                <a:solidFill>
                  <a:schemeClr val="dk1"/>
                </a:solidFill>
                <a:latin typeface="Calibri"/>
                <a:ea typeface="Calibri"/>
                <a:cs typeface="Calibri"/>
                <a:sym typeface="Calibri"/>
              </a:rPr>
              <a:t>Key words:  </a:t>
            </a:r>
            <a:r>
              <a:rPr lang="en-GB" dirty="0">
                <a:solidFill>
                  <a:schemeClr val="dk1"/>
                </a:solidFill>
                <a:latin typeface="Calibri"/>
                <a:ea typeface="Calibri"/>
                <a:cs typeface="Calibri"/>
                <a:sym typeface="Calibri"/>
              </a:rPr>
              <a:t>Authorial intent     Theme       Moral growth     Contrast       melancholy    Ali Baba   Redemption   glee       Symbolism    meagre    Memory     Hope      decanter    hoar-frost</a:t>
            </a:r>
            <a:endParaRPr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25778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KEY CONTEXT – AO3</a:t>
            </a:r>
          </a:p>
        </p:txBody>
      </p:sp>
      <p:sp>
        <p:nvSpPr>
          <p:cNvPr id="3" name="Content Placeholder 2"/>
          <p:cNvSpPr>
            <a:spLocks noGrp="1"/>
          </p:cNvSpPr>
          <p:nvPr>
            <p:ph idx="1"/>
          </p:nvPr>
        </p:nvSpPr>
        <p:spPr>
          <a:solidFill>
            <a:schemeClr val="accent3">
              <a:lumMod val="60000"/>
              <a:lumOff val="40000"/>
            </a:schemeClr>
          </a:solidFill>
        </p:spPr>
        <p:txBody>
          <a:bodyPr>
            <a:normAutofit/>
          </a:bodyPr>
          <a:lstStyle/>
          <a:p>
            <a:r>
              <a:rPr lang="en-GB" sz="3600" b="1" dirty="0">
                <a:effectLst>
                  <a:outerShdw blurRad="38100" dist="38100" dir="2700000" algn="tl">
                    <a:srgbClr val="000000">
                      <a:alpha val="43137"/>
                    </a:srgbClr>
                  </a:outerShdw>
                </a:effectLst>
              </a:rPr>
              <a:t>Why does Dickens include intertextuality between characters from the Arabian Nights?</a:t>
            </a:r>
          </a:p>
          <a:p>
            <a:r>
              <a:rPr lang="en-GB" sz="3600" b="1" dirty="0">
                <a:effectLst>
                  <a:outerShdw blurRad="38100" dist="38100" dir="2700000" algn="tl">
                    <a:srgbClr val="000000">
                      <a:alpha val="43137"/>
                    </a:srgbClr>
                  </a:outerShdw>
                </a:effectLst>
              </a:rPr>
              <a:t>What exactly does the contrast between the countryside and the city suggest? Why does Dickens emphasise this distinction in difference?</a:t>
            </a:r>
          </a:p>
        </p:txBody>
      </p:sp>
      <p:sp>
        <p:nvSpPr>
          <p:cNvPr id="4" name="Google Shape;142;p26"/>
          <p:cNvSpPr txBox="1"/>
          <p:nvPr/>
        </p:nvSpPr>
        <p:spPr>
          <a:xfrm>
            <a:off x="1524000" y="6148430"/>
            <a:ext cx="9144000" cy="709570"/>
          </a:xfrm>
          <a:prstGeom prst="rect">
            <a:avLst/>
          </a:prstGeom>
          <a:solidFill>
            <a:schemeClr val="bg2"/>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r>
              <a:rPr lang="en-GB" b="1" dirty="0">
                <a:solidFill>
                  <a:schemeClr val="dk1"/>
                </a:solidFill>
                <a:latin typeface="Calibri"/>
                <a:ea typeface="Calibri"/>
                <a:cs typeface="Calibri"/>
                <a:sym typeface="Calibri"/>
              </a:rPr>
              <a:t>Key words:  </a:t>
            </a:r>
            <a:r>
              <a:rPr lang="en-GB" dirty="0">
                <a:solidFill>
                  <a:schemeClr val="dk1"/>
                </a:solidFill>
                <a:latin typeface="Calibri"/>
                <a:ea typeface="Calibri"/>
                <a:cs typeface="Calibri"/>
                <a:sym typeface="Calibri"/>
              </a:rPr>
              <a:t>Authorial intent     Theme       Moral growth     Contrast       melancholy    Ali Baba   Redemption   glee       Symbolism    meagre    Memory     Hope      decanter    hoar-frost</a:t>
            </a:r>
            <a:endParaRPr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65315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Plenary: Storyboard Scrooge’s changing emotions. </a:t>
            </a:r>
          </a:p>
        </p:txBody>
      </p:sp>
      <p:graphicFrame>
        <p:nvGraphicFramePr>
          <p:cNvPr id="4" name="Content Placeholder 3"/>
          <p:cNvGraphicFramePr>
            <a:graphicFrameLocks noGrp="1"/>
          </p:cNvGraphicFramePr>
          <p:nvPr>
            <p:ph idx="1"/>
            <p:extLst/>
          </p:nvPr>
        </p:nvGraphicFramePr>
        <p:xfrm>
          <a:off x="1991544" y="1916832"/>
          <a:ext cx="7620000" cy="4133056"/>
        </p:xfrm>
        <a:graphic>
          <a:graphicData uri="http://schemas.openxmlformats.org/drawingml/2006/table">
            <a:tbl>
              <a:tblPr firstRow="1" bandRow="1"/>
              <a:tblGrid>
                <a:gridCol w="2540000">
                  <a:extLst>
                    <a:ext uri="{9D8B030D-6E8A-4147-A177-3AD203B41FA5}">
                      <a16:colId xmlns:a16="http://schemas.microsoft.com/office/drawing/2014/main" val="20000"/>
                    </a:ext>
                  </a:extLst>
                </a:gridCol>
                <a:gridCol w="2540000">
                  <a:extLst>
                    <a:ext uri="{9D8B030D-6E8A-4147-A177-3AD203B41FA5}">
                      <a16:colId xmlns:a16="http://schemas.microsoft.com/office/drawing/2014/main" val="20001"/>
                    </a:ext>
                  </a:extLst>
                </a:gridCol>
                <a:gridCol w="2540000">
                  <a:extLst>
                    <a:ext uri="{9D8B030D-6E8A-4147-A177-3AD203B41FA5}">
                      <a16:colId xmlns:a16="http://schemas.microsoft.com/office/drawing/2014/main" val="20002"/>
                    </a:ext>
                  </a:extLst>
                </a:gridCol>
              </a:tblGrid>
              <a:tr h="3484418">
                <a:tc>
                  <a:txBody>
                    <a:bodyPr/>
                    <a:lstStyle/>
                    <a:p>
                      <a:endParaRPr lang="en-GB" dirty="0"/>
                    </a:p>
                  </a:txBody>
                  <a:tcPr>
                    <a:lnB w="12700" cap="flat" cmpd="sng" algn="ctr">
                      <a:solidFill>
                        <a:schemeClr val="tx1"/>
                      </a:solidFill>
                      <a:prstDash val="solid"/>
                      <a:round/>
                      <a:headEnd type="none" w="med" len="med"/>
                      <a:tailEnd type="none" w="med" len="med"/>
                    </a:lnB>
                  </a:tcPr>
                </a:tc>
                <a:tc>
                  <a:txBody>
                    <a:bodyPr/>
                    <a:lstStyle/>
                    <a:p>
                      <a:endParaRPr lang="en-GB" dirty="0"/>
                    </a:p>
                  </a:txBody>
                  <a:tcPr>
                    <a:lnB w="12700" cap="flat" cmpd="sng" algn="ctr">
                      <a:solidFill>
                        <a:schemeClr val="tx1"/>
                      </a:solidFill>
                      <a:prstDash val="solid"/>
                      <a:round/>
                      <a:headEnd type="none" w="med" len="med"/>
                      <a:tailEnd type="none" w="med" len="med"/>
                    </a:lnB>
                  </a:tcPr>
                </a:tc>
                <a:tc>
                  <a:txBody>
                    <a:bodyPr/>
                    <a:lstStyle/>
                    <a:p>
                      <a:endParaRPr lang="en-GB"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48638">
                <a:tc>
                  <a:txBody>
                    <a:bodyPr/>
                    <a:lstStyle/>
                    <a:p>
                      <a:endParaRPr lang="en-GB" dirty="0"/>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tc>
                  <a:txBody>
                    <a:bodyPr/>
                    <a:lstStyle/>
                    <a:p>
                      <a:endParaRPr lang="en-GB"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
        <p:nvSpPr>
          <p:cNvPr id="5" name="Google Shape;142;p26"/>
          <p:cNvSpPr txBox="1"/>
          <p:nvPr/>
        </p:nvSpPr>
        <p:spPr>
          <a:xfrm>
            <a:off x="1524000" y="6148430"/>
            <a:ext cx="9144000" cy="709570"/>
          </a:xfrm>
          <a:prstGeom prst="rect">
            <a:avLst/>
          </a:prstGeom>
          <a:solidFill>
            <a:schemeClr val="bg2"/>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r>
              <a:rPr lang="en-GB" b="1" dirty="0">
                <a:solidFill>
                  <a:schemeClr val="dk1"/>
                </a:solidFill>
                <a:latin typeface="Calibri"/>
                <a:ea typeface="Calibri"/>
                <a:cs typeface="Calibri"/>
                <a:sym typeface="Calibri"/>
              </a:rPr>
              <a:t>Key words:  </a:t>
            </a:r>
            <a:r>
              <a:rPr lang="en-GB" dirty="0">
                <a:solidFill>
                  <a:schemeClr val="dk1"/>
                </a:solidFill>
                <a:latin typeface="Calibri"/>
                <a:ea typeface="Calibri"/>
                <a:cs typeface="Calibri"/>
                <a:sym typeface="Calibri"/>
              </a:rPr>
              <a:t>Authorial intent     Theme       Moral growth     Contrast       melancholy    Ali Baba   Redemption   glee       Symbolism    meagre    Memory     Hope      decanter    hoar-frost</a:t>
            </a:r>
            <a:endParaRPr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5727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304</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A Christmas Carol  Scrooge’s unhappy childhood.  LO: To explore Dickens use of memories. ST: I can analyse the emotional response of Scrooge.</vt:lpstr>
      <vt:lpstr>Starter: Let’s read from page 28 (bottom of page) to 34 (bottom) – up to Fezziwig’s ball.</vt:lpstr>
      <vt:lpstr>Task: Why does Dickens use Fan as a contrast to Scrooge? How does Dickens portray Scrooge’s childhood? What does Fan suggest about the future that Scrooge could have looked forward to? Do we wonder why Scrooge is so unfriendly to his nephew? Why is it important for Scrooge to react emotionally to his younger self? </vt:lpstr>
      <vt:lpstr>Task: KEY CONTEXT – AO3</vt:lpstr>
      <vt:lpstr>Plenary: Storyboard Scrooge’s changing emotions.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Christmas Carol  Scrooge’s unhappy childhood.  LO: To explore Dickens use of memories. ST: I can analyse the emotional response of Scrooge.</dc:title>
  <dc:creator>D Weatherhead</dc:creator>
  <cp:lastModifiedBy>D Weatherhead</cp:lastModifiedBy>
  <cp:revision>1</cp:revision>
  <dcterms:created xsi:type="dcterms:W3CDTF">2020-11-06T11:08:45Z</dcterms:created>
  <dcterms:modified xsi:type="dcterms:W3CDTF">2020-11-06T11:10:23Z</dcterms:modified>
</cp:coreProperties>
</file>