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56" r:id="rId2"/>
    <p:sldId id="375" r:id="rId3"/>
    <p:sldId id="354" r:id="rId4"/>
    <p:sldId id="379" r:id="rId5"/>
    <p:sldId id="380" r:id="rId6"/>
    <p:sldId id="38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19D1A-0290-4499-B156-FD13293983B0}" type="datetimeFigureOut">
              <a:rPr lang="en-GB" smtClean="0"/>
              <a:t>06/11/2020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76E0B-764C-4A0C-AA33-038FD57C6029}" type="slidenum">
              <a:rPr lang="en-GB" smtClean="0"/>
              <a:t>‹#›</a:t>
            </a:fld>
            <a:endParaRPr lang="en-GB"/>
          </a:p>
        </p:txBody>
      </p:sp>
    </p:spTree>
    <p:extLst>
      <p:ext uri="{BB962C8B-B14F-4D97-AF65-F5344CB8AC3E}">
        <p14:creationId xmlns:p14="http://schemas.microsoft.com/office/powerpoint/2010/main" val="8642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Highly emotive</a:t>
            </a:r>
            <a:r>
              <a:rPr lang="en-GB" baseline="0" dirty="0"/>
              <a:t> language to describe the corpse.  List of adjectives with the repeated negative prefix ‘un’ to create an overwhelming sense of neglect and pity.</a:t>
            </a:r>
            <a:endParaRPr lang="en-GB" dirty="0"/>
          </a:p>
        </p:txBody>
      </p:sp>
      <p:sp>
        <p:nvSpPr>
          <p:cNvPr id="4" name="Slide Number Placeholder 3"/>
          <p:cNvSpPr>
            <a:spLocks noGrp="1"/>
          </p:cNvSpPr>
          <p:nvPr>
            <p:ph type="sldNum" sz="quarter" idx="10"/>
          </p:nvPr>
        </p:nvSpPr>
        <p:spPr/>
        <p:txBody>
          <a:bodyPr/>
          <a:lstStyle/>
          <a:p>
            <a:fld id="{C57630CC-980E-4F6E-BDE4-BA4BA8B0D16D}" type="slidenum">
              <a:rPr lang="en-GB" smtClean="0"/>
              <a:t>5</a:t>
            </a:fld>
            <a:endParaRPr lang="en-GB" dirty="0"/>
          </a:p>
        </p:txBody>
      </p:sp>
    </p:spTree>
    <p:extLst>
      <p:ext uri="{BB962C8B-B14F-4D97-AF65-F5344CB8AC3E}">
        <p14:creationId xmlns:p14="http://schemas.microsoft.com/office/powerpoint/2010/main" val="405217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7A18-B3A0-40A1-AE25-C2EAFA879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683C51-5C78-4DB1-ABDE-0379D3504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C58FD-9452-4462-B26B-5B0A598A8F07}"/>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DCC0FBD4-6936-434A-B18B-0431A00BC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1AF3D-DBB0-4F76-AD3F-79292025AC08}"/>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417547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AF96-1964-492C-91CE-FD48E0158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32CB24-1912-4194-9D1B-7A508C158E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193CCF-138C-469F-96C7-E7E6C3C1607C}"/>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B839F362-7F61-4BC7-BCEF-F82515756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1A531-C42C-4797-97C3-6934C6326171}"/>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176401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B4B82-8D71-4E74-BCEC-A268B4C40E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A9277F-B811-4469-9A6A-32FB1BEFC5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D417A-218A-401F-9BC0-C05CA2C6E6FD}"/>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DC687B50-A6BF-44E0-86B6-1C244D771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B0F03-0351-44E4-8C18-964860602846}"/>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20992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BB84-3EE5-4203-84BF-6315E310B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4A432F-4492-42AB-AB7E-3F834AAE03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12A0E-6215-494D-8BBC-1C62E261E568}"/>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3B69782C-97FB-4F41-9716-149CDE2D3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A2B94-631B-4243-8479-593959BEA0F7}"/>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112323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49C5-7AB7-498A-98E0-59B00FFCB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0DBD03-82FC-408E-8598-D32796272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0E84B4-8510-4886-9B01-CCF679542107}"/>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7749722A-6BD2-4EF4-9D07-160A81FFE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0AD4D-B59E-4FC6-824D-089A0CBC9D3C}"/>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42112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1BE7-3914-43B3-BD4B-33BB36A249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180871-1975-47BC-A4BB-1B2D50A1DB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8375BD-3267-4738-A9F0-701FB255F8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3B2028-0318-4372-B170-D3B7E2C354E1}"/>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6" name="Footer Placeholder 5">
            <a:extLst>
              <a:ext uri="{FF2B5EF4-FFF2-40B4-BE49-F238E27FC236}">
                <a16:creationId xmlns:a16="http://schemas.microsoft.com/office/drawing/2014/main" id="{C274AE6D-67E8-43AE-91E7-23B90D3FD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F021F-6087-4D21-A607-D8034453AF1D}"/>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242623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0C43-5714-4684-94A0-7CB31D0A8C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53E02C-9D2D-4002-9476-A39F6DF79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048B8A-53EB-413E-9748-D4CA66CC3C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CADE20-7D9B-4671-9A42-6B767BDFB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BCFC36-14D6-488B-A0B4-B262341B35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4526F2-22EF-4A1F-85D8-28A36FE63F4C}"/>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8" name="Footer Placeholder 7">
            <a:extLst>
              <a:ext uri="{FF2B5EF4-FFF2-40B4-BE49-F238E27FC236}">
                <a16:creationId xmlns:a16="http://schemas.microsoft.com/office/drawing/2014/main" id="{85A38BF6-0523-47A2-803E-3766A2FA8B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A8150E-EF76-420A-A106-9327A5D5DA3E}"/>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566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E142-6F7A-4840-B004-B9BFEA2B4D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002DED-D161-413C-AEA5-1CD436B00BE6}"/>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4" name="Footer Placeholder 3">
            <a:extLst>
              <a:ext uri="{FF2B5EF4-FFF2-40B4-BE49-F238E27FC236}">
                <a16:creationId xmlns:a16="http://schemas.microsoft.com/office/drawing/2014/main" id="{01F1EAEA-2BDE-4374-A7D8-0A2F78004F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981039-E33E-41C5-9304-649E8ABE78BF}"/>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384852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3B9AB-89C3-441C-9224-8F125B8792D4}"/>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3" name="Footer Placeholder 2">
            <a:extLst>
              <a:ext uri="{FF2B5EF4-FFF2-40B4-BE49-F238E27FC236}">
                <a16:creationId xmlns:a16="http://schemas.microsoft.com/office/drawing/2014/main" id="{18DAA292-01C7-4EDA-B711-187DC3C842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3D6AD2-5528-462C-91DE-67992B73425E}"/>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131861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D5A9-8DF2-40C7-93B2-F3C04A0D0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C77518-9651-4B23-81AF-60DDC639A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6161AB-94C8-4A37-9A32-C0B4FDEA1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EA4BD2-6D27-4E4F-8594-631E7D15CE42}"/>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6" name="Footer Placeholder 5">
            <a:extLst>
              <a:ext uri="{FF2B5EF4-FFF2-40B4-BE49-F238E27FC236}">
                <a16:creationId xmlns:a16="http://schemas.microsoft.com/office/drawing/2014/main" id="{D07DDE7C-E4FF-4E07-BF55-20618E941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B653EA-D45D-44CC-95B3-50263D115BC7}"/>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3062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B2F9-28B8-486E-A21D-8C230957A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39CD55-6D5F-46EC-A6A7-C940D2862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E77302-D89D-4F2C-81DD-23B331A34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0370D4-4E5F-4225-ADC9-75A21622F05C}"/>
              </a:ext>
            </a:extLst>
          </p:cNvPr>
          <p:cNvSpPr>
            <a:spLocks noGrp="1"/>
          </p:cNvSpPr>
          <p:nvPr>
            <p:ph type="dt" sz="half" idx="10"/>
          </p:nvPr>
        </p:nvSpPr>
        <p:spPr/>
        <p:txBody>
          <a:bodyPr/>
          <a:lstStyle/>
          <a:p>
            <a:fld id="{7EEB55FF-6E07-483F-97A5-D74B6514D36A}" type="datetimeFigureOut">
              <a:rPr lang="en-GB" smtClean="0"/>
              <a:t>06/11/2020</a:t>
            </a:fld>
            <a:endParaRPr lang="en-GB"/>
          </a:p>
        </p:txBody>
      </p:sp>
      <p:sp>
        <p:nvSpPr>
          <p:cNvPr id="6" name="Footer Placeholder 5">
            <a:extLst>
              <a:ext uri="{FF2B5EF4-FFF2-40B4-BE49-F238E27FC236}">
                <a16:creationId xmlns:a16="http://schemas.microsoft.com/office/drawing/2014/main" id="{B78580BF-E880-4754-9B16-F9772BDF7F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5434B-6A25-4A00-9AED-B4C115894384}"/>
              </a:ext>
            </a:extLst>
          </p:cNvPr>
          <p:cNvSpPr>
            <a:spLocks noGrp="1"/>
          </p:cNvSpPr>
          <p:nvPr>
            <p:ph type="sldNum" sz="quarter" idx="12"/>
          </p:nvPr>
        </p:nvSpPr>
        <p:spPr/>
        <p:txBody>
          <a:bodyPr/>
          <a:lstStyle/>
          <a:p>
            <a:fld id="{4A5267C2-1DD0-4220-BAB2-A3F949C84D26}" type="slidenum">
              <a:rPr lang="en-GB" smtClean="0"/>
              <a:t>‹#›</a:t>
            </a:fld>
            <a:endParaRPr lang="en-GB"/>
          </a:p>
        </p:txBody>
      </p:sp>
    </p:spTree>
    <p:extLst>
      <p:ext uri="{BB962C8B-B14F-4D97-AF65-F5344CB8AC3E}">
        <p14:creationId xmlns:p14="http://schemas.microsoft.com/office/powerpoint/2010/main" val="415370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906F2-9E14-468E-8F72-4F3059E94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3E2385-17AD-4D7C-8F00-B30B6626D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F0D5E-AEBB-4494-8B68-1C0784CC10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B55FF-6E07-483F-97A5-D74B6514D36A}" type="datetimeFigureOut">
              <a:rPr lang="en-GB" smtClean="0"/>
              <a:t>06/11/2020</a:t>
            </a:fld>
            <a:endParaRPr lang="en-GB"/>
          </a:p>
        </p:txBody>
      </p:sp>
      <p:sp>
        <p:nvSpPr>
          <p:cNvPr id="5" name="Footer Placeholder 4">
            <a:extLst>
              <a:ext uri="{FF2B5EF4-FFF2-40B4-BE49-F238E27FC236}">
                <a16:creationId xmlns:a16="http://schemas.microsoft.com/office/drawing/2014/main" id="{BCDE24AC-FCE4-4C7A-A8B4-6BCFA6731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6B14F7-2994-498C-936B-6D209F06D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267C2-1DD0-4220-BAB2-A3F949C84D26}" type="slidenum">
              <a:rPr lang="en-GB" smtClean="0"/>
              <a:t>‹#›</a:t>
            </a:fld>
            <a:endParaRPr lang="en-GB"/>
          </a:p>
        </p:txBody>
      </p:sp>
    </p:spTree>
    <p:extLst>
      <p:ext uri="{BB962C8B-B14F-4D97-AF65-F5344CB8AC3E}">
        <p14:creationId xmlns:p14="http://schemas.microsoft.com/office/powerpoint/2010/main" val="405970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620688"/>
            <a:ext cx="8229600" cy="648072"/>
          </a:xfrm>
          <a:noFill/>
        </p:spPr>
        <p:txBody>
          <a:bodyPr>
            <a:noAutofit/>
          </a:bodyPr>
          <a:lstStyle/>
          <a:p>
            <a:r>
              <a:rPr lang="en-GB" sz="5400" b="1" i="1" dirty="0">
                <a:solidFill>
                  <a:srgbClr val="7030A0"/>
                </a:solidFill>
                <a:effectLst>
                  <a:outerShdw blurRad="38100" dist="38100" dir="2700000" algn="tl">
                    <a:srgbClr val="000000"/>
                  </a:outerShdw>
                </a:effectLst>
                <a:latin typeface="Trebuchet MS" pitchFamily="34" charset="0"/>
              </a:rPr>
              <a:t>A Christmas Carol</a:t>
            </a:r>
            <a:br>
              <a:rPr lang="en-GB" sz="5400" b="1" i="1" dirty="0">
                <a:solidFill>
                  <a:srgbClr val="7030A0"/>
                </a:solidFill>
                <a:effectLst>
                  <a:outerShdw blurRad="38100" dist="38100" dir="2700000" algn="tl">
                    <a:srgbClr val="000000"/>
                  </a:outerShdw>
                </a:effectLst>
                <a:latin typeface="Trebuchet MS" pitchFamily="34" charset="0"/>
              </a:rPr>
            </a:br>
            <a:endParaRPr lang="en-US" sz="5400" i="1" dirty="0">
              <a:solidFill>
                <a:srgbClr val="7030A0"/>
              </a:solidFill>
            </a:endParaRPr>
          </a:p>
        </p:txBody>
      </p:sp>
      <p:sp>
        <p:nvSpPr>
          <p:cNvPr id="297987" name="Rectangle 3"/>
          <p:cNvSpPr>
            <a:spLocks noGrp="1" noChangeArrowheads="1"/>
          </p:cNvSpPr>
          <p:nvPr>
            <p:ph sz="half" idx="1"/>
          </p:nvPr>
        </p:nvSpPr>
        <p:spPr>
          <a:xfrm>
            <a:off x="1271972" y="4797153"/>
            <a:ext cx="9144000" cy="1112987"/>
          </a:xfrm>
          <a:noFill/>
        </p:spPr>
        <p:txBody>
          <a:bodyPr>
            <a:normAutofit fontScale="92500" lnSpcReduction="20000"/>
          </a:bodyPr>
          <a:lstStyle/>
          <a:p>
            <a:pPr eaLnBrk="1" hangingPunct="1">
              <a:lnSpc>
                <a:spcPct val="80000"/>
              </a:lnSpc>
              <a:buFontTx/>
              <a:buNone/>
              <a:defRPr/>
            </a:pPr>
            <a:endParaRPr lang="en-GB" sz="500" b="1" dirty="0">
              <a:latin typeface="Trebuchet MS" pitchFamily="34" charset="0"/>
            </a:endParaRPr>
          </a:p>
          <a:p>
            <a:pPr algn="ctr" eaLnBrk="1" hangingPunct="1">
              <a:lnSpc>
                <a:spcPct val="80000"/>
              </a:lnSpc>
              <a:buFontTx/>
              <a:buNone/>
              <a:defRPr/>
            </a:pPr>
            <a:r>
              <a:rPr lang="en-GB" sz="4000" b="1" dirty="0">
                <a:effectLst>
                  <a:outerShdw blurRad="38100" dist="38100" dir="2700000" algn="tl">
                    <a:srgbClr val="FFFFFF"/>
                  </a:outerShdw>
                </a:effectLst>
                <a:latin typeface="Trebuchet MS" pitchFamily="34" charset="0"/>
              </a:rPr>
              <a:t> Scrooge’s Debtors</a:t>
            </a:r>
          </a:p>
          <a:p>
            <a:pPr algn="ctr">
              <a:lnSpc>
                <a:spcPct val="80000"/>
              </a:lnSpc>
              <a:buNone/>
              <a:defRPr/>
            </a:pPr>
            <a:r>
              <a:rPr lang="en-GB" sz="4000" b="1" dirty="0">
                <a:effectLst>
                  <a:outerShdw blurRad="38100" dist="38100" dir="2700000" algn="tl">
                    <a:srgbClr val="FFFFFF"/>
                  </a:outerShdw>
                </a:effectLst>
                <a:latin typeface="Trebuchet MS" pitchFamily="34" charset="0"/>
              </a:rPr>
              <a:t>LO: To </a:t>
            </a:r>
            <a:r>
              <a:rPr lang="en-GB" sz="4000" b="1" dirty="0"/>
              <a:t>reflect on Scrooge’s transformation</a:t>
            </a:r>
          </a:p>
          <a:p>
            <a:pPr algn="ctr" eaLnBrk="1" hangingPunct="1">
              <a:lnSpc>
                <a:spcPct val="80000"/>
              </a:lnSpc>
              <a:buFontTx/>
              <a:buNone/>
              <a:defRPr/>
            </a:pPr>
            <a:endParaRPr lang="en-GB" sz="4000" b="1" dirty="0">
              <a:solidFill>
                <a:srgbClr val="7030A0"/>
              </a:solidFill>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1052737"/>
            <a:ext cx="4680520" cy="3646125"/>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2558104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 Read page 77 - 85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7608" y="1487621"/>
            <a:ext cx="6048672" cy="471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81072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405"/>
            <a:ext cx="9144000" cy="1143000"/>
          </a:xfrm>
          <a:solidFill>
            <a:schemeClr val="bg1"/>
          </a:solidFill>
          <a:ln>
            <a:solidFill>
              <a:schemeClr val="tx1"/>
            </a:solidFill>
          </a:ln>
        </p:spPr>
        <p:txBody>
          <a:bodyPr>
            <a:normAutofit fontScale="90000"/>
          </a:bodyPr>
          <a:lstStyle/>
          <a:p>
            <a:r>
              <a:rPr lang="en-GB" b="1" dirty="0">
                <a:solidFill>
                  <a:schemeClr val="tx1"/>
                </a:solidFill>
                <a:effectLst>
                  <a:outerShdw blurRad="38100" dist="38100" dir="2700000" algn="tl">
                    <a:srgbClr val="000000">
                      <a:alpha val="43137"/>
                    </a:srgbClr>
                  </a:outerShdw>
                </a:effectLst>
              </a:rPr>
              <a:t>Task: Context Question, this is the ugly side of the city.</a:t>
            </a:r>
          </a:p>
        </p:txBody>
      </p:sp>
      <p:sp>
        <p:nvSpPr>
          <p:cNvPr id="3" name="Content Placeholder 2"/>
          <p:cNvSpPr>
            <a:spLocks noGrp="1"/>
          </p:cNvSpPr>
          <p:nvPr>
            <p:ph sz="half" idx="1"/>
          </p:nvPr>
        </p:nvSpPr>
        <p:spPr>
          <a:xfrm>
            <a:off x="5886128" y="830082"/>
            <a:ext cx="4392488" cy="5544616"/>
          </a:xfrm>
          <a:solidFill>
            <a:schemeClr val="bg1"/>
          </a:solidFill>
          <a:ln w="28575">
            <a:solidFill>
              <a:schemeClr val="tx1"/>
            </a:solidFill>
          </a:ln>
        </p:spPr>
        <p:txBody>
          <a:bodyPr>
            <a:normAutofit fontScale="55000" lnSpcReduction="20000"/>
          </a:bodyPr>
          <a:lstStyle/>
          <a:p>
            <a:pPr marL="0" indent="0" algn="just">
              <a:buNone/>
            </a:pPr>
            <a:r>
              <a:rPr lang="en-GB" sz="2900" dirty="0"/>
              <a:t>They left the busy scene, and went into an obscure part of the town, where Scrooge had never penetrated before, although he recognised its situation, and its bad repute. The ways were foul and narrow; the shops and houses wretched; the people half-naked, drunken, slipshod, ugly. Alleys and archways, like so many cesspools, disgorged their offenses of smell, and dirt, and life, upon the straggling streets; and the whole quarter reeked with crime, with filth, and misery. </a:t>
            </a:r>
          </a:p>
          <a:p>
            <a:pPr marL="0" indent="0" algn="just">
              <a:buNone/>
            </a:pPr>
            <a:endParaRPr lang="en-GB" sz="2900" dirty="0"/>
          </a:p>
          <a:p>
            <a:pPr marL="0" indent="0" algn="just">
              <a:buNone/>
            </a:pPr>
            <a:r>
              <a:rPr lang="en-GB" sz="2900" dirty="0"/>
              <a:t>Far in this den of infamous resort, there was a low-browed, beetling shop, below a pent-house roof, where iron, old rags, bottles, bones, and greasy offal, were bought. Upon the floor within, were piled up heaps of rusty keys, nails, chains, hinges, files, scales, weights, and refuse iron of all kinds. Secrets that few would like to scrutinise were bred and hidden in mountains of unseemly rags, masses of corrupted fat, and sepulchres of bones. Sitting in among the wares he dealt in, by a charcoal stove, made of old bricks, was a grey-haired rascal, nearly seventy years of age; who had screened himself from the cold air without, by a frowsy curtaining of miscellaneous tatters, hung upon a line; and smoked his pipe in all the luxury of calm retirement. </a:t>
            </a:r>
          </a:p>
          <a:p>
            <a:pPr marL="0" indent="0" algn="just">
              <a:buNone/>
            </a:pPr>
            <a:endParaRPr lang="en-GB" dirty="0"/>
          </a:p>
          <a:p>
            <a:pPr marL="0" indent="0" algn="just">
              <a:buNone/>
            </a:pPr>
            <a:endParaRPr lang="en-GB" dirty="0"/>
          </a:p>
        </p:txBody>
      </p:sp>
      <p:sp>
        <p:nvSpPr>
          <p:cNvPr id="4" name="Content Placeholder 3"/>
          <p:cNvSpPr>
            <a:spLocks noGrp="1"/>
          </p:cNvSpPr>
          <p:nvPr>
            <p:ph sz="half" idx="2"/>
          </p:nvPr>
        </p:nvSpPr>
        <p:spPr>
          <a:xfrm>
            <a:off x="1703512" y="1484784"/>
            <a:ext cx="4182616" cy="648072"/>
          </a:xfrm>
          <a:solidFill>
            <a:schemeClr val="bg1"/>
          </a:solidFill>
          <a:ln w="28575">
            <a:solidFill>
              <a:schemeClr val="tx1"/>
            </a:solidFill>
          </a:ln>
        </p:spPr>
        <p:txBody>
          <a:bodyPr>
            <a:normAutofit fontScale="55000" lnSpcReduction="20000"/>
          </a:bodyPr>
          <a:lstStyle/>
          <a:p>
            <a:pPr marL="0" indent="0" algn="ctr">
              <a:buNone/>
            </a:pPr>
            <a:r>
              <a:rPr lang="en-GB" sz="3600" b="1" dirty="0"/>
              <a:t>How does Dickens present the setting in the following extract?</a:t>
            </a:r>
          </a:p>
          <a:p>
            <a:pPr marL="0" indent="0">
              <a:buNone/>
            </a:pPr>
            <a:endParaRPr lang="en-GB" dirty="0"/>
          </a:p>
          <a:p>
            <a:pPr marL="0" indent="0">
              <a:buNone/>
            </a:pPr>
            <a:endParaRPr lang="en-GB" dirty="0"/>
          </a:p>
          <a:p>
            <a:pPr marL="0" indent="0">
              <a:buNone/>
            </a:pPr>
            <a:endParaRPr lang="en-GB" dirty="0"/>
          </a:p>
        </p:txBody>
      </p:sp>
      <p:sp>
        <p:nvSpPr>
          <p:cNvPr id="5" name="Content Placeholder 3"/>
          <p:cNvSpPr txBox="1">
            <a:spLocks/>
          </p:cNvSpPr>
          <p:nvPr/>
        </p:nvSpPr>
        <p:spPr>
          <a:xfrm>
            <a:off x="1703512" y="2348880"/>
            <a:ext cx="4182616" cy="4176464"/>
          </a:xfrm>
          <a:prstGeom prst="rect">
            <a:avLst/>
          </a:prstGeom>
          <a:solidFill>
            <a:schemeClr val="bg1"/>
          </a:solidFill>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dirty="0"/>
              <a:t>Tips for success:</a:t>
            </a:r>
          </a:p>
          <a:p>
            <a:pPr marL="0" indent="0">
              <a:buNone/>
            </a:pPr>
            <a:endParaRPr lang="en-GB" sz="800" dirty="0"/>
          </a:p>
          <a:p>
            <a:pPr>
              <a:buFont typeface="Wingdings" panose="05000000000000000000" pitchFamily="2" charset="2"/>
              <a:buChar char="ü"/>
            </a:pPr>
            <a:r>
              <a:rPr lang="en-GB" sz="2000" dirty="0"/>
              <a:t>Look for 4 ideas</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Keep highlighted evidence short</a:t>
            </a:r>
          </a:p>
          <a:p>
            <a:pPr>
              <a:buFont typeface="Wingdings" panose="05000000000000000000" pitchFamily="2" charset="2"/>
              <a:buChar char="ü"/>
            </a:pPr>
            <a:endParaRPr lang="en-GB" sz="800" dirty="0"/>
          </a:p>
          <a:p>
            <a:pPr>
              <a:buFont typeface="Wingdings" panose="05000000000000000000" pitchFamily="2" charset="2"/>
              <a:buChar char="ü"/>
            </a:pPr>
            <a:r>
              <a:rPr lang="en-GB" sz="2000" b="1" dirty="0">
                <a:solidFill>
                  <a:srgbClr val="FF0000"/>
                </a:solidFill>
              </a:rPr>
              <a:t>Analyse language closely </a:t>
            </a:r>
            <a:r>
              <a:rPr lang="en-GB" sz="2000" dirty="0"/>
              <a:t>(always look for layers of meaning)</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Ask yourself: how does this add to/change the atmosphere?</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Track through and find points across the entire extract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94626544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668" y="0"/>
            <a:ext cx="9123332" cy="1143000"/>
          </a:xfrm>
          <a:solidFill>
            <a:schemeClr val="accent1">
              <a:lumMod val="60000"/>
              <a:lumOff val="40000"/>
            </a:schemeClr>
          </a:solidFill>
        </p:spPr>
        <p:txBody>
          <a:bodyPr/>
          <a:lstStyle/>
          <a:p>
            <a:r>
              <a:rPr lang="en-GB" sz="2000" b="1" dirty="0"/>
              <a:t>Characterisation: Dickens creates four unpleasant characters to show the depravity that greed can cause. Draw a grid like the one below, scan the pages for details on these characters. Find as many quotes as you can.</a:t>
            </a:r>
          </a:p>
        </p:txBody>
      </p:sp>
      <p:graphicFrame>
        <p:nvGraphicFramePr>
          <p:cNvPr id="4" name="Content Placeholder 3"/>
          <p:cNvGraphicFramePr>
            <a:graphicFrameLocks noGrp="1"/>
          </p:cNvGraphicFramePr>
          <p:nvPr>
            <p:ph idx="1"/>
            <p:extLst/>
          </p:nvPr>
        </p:nvGraphicFramePr>
        <p:xfrm>
          <a:off x="1991545" y="1340768"/>
          <a:ext cx="7715199" cy="5128836"/>
        </p:xfrm>
        <a:graphic>
          <a:graphicData uri="http://schemas.openxmlformats.org/drawingml/2006/table">
            <a:tbl>
              <a:tblPr firstRow="1" bandRow="1"/>
              <a:tblGrid>
                <a:gridCol w="188255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2808311">
                  <a:extLst>
                    <a:ext uri="{9D8B030D-6E8A-4147-A177-3AD203B41FA5}">
                      <a16:colId xmlns:a16="http://schemas.microsoft.com/office/drawing/2014/main" val="20002"/>
                    </a:ext>
                  </a:extLst>
                </a:gridCol>
              </a:tblGrid>
              <a:tr h="985029">
                <a:tc>
                  <a:txBody>
                    <a:bodyPr/>
                    <a:lstStyle/>
                    <a:p>
                      <a:endParaRPr lang="en-GB" dirty="0"/>
                    </a:p>
                  </a:txBody>
                  <a:tcPr/>
                </a:tc>
                <a:tc>
                  <a:txBody>
                    <a:bodyPr/>
                    <a:lstStyle/>
                    <a:p>
                      <a:pPr algn="ctr"/>
                      <a:r>
                        <a:rPr lang="en-GB" sz="2400" b="1" dirty="0"/>
                        <a:t>Quotations: Dialogue and actions.</a:t>
                      </a:r>
                      <a:endParaRPr lang="en-GB" sz="2400" b="1" dirty="0">
                        <a:solidFill>
                          <a:schemeClr val="tx1"/>
                        </a:solidFill>
                      </a:endParaRPr>
                    </a:p>
                  </a:txBody>
                  <a:tcPr/>
                </a:tc>
                <a:tc>
                  <a:txBody>
                    <a:bodyPr/>
                    <a:lstStyle/>
                    <a:p>
                      <a:pPr algn="ctr"/>
                      <a:r>
                        <a:rPr lang="en-GB" sz="2400" b="1" dirty="0"/>
                        <a:t>Explanations</a:t>
                      </a:r>
                      <a:endParaRPr lang="en-GB" sz="2400" b="1" dirty="0">
                        <a:solidFill>
                          <a:schemeClr val="tx1"/>
                        </a:solidFill>
                      </a:endParaRPr>
                    </a:p>
                  </a:txBody>
                  <a:tcPr/>
                </a:tc>
                <a:extLst>
                  <a:ext uri="{0D108BD9-81ED-4DB2-BD59-A6C34878D82A}">
                    <a16:rowId xmlns:a16="http://schemas.microsoft.com/office/drawing/2014/main" val="10000"/>
                  </a:ext>
                </a:extLst>
              </a:tr>
              <a:tr h="985029">
                <a:tc>
                  <a:txBody>
                    <a:bodyPr/>
                    <a:lstStyle/>
                    <a:p>
                      <a:r>
                        <a:rPr lang="en-GB" sz="2400" b="1" dirty="0"/>
                        <a:t>Old Joe</a:t>
                      </a:r>
                    </a:p>
                  </a:txBody>
                  <a:tcPr/>
                </a:tc>
                <a:tc>
                  <a:txBody>
                    <a:bodyPr/>
                    <a:lstStyle/>
                    <a:p>
                      <a:endParaRPr lang="en-GB" sz="2400" b="1" dirty="0"/>
                    </a:p>
                  </a:txBody>
                  <a:tcPr/>
                </a:tc>
                <a:tc>
                  <a:txBody>
                    <a:bodyPr/>
                    <a:lstStyle/>
                    <a:p>
                      <a:endParaRPr lang="en-GB" sz="2400" b="1" dirty="0"/>
                    </a:p>
                  </a:txBody>
                  <a:tcPr/>
                </a:tc>
                <a:extLst>
                  <a:ext uri="{0D108BD9-81ED-4DB2-BD59-A6C34878D82A}">
                    <a16:rowId xmlns:a16="http://schemas.microsoft.com/office/drawing/2014/main" val="10001"/>
                  </a:ext>
                </a:extLst>
              </a:tr>
              <a:tr h="985029">
                <a:tc>
                  <a:txBody>
                    <a:bodyPr/>
                    <a:lstStyle/>
                    <a:p>
                      <a:r>
                        <a:rPr lang="en-GB" sz="2400" b="1" dirty="0"/>
                        <a:t>Mrs Dilber</a:t>
                      </a:r>
                    </a:p>
                  </a:txBody>
                  <a:tcPr/>
                </a:tc>
                <a:tc>
                  <a:txBody>
                    <a:bodyPr/>
                    <a:lstStyle/>
                    <a:p>
                      <a:endParaRPr lang="en-GB" sz="2400" b="1"/>
                    </a:p>
                  </a:txBody>
                  <a:tcPr/>
                </a:tc>
                <a:tc>
                  <a:txBody>
                    <a:bodyPr/>
                    <a:lstStyle/>
                    <a:p>
                      <a:endParaRPr lang="en-GB" sz="2400" b="1" dirty="0"/>
                    </a:p>
                  </a:txBody>
                  <a:tcPr/>
                </a:tc>
                <a:extLst>
                  <a:ext uri="{0D108BD9-81ED-4DB2-BD59-A6C34878D82A}">
                    <a16:rowId xmlns:a16="http://schemas.microsoft.com/office/drawing/2014/main" val="10002"/>
                  </a:ext>
                </a:extLst>
              </a:tr>
              <a:tr h="985029">
                <a:tc>
                  <a:txBody>
                    <a:bodyPr/>
                    <a:lstStyle/>
                    <a:p>
                      <a:r>
                        <a:rPr lang="en-GB" sz="2400" b="1" dirty="0"/>
                        <a:t>A charwoman</a:t>
                      </a:r>
                    </a:p>
                  </a:txBody>
                  <a:tcPr/>
                </a:tc>
                <a:tc>
                  <a:txBody>
                    <a:bodyPr/>
                    <a:lstStyle/>
                    <a:p>
                      <a:endParaRPr lang="en-GB" sz="2400" b="1"/>
                    </a:p>
                  </a:txBody>
                  <a:tcPr/>
                </a:tc>
                <a:tc>
                  <a:txBody>
                    <a:bodyPr/>
                    <a:lstStyle/>
                    <a:p>
                      <a:endParaRPr lang="en-GB" sz="2400" b="1" dirty="0"/>
                    </a:p>
                  </a:txBody>
                  <a:tcPr/>
                </a:tc>
                <a:extLst>
                  <a:ext uri="{0D108BD9-81ED-4DB2-BD59-A6C34878D82A}">
                    <a16:rowId xmlns:a16="http://schemas.microsoft.com/office/drawing/2014/main" val="10003"/>
                  </a:ext>
                </a:extLst>
              </a:tr>
              <a:tr h="985029">
                <a:tc>
                  <a:txBody>
                    <a:bodyPr/>
                    <a:lstStyle/>
                    <a:p>
                      <a:r>
                        <a:rPr lang="en-GB" sz="2400" b="1" dirty="0"/>
                        <a:t>An Undertaker’s man</a:t>
                      </a:r>
                    </a:p>
                  </a:txBody>
                  <a:tcPr/>
                </a:tc>
                <a:tc>
                  <a:txBody>
                    <a:bodyPr/>
                    <a:lstStyle/>
                    <a:p>
                      <a:endParaRPr lang="en-GB" sz="2400" b="1"/>
                    </a:p>
                  </a:txBody>
                  <a:tcPr/>
                </a:tc>
                <a:tc>
                  <a:txBody>
                    <a:bodyPr/>
                    <a:lstStyle/>
                    <a:p>
                      <a:endParaRPr lang="en-GB" sz="2400" b="1"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301739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31224" cy="2002234"/>
          </a:xfrm>
        </p:spPr>
        <p:txBody>
          <a:bodyPr/>
          <a:lstStyle/>
          <a:p>
            <a:r>
              <a:rPr lang="en-GB" sz="2400" b="1" dirty="0">
                <a:effectLst>
                  <a:outerShdw blurRad="38100" dist="38100" dir="2700000" algn="tl">
                    <a:srgbClr val="000000">
                      <a:alpha val="43137"/>
                    </a:srgbClr>
                  </a:outerShdw>
                </a:effectLst>
              </a:rPr>
              <a:t>Question: How does Scrooge react to the shrouded dead body? Why is he reluctant to lift the sheet? Using the quotes below write a detailed paragraph to answer the question.</a:t>
            </a:r>
          </a:p>
        </p:txBody>
      </p:sp>
      <p:sp>
        <p:nvSpPr>
          <p:cNvPr id="4" name="Rounded Rectangle 3"/>
          <p:cNvSpPr/>
          <p:nvPr/>
        </p:nvSpPr>
        <p:spPr>
          <a:xfrm>
            <a:off x="2063552" y="2204864"/>
            <a:ext cx="1800200" cy="129614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‘This is a fearful place’</a:t>
            </a:r>
          </a:p>
        </p:txBody>
      </p:sp>
      <p:sp>
        <p:nvSpPr>
          <p:cNvPr id="5" name="Rounded Rectangle 4"/>
          <p:cNvSpPr/>
          <p:nvPr/>
        </p:nvSpPr>
        <p:spPr>
          <a:xfrm>
            <a:off x="4223792" y="2060848"/>
            <a:ext cx="2304256" cy="17281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‘He lay ,in the dark empty house, with not a man, a woman, or a child, to say that he was kind to him.’</a:t>
            </a:r>
          </a:p>
        </p:txBody>
      </p:sp>
      <p:sp>
        <p:nvSpPr>
          <p:cNvPr id="6" name="Rounded Rectangle 5"/>
          <p:cNvSpPr/>
          <p:nvPr/>
        </p:nvSpPr>
        <p:spPr>
          <a:xfrm>
            <a:off x="1667508" y="4041068"/>
            <a:ext cx="2592288" cy="187220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‘And longed to do it but had no more power to withdraw the veil than dismiss than to dismiss the spectre at his side.’</a:t>
            </a:r>
          </a:p>
        </p:txBody>
      </p:sp>
      <p:sp>
        <p:nvSpPr>
          <p:cNvPr id="7" name="Rounded Rectangle 6"/>
          <p:cNvSpPr/>
          <p:nvPr/>
        </p:nvSpPr>
        <p:spPr>
          <a:xfrm>
            <a:off x="7032104" y="2060848"/>
            <a:ext cx="2880320" cy="1080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‘one feature odious’</a:t>
            </a:r>
          </a:p>
        </p:txBody>
      </p:sp>
      <p:sp>
        <p:nvSpPr>
          <p:cNvPr id="8" name="Rounded Rectangle 7"/>
          <p:cNvSpPr/>
          <p:nvPr/>
        </p:nvSpPr>
        <p:spPr>
          <a:xfrm>
            <a:off x="5408020" y="5409220"/>
            <a:ext cx="2664296" cy="10081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‘Oh cold, cold, rigid dreadful death, set up thine altar here…’</a:t>
            </a:r>
          </a:p>
        </p:txBody>
      </p:sp>
      <p:sp>
        <p:nvSpPr>
          <p:cNvPr id="9" name="Rounded Rectangle 8"/>
          <p:cNvSpPr/>
          <p:nvPr/>
        </p:nvSpPr>
        <p:spPr>
          <a:xfrm>
            <a:off x="7824192" y="3789040"/>
            <a:ext cx="2376264" cy="5040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‘such terrors…’</a:t>
            </a:r>
          </a:p>
        </p:txBody>
      </p:sp>
      <p:sp>
        <p:nvSpPr>
          <p:cNvPr id="10" name="Rounded Rectangle 9"/>
          <p:cNvSpPr/>
          <p:nvPr/>
        </p:nvSpPr>
        <p:spPr>
          <a:xfrm>
            <a:off x="4583832" y="4041068"/>
            <a:ext cx="3096344" cy="11881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‘And on it, plundered and bereft, unwatched, unwept, uncared for…’</a:t>
            </a:r>
          </a:p>
        </p:txBody>
      </p:sp>
      <p:sp>
        <p:nvSpPr>
          <p:cNvPr id="11" name="Rectangle 10"/>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85816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7920880" cy="2074242"/>
          </a:xfrm>
        </p:spPr>
        <p:txBody>
          <a:bodyPr/>
          <a:lstStyle/>
          <a:p>
            <a:r>
              <a:rPr lang="en-GB" b="1" dirty="0">
                <a:solidFill>
                  <a:schemeClr val="tx1"/>
                </a:solidFill>
              </a:rPr>
              <a:t>The young couple? Why has Dickens included them in this Stave?</a:t>
            </a:r>
          </a:p>
        </p:txBody>
      </p:sp>
      <p:sp>
        <p:nvSpPr>
          <p:cNvPr id="3" name="Content Placeholder 2"/>
          <p:cNvSpPr>
            <a:spLocks noGrp="1"/>
          </p:cNvSpPr>
          <p:nvPr>
            <p:ph idx="1"/>
          </p:nvPr>
        </p:nvSpPr>
        <p:spPr>
          <a:xfrm>
            <a:off x="1981200" y="2780928"/>
            <a:ext cx="7620000" cy="3619872"/>
          </a:xfrm>
          <a:solidFill>
            <a:schemeClr val="accent1">
              <a:lumMod val="40000"/>
              <a:lumOff val="60000"/>
            </a:schemeClr>
          </a:solidFill>
        </p:spPr>
        <p:txBody>
          <a:bodyPr>
            <a:normAutofit/>
          </a:bodyPr>
          <a:lstStyle/>
          <a:p>
            <a:r>
              <a:rPr lang="en-GB" dirty="0"/>
              <a:t>The young couple demonstrate unexpected emotion at the death of the man.</a:t>
            </a:r>
          </a:p>
          <a:p>
            <a:r>
              <a:rPr lang="en-GB" dirty="0"/>
              <a:t>Ashamed of the natural relief  at the death – it gives them breathing space.</a:t>
            </a:r>
          </a:p>
          <a:p>
            <a:r>
              <a:rPr lang="en-GB" dirty="0"/>
              <a:t>Scrooge’s demise has given them hope.</a:t>
            </a:r>
          </a:p>
          <a:p>
            <a:r>
              <a:rPr lang="en-GB" dirty="0"/>
              <a:t>The death of the man is good news for them.</a:t>
            </a:r>
          </a:p>
        </p:txBody>
      </p:sp>
      <p:sp>
        <p:nvSpPr>
          <p:cNvPr id="4" name="Rectangle 3"/>
          <p:cNvSpPr/>
          <p:nvPr/>
        </p:nvSpPr>
        <p:spPr>
          <a:xfrm>
            <a:off x="1596008" y="6381328"/>
            <a:ext cx="8460432"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rPr>
              <a:t>Key words</a:t>
            </a:r>
            <a:r>
              <a:rPr lang="en-GB" b="1" i="1" dirty="0">
                <a:solidFill>
                  <a:schemeClr val="tx1"/>
                </a:solidFill>
                <a:latin typeface="+mj-lt"/>
              </a:rPr>
              <a:t>:     den            cesspool           poverty      offal            disgorged      slunk</a:t>
            </a:r>
          </a:p>
          <a:p>
            <a:r>
              <a:rPr lang="en-GB" b="1" i="1" dirty="0">
                <a:solidFill>
                  <a:schemeClr val="tx1"/>
                </a:solidFill>
                <a:latin typeface="+mj-lt"/>
              </a:rPr>
              <a:t>                 crime             misery        doom    sepulchres            infamous     plunder</a:t>
            </a:r>
          </a:p>
        </p:txBody>
      </p:sp>
    </p:spTree>
    <p:extLst>
      <p:ext uri="{BB962C8B-B14F-4D97-AF65-F5344CB8AC3E}">
        <p14:creationId xmlns:p14="http://schemas.microsoft.com/office/powerpoint/2010/main" val="32282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731</Words>
  <Application>Microsoft Office PowerPoint</Application>
  <PresentationFormat>Widescreen</PresentationFormat>
  <Paragraphs>59</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Trebuchet MS</vt:lpstr>
      <vt:lpstr>Wingdings</vt:lpstr>
      <vt:lpstr>Office Theme</vt:lpstr>
      <vt:lpstr>A Christmas Carol </vt:lpstr>
      <vt:lpstr>Starter: Read page 77 - 85 </vt:lpstr>
      <vt:lpstr>Task: Context Question, this is the ugly side of the city.</vt:lpstr>
      <vt:lpstr>Characterisation: Dickens creates four unpleasant characters to show the depravity that greed can cause. Draw a grid like the one below, scan the pages for details on these characters. Find as many quotes as you can.</vt:lpstr>
      <vt:lpstr>Question: How does Scrooge react to the shrouded dead body? Why is he reluctant to lift the sheet? Using the quotes below write a detailed paragraph to answer the question.</vt:lpstr>
      <vt:lpstr>The young couple? Why has Dickens included them in this Stave?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Christmas Carol </dc:title>
  <dc:creator>D Weatherhead</dc:creator>
  <cp:lastModifiedBy>D Weatherhead</cp:lastModifiedBy>
  <cp:revision>1</cp:revision>
  <dcterms:created xsi:type="dcterms:W3CDTF">2020-11-06T11:42:54Z</dcterms:created>
  <dcterms:modified xsi:type="dcterms:W3CDTF">2020-11-06T11:45:30Z</dcterms:modified>
</cp:coreProperties>
</file>