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9" r:id="rId2"/>
    <p:sldId id="378" r:id="rId3"/>
    <p:sldId id="330" r:id="rId4"/>
    <p:sldId id="331" r:id="rId5"/>
    <p:sldId id="332" r:id="rId6"/>
    <p:sldId id="333" r:id="rId7"/>
    <p:sldId id="3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D957-E738-4EDE-8962-71B5F8CB101F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C6DEF-9068-49B5-9722-CD2C7592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Factious = likely to argue or disagree (dissension) Abject = completely without pride or dignity Ignorant=lacking knowledge or awareness in general; uneducated or unsophisticated.</a:t>
            </a:r>
          </a:p>
          <a:p>
            <a:r>
              <a:rPr lang="en-GB" dirty="0"/>
              <a:t>Want = lack something desirable or essential.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630CC-980E-4F6E-BDE4-BA4BA8B0D16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95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F447-5043-4554-8573-49B5F0ED0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40292-E7BC-4472-BDF9-B0C199791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3AA24-D993-47DA-9322-DC7E830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ACE8C-9927-4918-836F-8DC211CB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6B021-4945-435E-962C-8B1EC1C15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7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6C09-C7D2-48E1-BF88-C8AC0C9D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446F8-6F28-4CEF-9A08-0CAEFA114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AA0D-2762-4552-BADB-DF218D97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1C48-88AA-4E5F-A979-13606087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23541-1A06-4D2D-BFE6-E8943A77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5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1DC52-4537-4E62-86E7-E52EB44BE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8C765-70C6-4511-892D-C170C6A1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1A47-88BE-4A97-8A64-08227DCF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F94CB-165C-45C9-9FC8-D7C62BBD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F1539-6D55-4470-B7FA-96194460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2B49-EC3D-4379-B1F9-0F7D1E24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0ED70-C945-4053-B0DA-58DD1794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87A8-691C-40F5-8B54-2BDDBECF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469B3-CF61-4167-BB23-6D494009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0E52-0172-4A6C-A7AD-B54FB17F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5785-FBA6-4E11-93F7-7EF60D0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300E1-B47B-40BF-8EEB-E7688CE9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20E5B-AB10-40EC-B9E6-E805928C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2E41-DD74-4B6B-8C7E-E89A6CB6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00316-AB8B-4BAD-9677-158D8FC9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5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BA0-C41B-47CB-82B7-CD3CFD0A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048F-B7FF-4C6B-8840-01CCCA75F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6049BA-6ECA-44EB-AD4B-6F686573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104F-AAE8-429B-A1F9-E40E3F71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EA1A5-71E6-444E-83AA-B3BEB3D7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7BDC5-A4D5-40F3-88E3-77F15A79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9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0CCF9-88A8-4D5A-8332-DED684F3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95E9-6182-48BB-8C71-9E22F7F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A6B2A-9EC2-4C83-9AD2-199DF16C8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9F69A-DD02-4F07-91AB-3F5885F82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C86EE-0740-48F3-BBE8-34381F573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ADEB5-0969-4474-A28C-0BC8A56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76270-6CFF-4FE9-9B09-9FAC230D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00221-967F-4CFE-9BE3-FD5E160E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1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67A1-C245-44D4-818C-A19C629D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71E21-BEDB-4FA2-9663-36564618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79F4-F66B-4C48-B323-53524BD5E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4E51B-547A-4C29-9276-C1F79993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390777-0ECF-4EAE-87C2-6D227A78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7EA68-8037-4D91-85A4-3CF881F39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F021B-EA0A-45D1-83C5-7DB89978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D827-6D39-40EA-8E25-3F9AEA56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85C9-BFD8-47EA-9C15-FFFF4033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41030-6D26-4038-96E1-6CD7C984C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BD2A0-9E67-4621-B571-D2552F30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AA9D8-51D6-4F21-B1ED-08CEE4FE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96997-5169-4184-85C2-D62BC0D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3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E5EA-77CC-40D5-8288-E2B465A6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27383-8C75-46FA-885F-E1867BEFA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F03EC-8349-4364-945F-11C314F6E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4E382-339D-4BF5-B8B8-F270E21A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3C49B-A280-479C-BA9D-0182DF8E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0D2C8-B199-423D-8328-A952F0EB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2149C-B290-488B-A33F-31CB88A8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39135-C27D-4FD5-BFA6-7FB78826E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8BED-8AD2-4691-8F6E-61D0A7E85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177D0-F48E-46DA-8FE0-AA8311CB1AF6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CF682-B5F5-4101-8663-664A8A125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B980-9558-4B57-9E4B-904EFB0B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567C-6646-44A4-ADC3-422823CA9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a%20christmas%20carol%20ignorance%20and%20want&amp;source=images&amp;cd=&amp;cad=rja&amp;docid=XNY8gpaBxLIzZM&amp;tbnid=xqal3dEP-npJDM:&amp;ved=&amp;url=http://www.whollyonthelevel.com/2012/12/merry-christmas-to-all-except-robert.html&amp;ei=i183UbJUht45-f6B0A4&amp;psig=AFQjCNEblltVVAeJsVakM1zQ6MsIly2VUg&amp;ust=136266983520286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404664"/>
            <a:ext cx="6624736" cy="648072"/>
          </a:xfrm>
          <a:noFill/>
        </p:spPr>
        <p:txBody>
          <a:bodyPr>
            <a:noAutofit/>
          </a:bodyPr>
          <a:lstStyle/>
          <a:p>
            <a:r>
              <a:rPr lang="en-GB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A Christmas Carol</a:t>
            </a:r>
            <a:br>
              <a:rPr lang="en-GB" sz="5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5400" i="1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43472" y="620689"/>
            <a:ext cx="9144000" cy="11129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500" b="1" dirty="0">
              <a:latin typeface="Trebuchet MS" pitchFamily="34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Ignorance &amp; Want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b="5590"/>
          <a:stretch/>
        </p:blipFill>
        <p:spPr bwMode="auto">
          <a:xfrm>
            <a:off x="1847528" y="1412777"/>
            <a:ext cx="8052184" cy="39649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7528" y="4743353"/>
            <a:ext cx="792088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LO: To explore the significance of Ignorant and Want.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ST: I can gain a deeper understanding of Dickens’ moral message.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</p:spTree>
    <p:extLst>
      <p:ext uri="{BB962C8B-B14F-4D97-AF65-F5344CB8AC3E}">
        <p14:creationId xmlns:p14="http://schemas.microsoft.com/office/powerpoint/2010/main" val="222040793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59217" cy="3586411"/>
          </a:xfrm>
        </p:spPr>
        <p:txBody>
          <a:bodyPr/>
          <a:lstStyle/>
          <a:p>
            <a:r>
              <a:rPr lang="en-GB" dirty="0"/>
              <a:t>Starter: What do you think ignorance and want mean? In your books write a definition for ignorance and want. How do they relate to society today?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4508501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40" y="4077073"/>
            <a:ext cx="5688632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Ignorant = lacking knowledge or awareness in general; uneducated or unsophisticated.</a:t>
            </a:r>
          </a:p>
          <a:p>
            <a:r>
              <a:rPr lang="en-GB" sz="2800" dirty="0"/>
              <a:t>Want = lack something desirable or essential.</a:t>
            </a:r>
          </a:p>
        </p:txBody>
      </p:sp>
    </p:spTree>
    <p:extLst>
      <p:ext uri="{BB962C8B-B14F-4D97-AF65-F5344CB8AC3E}">
        <p14:creationId xmlns:p14="http://schemas.microsoft.com/office/powerpoint/2010/main" val="35130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868" y="0"/>
            <a:ext cx="8229600" cy="1143000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 Activity: Textual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111902"/>
            <a:ext cx="8712968" cy="28931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400" b="1" dirty="0"/>
              <a:t>‘Forgive me if I am not justified in what I ask," said Scrooge, looking intently at the Spirit's robe, "but I see something strange, and not belonging to yourself, protruding from your skirts. Is it a foot or a claw?" </a:t>
            </a:r>
          </a:p>
          <a:p>
            <a:pPr marL="0" indent="0" algn="just">
              <a:buNone/>
            </a:pPr>
            <a:endParaRPr lang="en-GB" sz="1100" b="1" dirty="0"/>
          </a:p>
          <a:p>
            <a:pPr marL="0" indent="0" algn="just">
              <a:buNone/>
            </a:pPr>
            <a:r>
              <a:rPr lang="en-GB" sz="2400" b="1" dirty="0"/>
              <a:t>"It might be a claw, for the flesh there is upon it," was the Spirit's sorrowful reply. "Look here." </a:t>
            </a:r>
          </a:p>
          <a:p>
            <a:pPr marL="0" indent="0" algn="just">
              <a:buNone/>
            </a:pPr>
            <a:endParaRPr lang="en-GB" sz="1100" b="1" dirty="0"/>
          </a:p>
          <a:p>
            <a:pPr marL="0" indent="0" algn="just">
              <a:buNone/>
            </a:pPr>
            <a:r>
              <a:rPr lang="en-GB" sz="2400" b="1" dirty="0"/>
              <a:t>From the foldings of its robe, it brought two children; wretched, abject, frightful, hideous, miserable. They knelt down at its feet, and clung upon the outside of its garment.’ </a:t>
            </a:r>
          </a:p>
          <a:p>
            <a:pPr marL="0" indent="0" algn="just">
              <a:buNone/>
            </a:pP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9900" y="4191073"/>
            <a:ext cx="712879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1. </a:t>
            </a:r>
            <a:r>
              <a:rPr lang="en-GB" sz="2400" dirty="0"/>
              <a:t>Why is Scrooge appalled by these children?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09900" y="4910563"/>
            <a:ext cx="712879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2. </a:t>
            </a:r>
            <a:r>
              <a:rPr lang="en-GB" sz="2400" dirty="0"/>
              <a:t>What might their significance be?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90660" y="5659491"/>
            <a:ext cx="712879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3. </a:t>
            </a:r>
            <a:r>
              <a:rPr lang="en-GB" sz="2400" dirty="0"/>
              <a:t>What does the list of adjectives remind you of?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</p:spTree>
    <p:extLst>
      <p:ext uri="{BB962C8B-B14F-4D97-AF65-F5344CB8AC3E}">
        <p14:creationId xmlns:p14="http://schemas.microsoft.com/office/powerpoint/2010/main" val="280952656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2780928"/>
            <a:ext cx="4680520" cy="3888432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The two children are </a:t>
            </a:r>
            <a:r>
              <a:rPr lang="en-GB" b="1" dirty="0">
                <a:solidFill>
                  <a:srgbClr val="7030A0"/>
                </a:solidFill>
              </a:rPr>
              <a:t>allegories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of two social problems: Ignorance and Want. They represent these problems in </a:t>
            </a:r>
            <a:r>
              <a:rPr lang="en-GB" b="1" dirty="0">
                <a:solidFill>
                  <a:srgbClr val="7030A0"/>
                </a:solidFill>
              </a:rPr>
              <a:t>human form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r>
              <a:rPr lang="en-GB" b="1" dirty="0"/>
              <a:t>Notice</a:t>
            </a:r>
            <a:r>
              <a:rPr lang="en-GB" dirty="0"/>
              <a:t>: They have capital letters to show this.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198" y="116633"/>
            <a:ext cx="5334891" cy="924475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Ignorance and Want</a:t>
            </a:r>
          </a:p>
        </p:txBody>
      </p:sp>
      <p:pic>
        <p:nvPicPr>
          <p:cNvPr id="1026" name="Picture 2" descr="http://upload.wikimedia.org/wikipedia/commons/9/96/A_Christmas_Carol_-_Ignorance_and_W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412776"/>
            <a:ext cx="3744416" cy="468052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623164" y="224644"/>
            <a:ext cx="4932040" cy="237626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 representation of an abstract or 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spiritual meaning through 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concrete or material forms; figurative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treatment of one subject under 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the guise of another.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64352" y="2204864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</p:spTree>
    <p:extLst>
      <p:ext uri="{BB962C8B-B14F-4D97-AF65-F5344CB8AC3E}">
        <p14:creationId xmlns:p14="http://schemas.microsoft.com/office/powerpoint/2010/main" val="240137101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48" y="2384884"/>
            <a:ext cx="8928992" cy="396044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GB" sz="2400" b="1" dirty="0">
                <a:solidFill>
                  <a:srgbClr val="7030A0"/>
                </a:solidFill>
              </a:rPr>
              <a:t>Ignorance</a:t>
            </a:r>
            <a:r>
              <a:rPr lang="en-GB" sz="2400" dirty="0"/>
              <a:t>: People like Scrooge, who </a:t>
            </a:r>
            <a:r>
              <a:rPr lang="en-GB" sz="2400" b="1" dirty="0"/>
              <a:t>ignore</a:t>
            </a:r>
            <a:r>
              <a:rPr lang="en-GB" sz="2400" dirty="0"/>
              <a:t> the problems of the poor, create enormous social problems. They create children like this.</a:t>
            </a:r>
          </a:p>
          <a:p>
            <a:pPr algn="just"/>
            <a:endParaRPr lang="en-GB" sz="1050" dirty="0"/>
          </a:p>
          <a:p>
            <a:pPr algn="just"/>
            <a:r>
              <a:rPr lang="en-GB" sz="2400" b="1" dirty="0">
                <a:solidFill>
                  <a:srgbClr val="7030A0"/>
                </a:solidFill>
              </a:rPr>
              <a:t>Want</a:t>
            </a:r>
            <a:r>
              <a:rPr lang="en-GB" sz="2400" dirty="0"/>
              <a:t>: because the population has ‘boomed’ in Victorian times, many people ‘</a:t>
            </a:r>
            <a:r>
              <a:rPr lang="en-GB" sz="2400" b="1" dirty="0"/>
              <a:t>want for</a:t>
            </a:r>
            <a:r>
              <a:rPr lang="en-GB" sz="2400" dirty="0"/>
              <a:t>’ (go without) the basic necessities such as food and shelter. Combined with the ignorance of the rich, this creates massive social problems. It creates children like this.</a:t>
            </a:r>
          </a:p>
          <a:p>
            <a:pPr algn="just"/>
            <a:endParaRPr lang="en-GB" sz="1050" dirty="0"/>
          </a:p>
          <a:p>
            <a:pPr algn="just"/>
            <a:r>
              <a:rPr lang="en-GB" sz="2400" dirty="0"/>
              <a:t>These children will grow into adults who live a life of crime, causing bigger problems and </a:t>
            </a:r>
            <a:r>
              <a:rPr lang="en-GB" sz="2400" b="1" dirty="0">
                <a:solidFill>
                  <a:srgbClr val="7030A0"/>
                </a:solidFill>
              </a:rPr>
              <a:t>creating a cycle</a:t>
            </a:r>
            <a:r>
              <a:rPr lang="en-GB" sz="2400" dirty="0"/>
              <a:t>.</a:t>
            </a:r>
          </a:p>
        </p:txBody>
      </p:sp>
      <p:pic>
        <p:nvPicPr>
          <p:cNvPr id="2050" name="Picture 2" descr="http://i1083.photobucket.com/albums/j390/servantofdagon1/ignorance-and-want1-560x23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633"/>
            <a:ext cx="5724128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64152" y="116633"/>
            <a:ext cx="3096344" cy="22322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Dickens is promoting the need for education and its role in eradicating Want through knowledge.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</p:spTree>
    <p:extLst>
      <p:ext uri="{BB962C8B-B14F-4D97-AF65-F5344CB8AC3E}">
        <p14:creationId xmlns:p14="http://schemas.microsoft.com/office/powerpoint/2010/main" val="115042435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Ignorance &amp; Want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75520" y="1600201"/>
            <a:ext cx="4464496" cy="1468760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Answer the questions on the worksheet about Ignorance &amp; Want.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75520" y="3208203"/>
            <a:ext cx="4464496" cy="28130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b="1" dirty="0"/>
              <a:t>Note</a:t>
            </a:r>
            <a:r>
              <a:rPr lang="en-GB" dirty="0"/>
              <a:t>: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Ignorance &amp; Want are vital to understanding Dickens’ social message. 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You can use them as an example in most essays in the exam!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412777"/>
            <a:ext cx="3386732" cy="4815259"/>
          </a:xfr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</p:spTree>
    <p:extLst>
      <p:ext uri="{BB962C8B-B14F-4D97-AF65-F5344CB8AC3E}">
        <p14:creationId xmlns:p14="http://schemas.microsoft.com/office/powerpoint/2010/main" val="293603444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008" y="6381328"/>
            <a:ext cx="84604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Key words</a:t>
            </a:r>
            <a:r>
              <a:rPr lang="en-GB" b="1" i="1" dirty="0">
                <a:solidFill>
                  <a:schemeClr val="tx1"/>
                </a:solidFill>
                <a:latin typeface="+mj-lt"/>
              </a:rPr>
              <a:t>:     Allegory            hope           poverty      abject            wretched</a:t>
            </a:r>
          </a:p>
          <a:p>
            <a:r>
              <a:rPr lang="en-GB" b="1" i="1" dirty="0">
                <a:solidFill>
                  <a:schemeClr val="tx1"/>
                </a:solidFill>
                <a:latin typeface="+mj-lt"/>
              </a:rPr>
              <a:t>humility                 prostrate             wolfish        doom    appalled            Factious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33662"/>
            <a:ext cx="5919915" cy="66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43672" y="0"/>
            <a:ext cx="20162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62BEE1-0870-4AF7-A628-16644B65E77C}"/>
              </a:ext>
            </a:extLst>
          </p:cNvPr>
          <p:cNvSpPr/>
          <p:nvPr/>
        </p:nvSpPr>
        <p:spPr>
          <a:xfrm>
            <a:off x="304800" y="546100"/>
            <a:ext cx="2463800" cy="515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Write your answers in an essay style using quotations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269906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618</Words>
  <Application>Microsoft Office PowerPoint</Application>
  <PresentationFormat>Widescreen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 Theme</vt:lpstr>
      <vt:lpstr>A Christmas Carol </vt:lpstr>
      <vt:lpstr>Starter: What do you think ignorance and want mean? In your books write a definition for ignorance and want. How do they relate to society today? </vt:lpstr>
      <vt:lpstr>Starter Activity: Textual Analysis</vt:lpstr>
      <vt:lpstr>Ignorance and Want</vt:lpstr>
      <vt:lpstr>PowerPoint Presentation</vt:lpstr>
      <vt:lpstr>Task: Ignorance &amp; Want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Christmas Carol </dc:title>
  <dc:creator>D Weatherhead</dc:creator>
  <cp:lastModifiedBy>D Weatherhead</cp:lastModifiedBy>
  <cp:revision>2</cp:revision>
  <dcterms:created xsi:type="dcterms:W3CDTF">2020-11-06T11:34:32Z</dcterms:created>
  <dcterms:modified xsi:type="dcterms:W3CDTF">2020-11-27T11:21:11Z</dcterms:modified>
</cp:coreProperties>
</file>