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25" r:id="rId3"/>
    <p:sldId id="326" r:id="rId4"/>
    <p:sldId id="327" r:id="rId5"/>
    <p:sldId id="447" r:id="rId6"/>
    <p:sldId id="32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DA61-B6F1-47CE-879B-146A79460F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34B737-B562-4B84-B098-ACDFE5097D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F55670-D0C4-4980-BF8C-7FE2DC9149A4}"/>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C17179F3-C2FD-4F8C-8A3E-1297BC4BF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5C7229-693C-4E22-A90B-BCC1DD382F28}"/>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407244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7804-7151-4B53-9D9E-E55106D456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F0B31-4696-4B12-B707-289CED8276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FB2B28-6688-4F6E-94E3-833C10AD82AE}"/>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DA747D89-022E-4115-8D09-07D1B28BF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C63FC-E08D-4D20-9F06-2261B3CF95E2}"/>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223519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A7B7A9-01AF-48AE-9EC0-1D1320A4F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44517F-354C-4756-AEE2-2D9449CCA2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4EAC28-7070-497A-B012-82CE11D3CF99}"/>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FE45E8DE-1CCD-4FD1-AE8F-1608A8BF2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F371B8-8B4F-475D-9C38-1790A8517B1C}"/>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3575243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C0F-E07E-44D0-B929-DD2F04C61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3E630E-5D77-4217-9D3F-C4AA936184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4038C-BDC9-4731-908C-0EAC32C1B1A6}"/>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3806EFEB-482A-48A7-BF6D-88ABFA0CF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F9ADE6-661C-4665-A59A-D09641489874}"/>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156272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346D-5461-4FE9-AD87-DFBB0E20F9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4FE6DE-75D9-4772-80F4-B58AD9311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AC9BC4-5E0B-45E9-9AAC-E3E457296008}"/>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874026CC-24E9-4FC4-B486-BC53FC1707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739B3-5E26-4274-82E2-65C942F8F243}"/>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203295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6B1F-AF97-4519-AC1A-CC9453C74B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B842CD-3264-4FE2-97A2-B69553239D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019F64-CE0D-4C35-A7CE-BA6AB4E062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1008F9-377A-4386-A44E-84E11B15C654}"/>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6" name="Footer Placeholder 5">
            <a:extLst>
              <a:ext uri="{FF2B5EF4-FFF2-40B4-BE49-F238E27FC236}">
                <a16:creationId xmlns:a16="http://schemas.microsoft.com/office/drawing/2014/main" id="{FF5D9AE0-66CF-40C1-B5F2-013CFA34D1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371C8-BEB3-45A3-B647-E8F879D0BE74}"/>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54290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5D46-2DBF-430C-A7D2-AFC752423B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F0A00D-8B47-4248-89A7-273F83328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E2C86A-E1D3-47E8-8639-5D9056303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A92CF2C-9D5B-409E-A423-ED7CEB786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509FC0-A7A0-4BDC-9E27-F0BB0BA212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599B0-FDD3-4B2E-B03E-ACA066DF7660}"/>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8" name="Footer Placeholder 7">
            <a:extLst>
              <a:ext uri="{FF2B5EF4-FFF2-40B4-BE49-F238E27FC236}">
                <a16:creationId xmlns:a16="http://schemas.microsoft.com/office/drawing/2014/main" id="{AE8DAAA4-DDF0-4AA3-BF57-F26DCA90A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513CBD-3C00-47F5-B5FA-407399CA1DA7}"/>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197562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48DEF-2AA0-4D2E-AAA9-E94626AE40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54600F-BF8B-41C3-AE34-CDDCE1FADDD4}"/>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4" name="Footer Placeholder 3">
            <a:extLst>
              <a:ext uri="{FF2B5EF4-FFF2-40B4-BE49-F238E27FC236}">
                <a16:creationId xmlns:a16="http://schemas.microsoft.com/office/drawing/2014/main" id="{BF516550-E0D8-42B8-BA89-1E7DC0378D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4321BD-8C35-4F79-BA29-9C2A91AF7908}"/>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427307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F8D12-D64D-42D6-B69D-F470FE79F010}"/>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3" name="Footer Placeholder 2">
            <a:extLst>
              <a:ext uri="{FF2B5EF4-FFF2-40B4-BE49-F238E27FC236}">
                <a16:creationId xmlns:a16="http://schemas.microsoft.com/office/drawing/2014/main" id="{7FB305F6-01AF-4300-B99C-89904F0FFE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CECFC3-861B-45CA-AE46-F23CB22468C7}"/>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102902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942CD-E392-4667-A081-2D7C45E558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0FAEEB-225D-4B2B-846D-D043BD637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737E23-4FC6-444B-B949-0084407A9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8D604B-D886-4679-8F8D-E535A1E2E8F3}"/>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6" name="Footer Placeholder 5">
            <a:extLst>
              <a:ext uri="{FF2B5EF4-FFF2-40B4-BE49-F238E27FC236}">
                <a16:creationId xmlns:a16="http://schemas.microsoft.com/office/drawing/2014/main" id="{C17ACCCC-5311-4A9D-A0FE-BDB2553A3C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AB62D1-8140-4BBD-B38B-1EC0E912FDE9}"/>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193529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32C6-4F5E-481C-BF5A-8D6F5EB93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3104E6-BB5D-46B3-A9BE-F710D5F38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C426AF-D938-4046-B2DB-27B3E7A7F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867650-D8DE-4A3B-A819-489F6607542E}"/>
              </a:ext>
            </a:extLst>
          </p:cNvPr>
          <p:cNvSpPr>
            <a:spLocks noGrp="1"/>
          </p:cNvSpPr>
          <p:nvPr>
            <p:ph type="dt" sz="half" idx="10"/>
          </p:nvPr>
        </p:nvSpPr>
        <p:spPr/>
        <p:txBody>
          <a:bodyPr/>
          <a:lstStyle/>
          <a:p>
            <a:fld id="{2256969A-FCB9-4A49-A927-BD834C05FBED}" type="datetimeFigureOut">
              <a:rPr lang="en-GB" smtClean="0"/>
              <a:t>06/11/2020</a:t>
            </a:fld>
            <a:endParaRPr lang="en-GB"/>
          </a:p>
        </p:txBody>
      </p:sp>
      <p:sp>
        <p:nvSpPr>
          <p:cNvPr id="6" name="Footer Placeholder 5">
            <a:extLst>
              <a:ext uri="{FF2B5EF4-FFF2-40B4-BE49-F238E27FC236}">
                <a16:creationId xmlns:a16="http://schemas.microsoft.com/office/drawing/2014/main" id="{452313D3-9EB3-4BC6-B5E5-2E571F38D7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4D61D4-7C35-4DA9-A034-9A11DBB583E0}"/>
              </a:ext>
            </a:extLst>
          </p:cNvPr>
          <p:cNvSpPr>
            <a:spLocks noGrp="1"/>
          </p:cNvSpPr>
          <p:nvPr>
            <p:ph type="sldNum" sz="quarter" idx="12"/>
          </p:nvPr>
        </p:nvSpPr>
        <p:spPr/>
        <p:txBody>
          <a:bodyPr/>
          <a:lstStyle/>
          <a:p>
            <a:fld id="{451E93E8-F579-429E-B7FC-7AE04E5E9ECC}" type="slidenum">
              <a:rPr lang="en-GB" smtClean="0"/>
              <a:t>‹#›</a:t>
            </a:fld>
            <a:endParaRPr lang="en-GB"/>
          </a:p>
        </p:txBody>
      </p:sp>
    </p:spTree>
    <p:extLst>
      <p:ext uri="{BB962C8B-B14F-4D97-AF65-F5344CB8AC3E}">
        <p14:creationId xmlns:p14="http://schemas.microsoft.com/office/powerpoint/2010/main" val="346550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83163E-3649-487F-9981-6372E8FAB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0E049B-F08F-46A1-88D3-728771F25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5F8AD-C6FD-443E-8510-3046DB097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6969A-FCB9-4A49-A927-BD834C05FBED}" type="datetimeFigureOut">
              <a:rPr lang="en-GB" smtClean="0"/>
              <a:t>06/11/2020</a:t>
            </a:fld>
            <a:endParaRPr lang="en-GB"/>
          </a:p>
        </p:txBody>
      </p:sp>
      <p:sp>
        <p:nvSpPr>
          <p:cNvPr id="5" name="Footer Placeholder 4">
            <a:extLst>
              <a:ext uri="{FF2B5EF4-FFF2-40B4-BE49-F238E27FC236}">
                <a16:creationId xmlns:a16="http://schemas.microsoft.com/office/drawing/2014/main" id="{4631E058-86F6-4F3D-AD25-5523ECA26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FF8FC5-22A5-40F4-9F39-C790E54EE1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E93E8-F579-429E-B7FC-7AE04E5E9ECC}" type="slidenum">
              <a:rPr lang="en-GB" smtClean="0"/>
              <a:t>‹#›</a:t>
            </a:fld>
            <a:endParaRPr lang="en-GB"/>
          </a:p>
        </p:txBody>
      </p:sp>
    </p:spTree>
    <p:extLst>
      <p:ext uri="{BB962C8B-B14F-4D97-AF65-F5344CB8AC3E}">
        <p14:creationId xmlns:p14="http://schemas.microsoft.com/office/powerpoint/2010/main" val="3857761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61" y="1484784"/>
            <a:ext cx="5364088" cy="648072"/>
          </a:xfrm>
          <a:noFill/>
        </p:spPr>
        <p:txBody>
          <a:bodyPr>
            <a:noAutofit/>
          </a:bodyPr>
          <a:lstStyle/>
          <a:p>
            <a:pPr algn="ctr"/>
            <a:r>
              <a:rPr lang="en-GB" sz="5400" b="1" i="1" dirty="0">
                <a:effectLst>
                  <a:outerShdw blurRad="38100" dist="38100" dir="2700000" algn="tl">
                    <a:srgbClr val="000000"/>
                  </a:outerShdw>
                </a:effectLst>
                <a:latin typeface="Trebuchet MS" pitchFamily="34" charset="0"/>
              </a:rPr>
              <a:t>A Christmas Carol</a:t>
            </a:r>
            <a:br>
              <a:rPr lang="en-GB" sz="5400" b="1" i="1" dirty="0">
                <a:effectLst>
                  <a:outerShdw blurRad="38100" dist="38100" dir="2700000" algn="tl">
                    <a:srgbClr val="000000"/>
                  </a:outerShdw>
                </a:effectLst>
                <a:latin typeface="Trebuchet MS" pitchFamily="34" charset="0"/>
              </a:rPr>
            </a:br>
            <a:endParaRPr lang="en-US" sz="5400" i="1" dirty="0"/>
          </a:p>
        </p:txBody>
      </p:sp>
      <p:sp>
        <p:nvSpPr>
          <p:cNvPr id="297987" name="Rectangle 3"/>
          <p:cNvSpPr>
            <a:spLocks noGrp="1" noChangeArrowheads="1"/>
          </p:cNvSpPr>
          <p:nvPr>
            <p:ph sz="half" idx="1"/>
          </p:nvPr>
        </p:nvSpPr>
        <p:spPr>
          <a:xfrm>
            <a:off x="1524000" y="2455378"/>
            <a:ext cx="9144000" cy="1112987"/>
          </a:xfrm>
          <a:noFill/>
        </p:spPr>
        <p:txBody>
          <a:bodyPr>
            <a:normAutofit/>
          </a:bodyPr>
          <a:lstStyle/>
          <a:p>
            <a:pPr eaLnBrk="1" hangingPunct="1">
              <a:lnSpc>
                <a:spcPct val="80000"/>
              </a:lnSpc>
              <a:buFontTx/>
              <a:buNone/>
              <a:defRPr/>
            </a:pPr>
            <a:endParaRPr lang="en-GB" sz="500" b="1" dirty="0">
              <a:latin typeface="Trebuchet MS" pitchFamily="34" charset="0"/>
            </a:endParaRPr>
          </a:p>
          <a:p>
            <a:pPr algn="ctr">
              <a:lnSpc>
                <a:spcPct val="80000"/>
              </a:lnSpc>
              <a:buNone/>
              <a:defRPr/>
            </a:pPr>
            <a:r>
              <a:rPr lang="en-GB" sz="4000" b="1" dirty="0">
                <a:latin typeface="Trebuchet MS" panose="020B0603020202020204" pitchFamily="34" charset="0"/>
              </a:rPr>
              <a:t>The Lighthouse</a:t>
            </a: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8088" y="7105"/>
            <a:ext cx="3672408" cy="244827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423592" y="3789040"/>
            <a:ext cx="6768752"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dirty="0">
                <a:solidFill>
                  <a:schemeClr val="tx1"/>
                </a:solidFill>
              </a:rPr>
              <a:t>LO: To analyse language and explore the writer’s craft.</a:t>
            </a:r>
          </a:p>
          <a:p>
            <a:pPr lvl="0" algn="ctr"/>
            <a:r>
              <a:rPr lang="en-GB" sz="4000" b="1" dirty="0">
                <a:solidFill>
                  <a:schemeClr val="tx1"/>
                </a:solidFill>
              </a:rPr>
              <a:t>ST: I can effectively answer exam style questions.</a:t>
            </a:r>
          </a:p>
          <a:p>
            <a:pPr algn="ctr"/>
            <a:r>
              <a:rPr lang="en-GB" dirty="0"/>
              <a:t> </a:t>
            </a:r>
          </a:p>
        </p:txBody>
      </p:sp>
    </p:spTree>
    <p:extLst>
      <p:ext uri="{BB962C8B-B14F-4D97-AF65-F5344CB8AC3E}">
        <p14:creationId xmlns:p14="http://schemas.microsoft.com/office/powerpoint/2010/main" val="112378460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787208" cy="4666530"/>
          </a:xfrm>
        </p:spPr>
        <p:txBody>
          <a:bodyPr/>
          <a:lstStyle/>
          <a:p>
            <a:r>
              <a:rPr lang="en-GB" dirty="0"/>
              <a:t>Starter: What is atmosphere? What techniques do writers’ use? In pairs discuss your ideas, write them in your books: ready to feedback.</a:t>
            </a:r>
          </a:p>
        </p:txBody>
      </p:sp>
    </p:spTree>
    <p:extLst>
      <p:ext uri="{BB962C8B-B14F-4D97-AF65-F5344CB8AC3E}">
        <p14:creationId xmlns:p14="http://schemas.microsoft.com/office/powerpoint/2010/main" val="335223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a:ln>
            <a:solidFill>
              <a:schemeClr val="tx1"/>
            </a:solidFill>
          </a:ln>
        </p:spPr>
        <p:txBody>
          <a:bodyPr>
            <a:normAutofit/>
          </a:bodyPr>
          <a:lstStyle/>
          <a:p>
            <a:r>
              <a:rPr lang="en-GB" b="1" dirty="0">
                <a:solidFill>
                  <a:schemeClr val="tx1"/>
                </a:solidFill>
                <a:effectLst>
                  <a:outerShdw blurRad="38100" dist="38100" dir="2700000" algn="tl">
                    <a:srgbClr val="000000">
                      <a:alpha val="43137"/>
                    </a:srgbClr>
                  </a:outerShdw>
                </a:effectLst>
              </a:rPr>
              <a:t>Task: Atmosphere Context Question</a:t>
            </a:r>
          </a:p>
        </p:txBody>
      </p:sp>
      <p:sp>
        <p:nvSpPr>
          <p:cNvPr id="3" name="Content Placeholder 2"/>
          <p:cNvSpPr>
            <a:spLocks noGrp="1"/>
          </p:cNvSpPr>
          <p:nvPr>
            <p:ph sz="half" idx="1"/>
          </p:nvPr>
        </p:nvSpPr>
        <p:spPr>
          <a:xfrm>
            <a:off x="6023992" y="1340768"/>
            <a:ext cx="4392488" cy="5184576"/>
          </a:xfrm>
          <a:solidFill>
            <a:schemeClr val="bg1"/>
          </a:solidFill>
          <a:ln w="28575">
            <a:solidFill>
              <a:schemeClr val="tx1"/>
            </a:solidFill>
          </a:ln>
        </p:spPr>
        <p:txBody>
          <a:bodyPr>
            <a:normAutofit fontScale="70000" lnSpcReduction="20000"/>
          </a:bodyPr>
          <a:lstStyle/>
          <a:p>
            <a:pPr marL="0" indent="0" algn="just">
              <a:buNone/>
            </a:pPr>
            <a:endParaRPr lang="en-GB" dirty="0"/>
          </a:p>
          <a:p>
            <a:pPr marL="0" indent="0" algn="just">
              <a:buNone/>
            </a:pPr>
            <a:endParaRPr lang="en-GB" dirty="0"/>
          </a:p>
          <a:p>
            <a:pPr marL="0" indent="0" algn="ctr">
              <a:buNone/>
            </a:pPr>
            <a:r>
              <a:rPr lang="en-GB" sz="4000" dirty="0"/>
              <a:t>You have </a:t>
            </a:r>
            <a:r>
              <a:rPr lang="en-GB" sz="4000" b="1" dirty="0">
                <a:solidFill>
                  <a:srgbClr val="7030A0"/>
                </a:solidFill>
              </a:rPr>
              <a:t>twenty five minutes </a:t>
            </a:r>
            <a:r>
              <a:rPr lang="en-GB" sz="4000" dirty="0"/>
              <a:t>to complete the question </a:t>
            </a:r>
          </a:p>
          <a:p>
            <a:pPr marL="0" indent="0" algn="ctr">
              <a:buNone/>
            </a:pPr>
            <a:r>
              <a:rPr lang="en-GB" sz="4000" dirty="0"/>
              <a:t>(5 minutes to read/annotate and 15 minutes to write – 5 minutes to check).</a:t>
            </a:r>
          </a:p>
          <a:p>
            <a:pPr marL="0" indent="0" algn="ctr">
              <a:buNone/>
            </a:pPr>
            <a:endParaRPr lang="en-GB" sz="4000" dirty="0"/>
          </a:p>
          <a:p>
            <a:pPr marL="0" indent="0" algn="ctr">
              <a:buNone/>
            </a:pPr>
            <a:r>
              <a:rPr lang="en-GB" sz="4000" dirty="0"/>
              <a:t>Aim to </a:t>
            </a:r>
            <a:r>
              <a:rPr lang="en-GB" sz="4000" b="1" dirty="0">
                <a:solidFill>
                  <a:srgbClr val="7030A0"/>
                </a:solidFill>
              </a:rPr>
              <a:t>write 1-1.5 pages </a:t>
            </a:r>
            <a:r>
              <a:rPr lang="en-GB" sz="4000" dirty="0"/>
              <a:t>in your exercise book.</a:t>
            </a:r>
          </a:p>
          <a:p>
            <a:pPr marL="0" indent="0" algn="ctr">
              <a:buNone/>
            </a:pPr>
            <a:endParaRPr lang="en-GB" sz="4000" dirty="0"/>
          </a:p>
          <a:p>
            <a:pPr marL="0" indent="0" algn="ctr">
              <a:buNone/>
            </a:pPr>
            <a:r>
              <a:rPr lang="en-GB" sz="4000" b="1" dirty="0">
                <a:solidFill>
                  <a:srgbClr val="7030A0"/>
                </a:solidFill>
              </a:rPr>
              <a:t>Exam conditions!</a:t>
            </a:r>
          </a:p>
        </p:txBody>
      </p:sp>
      <p:sp>
        <p:nvSpPr>
          <p:cNvPr id="4" name="Content Placeholder 3"/>
          <p:cNvSpPr>
            <a:spLocks noGrp="1"/>
          </p:cNvSpPr>
          <p:nvPr>
            <p:ph sz="half" idx="2"/>
          </p:nvPr>
        </p:nvSpPr>
        <p:spPr>
          <a:xfrm>
            <a:off x="1703512" y="1484784"/>
            <a:ext cx="4182616" cy="648072"/>
          </a:xfrm>
          <a:solidFill>
            <a:schemeClr val="bg1"/>
          </a:solidFill>
          <a:ln w="28575">
            <a:solidFill>
              <a:schemeClr val="tx1"/>
            </a:solidFill>
          </a:ln>
        </p:spPr>
        <p:txBody>
          <a:bodyPr>
            <a:normAutofit fontScale="70000" lnSpcReduction="20000"/>
          </a:bodyPr>
          <a:lstStyle/>
          <a:p>
            <a:pPr marL="0" indent="0" algn="ctr">
              <a:buNone/>
            </a:pPr>
            <a:r>
              <a:rPr lang="en-GB" b="1" dirty="0"/>
              <a:t>How does Dickens create mood and atmosphere in the following extract?</a:t>
            </a:r>
          </a:p>
          <a:p>
            <a:pPr marL="0" indent="0">
              <a:buNone/>
            </a:pPr>
            <a:endParaRPr lang="en-GB" dirty="0"/>
          </a:p>
          <a:p>
            <a:pPr marL="0" indent="0">
              <a:buNone/>
            </a:pPr>
            <a:endParaRPr lang="en-GB" dirty="0"/>
          </a:p>
          <a:p>
            <a:pPr marL="0" indent="0">
              <a:buNone/>
            </a:pPr>
            <a:endParaRPr lang="en-GB" dirty="0"/>
          </a:p>
        </p:txBody>
      </p:sp>
      <p:sp>
        <p:nvSpPr>
          <p:cNvPr id="5" name="Content Placeholder 3"/>
          <p:cNvSpPr txBox="1">
            <a:spLocks/>
          </p:cNvSpPr>
          <p:nvPr/>
        </p:nvSpPr>
        <p:spPr>
          <a:xfrm>
            <a:off x="1703512" y="2204864"/>
            <a:ext cx="4182616" cy="4248472"/>
          </a:xfrm>
          <a:prstGeom prst="rect">
            <a:avLst/>
          </a:prstGeom>
          <a:solidFill>
            <a:schemeClr val="bg1"/>
          </a:solidFill>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dirty="0"/>
              <a:t>Tips for success:</a:t>
            </a:r>
          </a:p>
          <a:p>
            <a:pPr marL="0" indent="0">
              <a:buNone/>
            </a:pPr>
            <a:endParaRPr lang="en-GB" sz="800" dirty="0"/>
          </a:p>
          <a:p>
            <a:pPr>
              <a:buFont typeface="Wingdings" panose="05000000000000000000" pitchFamily="2" charset="2"/>
              <a:buChar char="ü"/>
            </a:pPr>
            <a:r>
              <a:rPr lang="en-GB" sz="2000" dirty="0"/>
              <a:t>Look for 5-6 ideas</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Keep highlighted evidence short</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Analyse language closely (always look for layers of meaning)</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Ask yourself: how does this add to/change the atmosphere?</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Track through and find points across the entire extract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949996051"/>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76672"/>
            <a:ext cx="8280920" cy="1143000"/>
          </a:xfrm>
        </p:spPr>
        <p:txBody>
          <a:bodyPr>
            <a:normAutofit fontScale="90000"/>
          </a:bodyPr>
          <a:lstStyle/>
          <a:p>
            <a:r>
              <a:rPr lang="en-GB" sz="2800" b="1" dirty="0"/>
              <a:t>Stave 3: Atmosphere Context Question</a:t>
            </a:r>
            <a:br>
              <a:rPr lang="en-GB" sz="2800" dirty="0"/>
            </a:br>
            <a:r>
              <a:rPr lang="en-GB" sz="2400" i="1" dirty="0"/>
              <a:t>How does Dickens create mood and atmosphere in the following extract?</a:t>
            </a:r>
            <a:br>
              <a:rPr lang="en-GB" dirty="0"/>
            </a:br>
            <a:endParaRPr lang="en-GB" dirty="0"/>
          </a:p>
        </p:txBody>
      </p:sp>
      <p:sp>
        <p:nvSpPr>
          <p:cNvPr id="3" name="Content Placeholder 2"/>
          <p:cNvSpPr>
            <a:spLocks noGrp="1"/>
          </p:cNvSpPr>
          <p:nvPr>
            <p:ph sz="half" idx="1"/>
          </p:nvPr>
        </p:nvSpPr>
        <p:spPr>
          <a:xfrm>
            <a:off x="1631504" y="1268760"/>
            <a:ext cx="9036496" cy="5589240"/>
          </a:xfrm>
          <a:solidFill>
            <a:schemeClr val="bg2"/>
          </a:solidFill>
        </p:spPr>
        <p:txBody>
          <a:bodyPr>
            <a:normAutofit fontScale="55000" lnSpcReduction="20000"/>
          </a:bodyPr>
          <a:lstStyle/>
          <a:p>
            <a:pPr marL="114300" indent="0">
              <a:buNone/>
            </a:pPr>
            <a:r>
              <a:rPr lang="en-GB" sz="3300" dirty="0"/>
              <a:t>The Spirit did not tarry here, but bade Scrooge hold his robe, and passing on above the moor, sped -- whither. Not to sea? To sea. To Scrooge's horror, looking back, he saw the last of the land, a frightful range of rocks, behind them; and his ears were deafened by the thundering of water, as it rolled and roared, and raged among the dreadful caverns it had worn, and fiercely tried to undermine the earth. </a:t>
            </a:r>
          </a:p>
          <a:p>
            <a:pPr marL="114300" indent="0">
              <a:buNone/>
            </a:pPr>
            <a:r>
              <a:rPr lang="en-GB" sz="3300" dirty="0"/>
              <a:t>Built upon a dismal reef of sunken rocks, some league or so from shore, on which the waters chafed and dashed, the wild year through, there stood a solitary lighthouse. Great heaps of sea-weed clung to its base, and storm-birds -- born of the wind one might suppose, as sea-weed of the water -- rose and fell about it, like the waves they skimmed. </a:t>
            </a:r>
          </a:p>
          <a:p>
            <a:pPr marL="114300" indent="0">
              <a:buNone/>
            </a:pPr>
            <a:r>
              <a:rPr lang="en-GB" sz="3300" dirty="0"/>
              <a:t>But even here, two men who watched the light had made a fire, that through the loophole in the thick stone wall shed out a ray of brightness on the awful sea. Joining their horny hands over the rough table at which they sat, they wished each other Merry Christmas in their can of grog; and one of them: the elder, too, with his face all damaged and scarred with hard weather, as the figure-head of an old ship might be: struck up a sturdy song that was like a Gale in itself. </a:t>
            </a:r>
          </a:p>
          <a:p>
            <a:pPr marL="114300" indent="0">
              <a:buNone/>
            </a:pPr>
            <a:r>
              <a:rPr lang="en-GB" sz="3300" dirty="0"/>
              <a:t>Again the Ghost sped on, above the black and heaving sea -- on, on -- until, being far away, as he told Scrooge, from any shore, they lighted on a ship. They stood beside the helmsman at the wheel, the look-out in the bow, the officers who had the watch; dark, ghostly figures in their several stations; but every man among them hummed a Christmas tune, or had a Christmas thought, or spoke below his breath to his companion of some bygone Christmas Day, with homeward hopes belonging to it. And every man on board, waking or sleeping, good or bad, had had a kinder word for another on that day than on any day in the year; and had shared to some extent in its festivities; and had remembered those he cared for at a distance, and had known that they delighted to remember him. </a:t>
            </a:r>
          </a:p>
          <a:p>
            <a:pPr marL="114300" indent="0">
              <a:buNone/>
            </a:pPr>
            <a:endParaRPr lang="en-GB" dirty="0"/>
          </a:p>
        </p:txBody>
      </p:sp>
    </p:spTree>
    <p:extLst>
      <p:ext uri="{BB962C8B-B14F-4D97-AF65-F5344CB8AC3E}">
        <p14:creationId xmlns:p14="http://schemas.microsoft.com/office/powerpoint/2010/main" val="123937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76672"/>
            <a:ext cx="8280920" cy="1143000"/>
          </a:xfrm>
        </p:spPr>
        <p:txBody>
          <a:bodyPr>
            <a:normAutofit fontScale="90000"/>
          </a:bodyPr>
          <a:lstStyle/>
          <a:p>
            <a:r>
              <a:rPr lang="en-GB" sz="2800" b="1" dirty="0"/>
              <a:t>Stave 3: Atmosphere Context Question</a:t>
            </a:r>
            <a:br>
              <a:rPr lang="en-GB" sz="2800" dirty="0"/>
            </a:br>
            <a:r>
              <a:rPr lang="en-GB" sz="2400" i="1" dirty="0"/>
              <a:t>How does Dickens create mood and atmosphere in the following extract?</a:t>
            </a:r>
            <a:br>
              <a:rPr lang="en-GB" dirty="0"/>
            </a:br>
            <a:endParaRPr lang="en-GB" dirty="0"/>
          </a:p>
        </p:txBody>
      </p:sp>
      <p:sp>
        <p:nvSpPr>
          <p:cNvPr id="3" name="Content Placeholder 2"/>
          <p:cNvSpPr>
            <a:spLocks noGrp="1"/>
          </p:cNvSpPr>
          <p:nvPr>
            <p:ph sz="half" idx="1"/>
          </p:nvPr>
        </p:nvSpPr>
        <p:spPr>
          <a:xfrm>
            <a:off x="2027548" y="1412776"/>
            <a:ext cx="7488832" cy="5445224"/>
          </a:xfrm>
          <a:solidFill>
            <a:schemeClr val="bg1"/>
          </a:solidFill>
        </p:spPr>
        <p:txBody>
          <a:bodyPr>
            <a:normAutofit fontScale="47500" lnSpcReduction="20000"/>
          </a:bodyPr>
          <a:lstStyle/>
          <a:p>
            <a:pPr marL="114300" indent="0">
              <a:buNone/>
            </a:pPr>
            <a:r>
              <a:rPr lang="en-GB" sz="3300" dirty="0"/>
              <a:t>The Spirit did not tarry here, but bade Scrooge hold his robe, and passing on above the moor, sped -- whither. Not to sea? To sea. To Scrooge's horror, looking back, he saw the last of the land, </a:t>
            </a:r>
            <a:r>
              <a:rPr lang="en-GB" sz="3300" dirty="0">
                <a:solidFill>
                  <a:srgbClr val="FF0000"/>
                </a:solidFill>
              </a:rPr>
              <a:t>a frightful range of rocks</a:t>
            </a:r>
            <a:r>
              <a:rPr lang="en-GB" sz="3300" dirty="0"/>
              <a:t>, behind them; and </a:t>
            </a:r>
            <a:r>
              <a:rPr lang="en-GB" sz="3300" dirty="0">
                <a:solidFill>
                  <a:srgbClr val="FF0000"/>
                </a:solidFill>
              </a:rPr>
              <a:t>his ears were deafened by the thundering of water,</a:t>
            </a:r>
            <a:r>
              <a:rPr lang="en-GB" sz="3300" dirty="0"/>
              <a:t> as it </a:t>
            </a:r>
            <a:r>
              <a:rPr lang="en-GB" sz="3300" dirty="0">
                <a:solidFill>
                  <a:srgbClr val="FF0000"/>
                </a:solidFill>
              </a:rPr>
              <a:t>rolled and roared, and raged </a:t>
            </a:r>
            <a:r>
              <a:rPr lang="en-GB" sz="3300" dirty="0"/>
              <a:t>among the </a:t>
            </a:r>
            <a:r>
              <a:rPr lang="en-GB" sz="3300" dirty="0">
                <a:solidFill>
                  <a:srgbClr val="FF0000"/>
                </a:solidFill>
              </a:rPr>
              <a:t>dreadful caverns it had worn</a:t>
            </a:r>
            <a:r>
              <a:rPr lang="en-GB" sz="3300" dirty="0"/>
              <a:t>, and </a:t>
            </a:r>
            <a:r>
              <a:rPr lang="en-GB" sz="3300" dirty="0">
                <a:solidFill>
                  <a:srgbClr val="FF0000"/>
                </a:solidFill>
              </a:rPr>
              <a:t>fiercely tried to undermine the earth. </a:t>
            </a:r>
          </a:p>
          <a:p>
            <a:pPr marL="114300" indent="0">
              <a:buNone/>
            </a:pPr>
            <a:r>
              <a:rPr lang="en-GB" sz="3300" dirty="0"/>
              <a:t>Built upon a </a:t>
            </a:r>
            <a:r>
              <a:rPr lang="en-GB" sz="3300" dirty="0">
                <a:solidFill>
                  <a:srgbClr val="FF0000"/>
                </a:solidFill>
              </a:rPr>
              <a:t>dismal reef of sunken rocks</a:t>
            </a:r>
            <a:r>
              <a:rPr lang="en-GB" sz="3300" dirty="0"/>
              <a:t>, some league or so from shore, on which </a:t>
            </a:r>
            <a:r>
              <a:rPr lang="en-GB" sz="3300" dirty="0">
                <a:solidFill>
                  <a:srgbClr val="FF0000"/>
                </a:solidFill>
              </a:rPr>
              <a:t>the waters chafed and dashed, </a:t>
            </a:r>
            <a:r>
              <a:rPr lang="en-GB" sz="3300" dirty="0"/>
              <a:t>the wild year through, there </a:t>
            </a:r>
            <a:r>
              <a:rPr lang="en-GB" sz="3300" dirty="0">
                <a:solidFill>
                  <a:srgbClr val="FF0000"/>
                </a:solidFill>
              </a:rPr>
              <a:t>stood a solitary lighthouse</a:t>
            </a:r>
            <a:r>
              <a:rPr lang="en-GB" sz="3300" dirty="0"/>
              <a:t>. </a:t>
            </a:r>
            <a:r>
              <a:rPr lang="en-GB" sz="3300" dirty="0">
                <a:solidFill>
                  <a:srgbClr val="FF0000"/>
                </a:solidFill>
              </a:rPr>
              <a:t>Great heaps of sea-weed clung to its base</a:t>
            </a:r>
            <a:r>
              <a:rPr lang="en-GB" sz="3300" dirty="0"/>
              <a:t>, and storm-birds -- born of the wind one might suppose, as sea-weed of the water -- rose and fell about it, like the waves they skimmed. </a:t>
            </a:r>
          </a:p>
          <a:p>
            <a:pPr marL="114300" indent="0">
              <a:buNone/>
            </a:pPr>
            <a:r>
              <a:rPr lang="en-GB" sz="3300" dirty="0"/>
              <a:t>But even here, two men who watched the light had </a:t>
            </a:r>
            <a:r>
              <a:rPr lang="en-GB" sz="3300" dirty="0">
                <a:solidFill>
                  <a:srgbClr val="FF0000"/>
                </a:solidFill>
              </a:rPr>
              <a:t>made a fire</a:t>
            </a:r>
            <a:r>
              <a:rPr lang="en-GB" sz="3300" dirty="0"/>
              <a:t>, that through the loophole in the thick stone wall </a:t>
            </a:r>
            <a:r>
              <a:rPr lang="en-GB" sz="3300" dirty="0">
                <a:solidFill>
                  <a:srgbClr val="FF0000"/>
                </a:solidFill>
              </a:rPr>
              <a:t>shed out a ray of brightness </a:t>
            </a:r>
            <a:r>
              <a:rPr lang="en-GB" sz="3300" dirty="0"/>
              <a:t>on the awful sea. Joining their horny hands over the rough table at which they sat, they wished each other Merry Christmas in their can of grog; and one of them: the elder, too, with his face all damaged and scarred with hard weather, as the figure-head of an old ship might be: </a:t>
            </a:r>
            <a:r>
              <a:rPr lang="en-GB" sz="3300" dirty="0">
                <a:solidFill>
                  <a:srgbClr val="FF0000"/>
                </a:solidFill>
              </a:rPr>
              <a:t>struck up a sturdy song that was like a Gale in itself. </a:t>
            </a:r>
          </a:p>
          <a:p>
            <a:pPr marL="114300" indent="0">
              <a:buNone/>
            </a:pPr>
            <a:r>
              <a:rPr lang="en-GB" sz="3300" dirty="0"/>
              <a:t>Again the Ghost sped on, above </a:t>
            </a:r>
            <a:r>
              <a:rPr lang="en-GB" sz="3300" dirty="0">
                <a:solidFill>
                  <a:srgbClr val="FF0000"/>
                </a:solidFill>
              </a:rPr>
              <a:t>the black and heaving sea </a:t>
            </a:r>
            <a:r>
              <a:rPr lang="en-GB" sz="3300" dirty="0"/>
              <a:t>-- on, on -- until, being far away, as he told Scrooge, from any shore, they lighted on a ship. They stood beside the helmsman at the wheel, the look-out in the bow, </a:t>
            </a:r>
            <a:r>
              <a:rPr lang="en-GB" sz="3300" dirty="0">
                <a:solidFill>
                  <a:srgbClr val="FF0000"/>
                </a:solidFill>
              </a:rPr>
              <a:t>the officers who had the watch; dark, ghostly figures </a:t>
            </a:r>
            <a:r>
              <a:rPr lang="en-GB" sz="3300" dirty="0"/>
              <a:t>in their several stations; but </a:t>
            </a:r>
            <a:r>
              <a:rPr lang="en-GB" sz="3300" dirty="0">
                <a:solidFill>
                  <a:srgbClr val="FF0000"/>
                </a:solidFill>
              </a:rPr>
              <a:t>every man among them hummed a Christmas tune, </a:t>
            </a:r>
            <a:r>
              <a:rPr lang="en-GB" sz="3300" dirty="0"/>
              <a:t>or had a Christmas thought, or spoke below his breath to his companion of some bygone Christmas Day, with homeward hopes belonging to it. And every man on board, waking or sleeping, good or bad, had </a:t>
            </a:r>
            <a:r>
              <a:rPr lang="en-GB" sz="3300" dirty="0">
                <a:solidFill>
                  <a:srgbClr val="FF0000"/>
                </a:solidFill>
              </a:rPr>
              <a:t>had a kinder word for another on that day </a:t>
            </a:r>
            <a:r>
              <a:rPr lang="en-GB" sz="3300" dirty="0"/>
              <a:t>than on any day in the year; and had shared to some extent in its festivities; and had remembered those he cared for at a distance, and had known that they delighted to remember him. </a:t>
            </a:r>
          </a:p>
          <a:p>
            <a:pPr marL="114300" indent="0">
              <a:buNone/>
            </a:pPr>
            <a:endParaRPr lang="en-GB" dirty="0"/>
          </a:p>
        </p:txBody>
      </p:sp>
      <p:sp>
        <p:nvSpPr>
          <p:cNvPr id="4" name="Rounded Rectangle 3"/>
          <p:cNvSpPr/>
          <p:nvPr/>
        </p:nvSpPr>
        <p:spPr>
          <a:xfrm>
            <a:off x="9864323" y="802518"/>
            <a:ext cx="1331640"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FF0000"/>
                </a:solidFill>
              </a:rPr>
              <a:t>Use of adjectives to make the atmosphere forbidding/scary/dangerous/hostile</a:t>
            </a:r>
          </a:p>
        </p:txBody>
      </p:sp>
      <p:sp>
        <p:nvSpPr>
          <p:cNvPr id="5" name="Rounded Rectangle 4"/>
          <p:cNvSpPr/>
          <p:nvPr/>
        </p:nvSpPr>
        <p:spPr>
          <a:xfrm>
            <a:off x="9420177" y="2555776"/>
            <a:ext cx="1331640" cy="12961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FF0000"/>
                </a:solidFill>
              </a:rPr>
              <a:t>Mood changes – focus on the people and their warmth/ festive spirit/ happiness</a:t>
            </a:r>
          </a:p>
        </p:txBody>
      </p:sp>
      <p:sp>
        <p:nvSpPr>
          <p:cNvPr id="6" name="Rounded Rectangle 5"/>
          <p:cNvSpPr/>
          <p:nvPr/>
        </p:nvSpPr>
        <p:spPr>
          <a:xfrm>
            <a:off x="9704339" y="4809900"/>
            <a:ext cx="1927321" cy="13766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FF0000"/>
                </a:solidFill>
              </a:rPr>
              <a:t>Atmosphere changes to the description of nature and how powerful it is – a dark/ inhospitable/cold/</a:t>
            </a:r>
          </a:p>
          <a:p>
            <a:r>
              <a:rPr lang="en-GB" sz="1200" dirty="0">
                <a:solidFill>
                  <a:srgbClr val="FF0000"/>
                </a:solidFill>
              </a:rPr>
              <a:t>threatening/risky mood is created.</a:t>
            </a:r>
          </a:p>
        </p:txBody>
      </p:sp>
    </p:spTree>
    <p:extLst>
      <p:ext uri="{BB962C8B-B14F-4D97-AF65-F5344CB8AC3E}">
        <p14:creationId xmlns:p14="http://schemas.microsoft.com/office/powerpoint/2010/main" val="375439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effectLst>
                  <a:outerShdw blurRad="38100" dist="38100" dir="2700000" algn="tl">
                    <a:srgbClr val="000000">
                      <a:alpha val="43137"/>
                    </a:srgbClr>
                  </a:outerShdw>
                </a:effectLst>
              </a:rPr>
              <a:t>Plenary Activity: Peer Assessment </a:t>
            </a:r>
          </a:p>
        </p:txBody>
      </p:sp>
      <p:sp>
        <p:nvSpPr>
          <p:cNvPr id="3" name="Content Placeholder 2"/>
          <p:cNvSpPr>
            <a:spLocks noGrp="1"/>
          </p:cNvSpPr>
          <p:nvPr>
            <p:ph sz="half" idx="1"/>
          </p:nvPr>
        </p:nvSpPr>
        <p:spPr>
          <a:xfrm>
            <a:off x="1775520" y="1600201"/>
            <a:ext cx="4392488" cy="5073483"/>
          </a:xfrm>
          <a:solidFill>
            <a:srgbClr val="FFC000"/>
          </a:solidFill>
          <a:ln w="28575">
            <a:solidFill>
              <a:schemeClr val="tx1"/>
            </a:solidFill>
          </a:ln>
        </p:spPr>
        <p:txBody>
          <a:bodyPr>
            <a:normAutofit/>
          </a:bodyPr>
          <a:lstStyle/>
          <a:p>
            <a:pPr>
              <a:buFont typeface="Wingdings" panose="05000000000000000000" pitchFamily="2" charset="2"/>
              <a:buChar char="ü"/>
            </a:pPr>
            <a:r>
              <a:rPr lang="en-GB" dirty="0"/>
              <a:t>Switch books with your partner.</a:t>
            </a:r>
          </a:p>
          <a:p>
            <a:pPr>
              <a:buFont typeface="Wingdings" panose="05000000000000000000" pitchFamily="2" charset="2"/>
              <a:buChar char="ü"/>
            </a:pPr>
            <a:r>
              <a:rPr lang="en-GB" dirty="0"/>
              <a:t>Have they used the PETER structure?</a:t>
            </a:r>
          </a:p>
          <a:p>
            <a:pPr>
              <a:buFont typeface="Wingdings" panose="05000000000000000000" pitchFamily="2" charset="2"/>
              <a:buChar char="ü"/>
            </a:pPr>
            <a:r>
              <a:rPr lang="en-GB" dirty="0"/>
              <a:t>Have they stayed focused on the question?</a:t>
            </a:r>
          </a:p>
          <a:p>
            <a:pPr>
              <a:buFont typeface="Wingdings" panose="05000000000000000000" pitchFamily="2" charset="2"/>
              <a:buChar char="ü"/>
            </a:pPr>
            <a:r>
              <a:rPr lang="en-GB" dirty="0"/>
              <a:t>Have they tried to use all three ways of embedding quotations?</a:t>
            </a:r>
          </a:p>
          <a:p>
            <a:pPr>
              <a:buFont typeface="Wingdings" panose="05000000000000000000" pitchFamily="2" charset="2"/>
              <a:buChar char="ü"/>
            </a:pPr>
            <a:r>
              <a:rPr lang="en-GB" dirty="0"/>
              <a:t> Use the sheet to help you phrase your critique.</a:t>
            </a:r>
          </a:p>
          <a:p>
            <a:pPr>
              <a:buFont typeface="Wingdings" panose="05000000000000000000" pitchFamily="2" charset="2"/>
              <a:buChar char="ü"/>
            </a:pPr>
            <a:endParaRPr lang="en-GB" dirty="0"/>
          </a:p>
          <a:p>
            <a:pPr>
              <a:buFont typeface="Wingdings" panose="05000000000000000000" pitchFamily="2" charset="2"/>
              <a:buChar char="ü"/>
            </a:pPr>
            <a:endParaRPr lang="en-GB" sz="15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1340768"/>
            <a:ext cx="3943498" cy="533291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399782"/>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1178</Words>
  <Application>Microsoft Office PowerPoint</Application>
  <PresentationFormat>Widescreen</PresentationFormat>
  <Paragraphs>51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Trebuchet MS</vt:lpstr>
      <vt:lpstr>Wingdings</vt:lpstr>
      <vt:lpstr>Office Theme</vt:lpstr>
      <vt:lpstr>A Christmas Carol </vt:lpstr>
      <vt:lpstr>Starter: What is atmosphere? What techniques do writers’ use? In pairs discuss your ideas, write them in your books: ready to feedback.</vt:lpstr>
      <vt:lpstr>Task: Atmosphere Context Question</vt:lpstr>
      <vt:lpstr>Stave 3: Atmosphere Context Question How does Dickens create mood and atmosphere in the following extract? </vt:lpstr>
      <vt:lpstr>Stave 3: Atmosphere Context Question How does Dickens create mood and atmosphere in the following extract? </vt:lpstr>
      <vt:lpstr>Plenary Activity: Peer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Christmas Carol </dc:title>
  <dc:creator>D Weatherhead</dc:creator>
  <cp:lastModifiedBy>D Weatherhead</cp:lastModifiedBy>
  <cp:revision>1</cp:revision>
  <dcterms:created xsi:type="dcterms:W3CDTF">2020-11-06T11:28:50Z</dcterms:created>
  <dcterms:modified xsi:type="dcterms:W3CDTF">2020-11-06T11:30:58Z</dcterms:modified>
</cp:coreProperties>
</file>