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8" r:id="rId2"/>
    <p:sldId id="414" r:id="rId3"/>
    <p:sldId id="443" r:id="rId4"/>
    <p:sldId id="413" r:id="rId5"/>
    <p:sldId id="412" r:id="rId6"/>
    <p:sldId id="411" r:id="rId7"/>
    <p:sldId id="444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FF5F-10E7-46B7-9F2F-AB5D6DB1468E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4E51-A27B-438D-BC33-9C8CF79C2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7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Ubiquitous =present, appearing, or found everywhere.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30CC-980E-4F6E-BDE4-BA4BA8B0D16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51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1CA8-D1E9-4CCE-B565-2A9E527AD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14B67-6385-4D0F-9146-3098B60AC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BB222-9AFD-4D1F-A16D-80BD49C1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21CF-8AB1-4F1B-8812-568EEFE1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2160B-C782-49B6-9940-67294A38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0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0618-442C-415F-B9CD-4F299483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B9D63-0A63-4167-A34C-31C003CB1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746A1-E85A-4B62-801D-D1918523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508E-B6A9-407F-AFC7-705449CB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C320C-FC5B-445A-BF8F-14E3900F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6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C2882-8C0A-4312-851A-304DFD03E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C788B-E3FC-4AFF-9601-8EC93B838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43664-F381-4D7E-B3FD-E8C6310E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A0FF3-6683-4AA2-B3AA-1E89DA86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DE4C6-964E-4E6B-B49F-5D0E5D06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7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8517-5FDB-4C71-B1A7-8CFBB4F9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F53F-32D1-4B19-A022-2FE80403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BFC4-8ECE-465E-A17B-AE65C6E6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E26E3-7747-476D-8FCB-3A1D74F4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6165B-FDC8-47A7-91D7-7D07EC69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0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69CF-229C-4840-9C50-8177DEC2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E7853-CA7E-49D7-AAF6-9E143347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5D842-8162-4CC1-BFF3-02820B1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F558E-56E1-47DB-8F98-1E653BA8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9ECDB-47A5-4A49-AE27-3B937BDC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7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ECDE-34EF-46C3-95B2-B5BD5C73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EB36-D352-47E6-BE0A-2D7419381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78EC0-B639-4A2C-A415-5FD2ED66B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B9143-DFCE-42C6-BEE8-C57927F3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51DB1-7856-494A-A4EC-17BFDAA1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A37B5-362F-4BA0-9861-35170283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8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2E79-F900-421E-A496-A3772CC7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6DB58-993C-4894-8B2E-17A95F55D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05EA3-EA57-49EC-888A-0B67E2BC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53AA2-04A3-4DDA-AE34-65959D6F5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5AD0E-08D2-46CB-9CAA-727A1BFF3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83D4E-3A8B-4620-8FD3-64B15B0D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674EC-90A6-4190-BEC7-C82EEC15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701F7-E384-4E2C-85E0-0CE23738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02B3-14AF-48F7-A992-29878B6B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D8DEF-A27B-4BFC-8329-6891DAD7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6615F-5964-4337-A05D-9DF4BD74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26188-C2B2-4FAF-960E-8C1938E3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7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94F63-F1DE-4D94-8681-A5400E59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A0B29-9D12-477E-90AB-F2C12AC2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6042-AF53-4444-9F64-0247A8DD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C56B-9BA7-41E0-B84E-FB7AAEDA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AF889-7BC3-486E-89E3-54BD5A9E2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264BD-1BB4-4C80-8B28-B7FD2C090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85AAA-5D43-409A-B9E8-B4025EE4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C765F-D74A-48AF-BD3A-17897675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8A89D-1438-4056-BFCB-E709A1C1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248C-4EBA-4B32-BEE4-37CBA5D0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1104C8-54A7-44A5-9586-125CF9E3E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B5989-DBC3-40C4-9282-A0A15B427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BBC3-4031-4C66-B7E6-01D0B6E6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CE3D-AC34-48A5-9B2E-A190C280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2984A-E4E4-4822-901B-1CC34D33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0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3972C-AF13-4F6D-AE63-660D1FFB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33F3A-E3C2-4AC6-BA48-EE25AB0C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8FD02-1B3F-4ABE-9509-B0778FBC2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398C-A934-4DE4-B3EC-8A401B9E0B8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B2DBA-8BAC-498B-A09B-F95B3C33B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6A945-3C9B-4FC5-B3A6-E0EBA35EE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4450-1078-42C6-87F0-3D9227EB3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7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946781"/>
            <a:ext cx="5277272" cy="648072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5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Christmas Carol</a:t>
            </a:r>
            <a:br>
              <a:rPr lang="en-GB" sz="5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5400" i="1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02652" y="1772817"/>
            <a:ext cx="5508104" cy="1112987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5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Cratchit Family Christmas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80" y="11384"/>
            <a:ext cx="4102255" cy="31669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3552" y="3645024"/>
            <a:ext cx="7776864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LO: To examine the Cratchits as the face of the poor.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ST: I can empathise with their situation.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6008" y="6381328"/>
            <a:ext cx="874846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shawl            prematurely           pawn broker       ubiquitous            eked  bear witness                  heresy             penitence        rebuke     odious                ogre  </a:t>
            </a:r>
          </a:p>
        </p:txBody>
      </p:sp>
    </p:spTree>
    <p:extLst>
      <p:ext uri="{BB962C8B-B14F-4D97-AF65-F5344CB8AC3E}">
        <p14:creationId xmlns:p14="http://schemas.microsoft.com/office/powerpoint/2010/main" val="32545216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2866330"/>
          </a:xfrm>
        </p:spPr>
        <p:txBody>
          <a:bodyPr/>
          <a:lstStyle/>
          <a:p>
            <a:r>
              <a:rPr lang="en-GB" dirty="0"/>
              <a:t>Starter: Re- cap the Cratchits Christmas. Make a connection between an image below and what we have read.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9" y="3175426"/>
            <a:ext cx="240982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2636912"/>
            <a:ext cx="24955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9" y="4489052"/>
            <a:ext cx="280987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590" y="3136421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99441">
            <a:off x="1867190" y="4937651"/>
            <a:ext cx="1799719" cy="1348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774" y="5050191"/>
            <a:ext cx="1699567" cy="1361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577" y="4762866"/>
            <a:ext cx="1935659" cy="19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read! Page 53- 60.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700809"/>
            <a:ext cx="6984776" cy="46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6008" y="6381328"/>
            <a:ext cx="874846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shawl            prematurely           pawn broker       ubiquitous            eked  bear witness                  heresy             penitence        rebuke     odious                ogre  </a:t>
            </a:r>
          </a:p>
        </p:txBody>
      </p:sp>
    </p:spTree>
    <p:extLst>
      <p:ext uri="{BB962C8B-B14F-4D97-AF65-F5344CB8AC3E}">
        <p14:creationId xmlns:p14="http://schemas.microsoft.com/office/powerpoint/2010/main" val="78682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0"/>
            <a:ext cx="7620000" cy="1143000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CONTEXT AO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dirty="0"/>
              <a:t>The saintly disabled child is a stock character of Victorian literature. Dickens uses Tim to provoke sympathy and elicit support for his social message – he is the embodiment of </a:t>
            </a:r>
          </a:p>
          <a:p>
            <a:pPr marL="114300" indent="0">
              <a:buNone/>
            </a:pPr>
            <a:r>
              <a:rPr lang="en-GB" dirty="0"/>
              <a:t>‘surplus population’. Victorian England was a very different place than today, such characters as Tim had no independent means. The economy valued those who could contribute physically, especially with a move from agriculture to industrial manufacture.</a:t>
            </a:r>
          </a:p>
          <a:p>
            <a:pPr marL="114300" indent="0">
              <a:buNone/>
            </a:pPr>
            <a:r>
              <a:rPr lang="en-GB" dirty="0"/>
              <a:t>The leg iron that Tim wears, his ‘little crutch’ and ‘iron frame,’ serve as a metaphor that entraps as much as they support. </a:t>
            </a:r>
          </a:p>
          <a:p>
            <a:pPr marL="114300" indent="0">
              <a:buNone/>
            </a:pPr>
            <a:r>
              <a:rPr lang="en-GB" dirty="0"/>
              <a:t>Dickens wants people to reflect on the inequality in society.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shawl            prematurely           porn broker       ubiquitous            </a:t>
            </a:r>
            <a:r>
              <a:rPr lang="en-GB" b="1" i="1" dirty="0" err="1">
                <a:solidFill>
                  <a:schemeClr val="tx1"/>
                </a:solidFill>
                <a:latin typeface="+mj-lt"/>
              </a:rPr>
              <a:t>eeked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  bear witness                  heresy             penitence        rebuke     odious                ogre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6008" y="6381328"/>
            <a:ext cx="874846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shawl            prematurely           pawn broker       ubiquitous            eked  bear witness                  heresy             penitence        rebuke     odious                ogre  </a:t>
            </a:r>
          </a:p>
        </p:txBody>
      </p:sp>
    </p:spTree>
    <p:extLst>
      <p:ext uri="{BB962C8B-B14F-4D97-AF65-F5344CB8AC3E}">
        <p14:creationId xmlns:p14="http://schemas.microsoft.com/office/powerpoint/2010/main" val="316553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8047"/>
            <a:ext cx="9036496" cy="68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0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read: Page 61-63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1772817"/>
            <a:ext cx="5495511" cy="36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shawl            prematurely           porn broker       ubiquitous            </a:t>
            </a:r>
            <a:r>
              <a:rPr lang="en-GB" b="1" i="1" dirty="0" err="1">
                <a:solidFill>
                  <a:schemeClr val="tx1"/>
                </a:solidFill>
                <a:latin typeface="+mj-lt"/>
              </a:rPr>
              <a:t>eeked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  bear witness                  heresy             penitence        rebuke     odious                ogre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6008" y="6093296"/>
            <a:ext cx="874846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shawl            prematurely           pawn broker       ubiquitous            eked  bear witness                  heresy             penitence        rebuke     odious                ogre  </a:t>
            </a:r>
          </a:p>
        </p:txBody>
      </p:sp>
    </p:spTree>
    <p:extLst>
      <p:ext uri="{BB962C8B-B14F-4D97-AF65-F5344CB8AC3E}">
        <p14:creationId xmlns:p14="http://schemas.microsoft.com/office/powerpoint/2010/main" val="243213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>
                <a:latin typeface="Little Lord Fontleroy NF" pitchFamily="18" charset="0"/>
              </a:rPr>
              <a:t>Other Christmas ‘presents’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933688" cy="2989312"/>
          </a:xfrm>
        </p:spPr>
        <p:txBody>
          <a:bodyPr>
            <a:normAutofit/>
          </a:bodyPr>
          <a:lstStyle/>
          <a:p>
            <a:r>
              <a:rPr lang="en-AU" dirty="0">
                <a:latin typeface="Garamond" pitchFamily="18" charset="0"/>
              </a:rPr>
              <a:t>The Ghost takes Scrooge to visit the miners, the men who tend the lighthouse and men on a ship at sea.</a:t>
            </a:r>
          </a:p>
          <a:p>
            <a:pPr lvl="1"/>
            <a:r>
              <a:rPr lang="en-AU" sz="3600" b="1" dirty="0">
                <a:latin typeface="Garamond" pitchFamily="18" charset="0"/>
              </a:rPr>
              <a:t>What is key to how these other Christmases are shown?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4725145"/>
            <a:ext cx="785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Regardless of where the Ghost takes Scrooge on this Christmas night, everyone is celebrating the festive season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shawl            prematurely           porn broker       ubiquitous            </a:t>
            </a:r>
            <a:r>
              <a:rPr lang="en-GB" b="1" i="1" dirty="0" err="1">
                <a:solidFill>
                  <a:schemeClr val="tx1"/>
                </a:solidFill>
                <a:latin typeface="+mj-lt"/>
              </a:rPr>
              <a:t>eeked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  bear witness                  heresy             penitence        rebuke     odious                ogre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6008" y="6381328"/>
            <a:ext cx="874846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shawl            prematurely           pawn broker       ubiquitous            eked  bear witness                  heresy             penitence        rebuke     odious                ogre  </a:t>
            </a:r>
          </a:p>
        </p:txBody>
      </p:sp>
    </p:spTree>
    <p:extLst>
      <p:ext uri="{BB962C8B-B14F-4D97-AF65-F5344CB8AC3E}">
        <p14:creationId xmlns:p14="http://schemas.microsoft.com/office/powerpoint/2010/main" val="34667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-28097"/>
            <a:ext cx="8229600" cy="1143000"/>
          </a:xfr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Comprehension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908720"/>
            <a:ext cx="8460432" cy="5949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1. </a:t>
            </a:r>
            <a:r>
              <a:rPr lang="en-GB" b="1" dirty="0"/>
              <a:t>Why might Dickens include a scene in which the Cratchit family cook their Christmas meal?</a:t>
            </a:r>
            <a:endParaRPr lang="en-GB" sz="1300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3. </a:t>
            </a:r>
            <a:r>
              <a:rPr lang="en-GB" b="1" dirty="0"/>
              <a:t>Why might Dickens include the image of Bob carrying his son?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4. </a:t>
            </a:r>
            <a:r>
              <a:rPr lang="en-GB" b="1" dirty="0"/>
              <a:t>How are the references to church important?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5. </a:t>
            </a:r>
            <a:r>
              <a:rPr lang="en-GB" b="1" dirty="0"/>
              <a:t>Why might Bob say that his son is “good as gold”?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6. </a:t>
            </a:r>
            <a:r>
              <a:rPr lang="en-GB" b="1" dirty="0"/>
              <a:t>How do the Cratchit family feel about their meal?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7. </a:t>
            </a:r>
            <a:r>
              <a:rPr lang="en-GB" b="1" dirty="0"/>
              <a:t>How does Scrooge react to watching this scene?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8. </a:t>
            </a:r>
            <a:r>
              <a:rPr lang="en-GB" b="1" dirty="0"/>
              <a:t>Why might Dickens include Bob toasting Scrooge as the “founder of the feast”?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9. </a:t>
            </a:r>
            <a:r>
              <a:rPr lang="en-GB" b="1" dirty="0"/>
              <a:t>Overall, what is the atmosphere in this scene?</a:t>
            </a:r>
          </a:p>
          <a:p>
            <a:pPr marL="0" indent="0">
              <a:buNone/>
            </a:pPr>
            <a:r>
              <a:rPr lang="en-GB" sz="5200" b="1" dirty="0"/>
              <a:t>WRITE IN FULL SENTENCES!</a:t>
            </a:r>
          </a:p>
        </p:txBody>
      </p:sp>
    </p:spTree>
    <p:extLst>
      <p:ext uri="{BB962C8B-B14F-4D97-AF65-F5344CB8AC3E}">
        <p14:creationId xmlns:p14="http://schemas.microsoft.com/office/powerpoint/2010/main" val="1838516351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494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Little Lord Fontleroy NF</vt:lpstr>
      <vt:lpstr>Trebuchet MS</vt:lpstr>
      <vt:lpstr>Office Theme</vt:lpstr>
      <vt:lpstr>A Christmas Carol </vt:lpstr>
      <vt:lpstr>Starter: Re- cap the Cratchits Christmas. Make a connection between an image below and what we have read.</vt:lpstr>
      <vt:lpstr>Let’s read! Page 53- 60. </vt:lpstr>
      <vt:lpstr>KEY CONTEXT AO 3</vt:lpstr>
      <vt:lpstr>PowerPoint Presentation</vt:lpstr>
      <vt:lpstr>Let’s read: Page 61-63</vt:lpstr>
      <vt:lpstr>Other Christmas ‘presents’</vt:lpstr>
      <vt:lpstr>Task: Comprehension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Christmas Carol </dc:title>
  <dc:creator>D Weatherhead</dc:creator>
  <cp:lastModifiedBy>D Weatherhead</cp:lastModifiedBy>
  <cp:revision>1</cp:revision>
  <dcterms:created xsi:type="dcterms:W3CDTF">2020-11-06T11:25:13Z</dcterms:created>
  <dcterms:modified xsi:type="dcterms:W3CDTF">2020-11-06T11:27:41Z</dcterms:modified>
</cp:coreProperties>
</file>