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09" r:id="rId2"/>
    <p:sldId id="410" r:id="rId3"/>
    <p:sldId id="316" r:id="rId4"/>
    <p:sldId id="317" r:id="rId5"/>
    <p:sldId id="350" r:id="rId6"/>
    <p:sldId id="442" r:id="rId7"/>
    <p:sldId id="3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C4FDD-BA62-49A1-B26F-2444D283A28A}" type="datetimeFigureOut">
              <a:rPr lang="en-GB" smtClean="0"/>
              <a:t>06/11/2020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A8121-586C-4A42-82AD-56C297CB0A47}" type="slidenum">
              <a:rPr lang="en-GB" smtClean="0"/>
              <a:t>‹#›</a:t>
            </a:fld>
            <a:endParaRPr lang="en-GB"/>
          </a:p>
        </p:txBody>
      </p:sp>
    </p:spTree>
    <p:extLst>
      <p:ext uri="{BB962C8B-B14F-4D97-AF65-F5344CB8AC3E}">
        <p14:creationId xmlns:p14="http://schemas.microsoft.com/office/powerpoint/2010/main" val="31320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Scabbard – empty?</a:t>
            </a:r>
          </a:p>
          <a:p>
            <a:r>
              <a:rPr lang="en-GB" dirty="0"/>
              <a:t>Baker’s oven to cook goose</a:t>
            </a:r>
          </a:p>
          <a:p>
            <a:r>
              <a:rPr lang="en-GB" dirty="0"/>
              <a:t>Holly and ivy</a:t>
            </a:r>
            <a:r>
              <a:rPr lang="en-GB" baseline="0" dirty="0"/>
              <a:t> around ghost’s headdress</a:t>
            </a:r>
          </a:p>
          <a:p>
            <a:r>
              <a:rPr lang="en-GB" baseline="0" dirty="0"/>
              <a:t>Throne of food</a:t>
            </a:r>
          </a:p>
          <a:p>
            <a:r>
              <a:rPr lang="en-GB" baseline="0" dirty="0"/>
              <a:t>Icicles – harsh weather juxtaposition – hanging from his headdress</a:t>
            </a:r>
          </a:p>
          <a:p>
            <a:r>
              <a:rPr lang="en-GB" baseline="0" dirty="0"/>
              <a:t>Sprinkles magic from his cornucopia to share good will</a:t>
            </a:r>
          </a:p>
          <a:p>
            <a:r>
              <a:rPr lang="en-GB" baseline="0" dirty="0"/>
              <a:t>Food from the shop windows</a:t>
            </a:r>
            <a:endParaRPr lang="en-GB" dirty="0"/>
          </a:p>
        </p:txBody>
      </p:sp>
      <p:sp>
        <p:nvSpPr>
          <p:cNvPr id="4" name="Slide Number Placeholder 3"/>
          <p:cNvSpPr>
            <a:spLocks noGrp="1"/>
          </p:cNvSpPr>
          <p:nvPr>
            <p:ph type="sldNum" sz="quarter" idx="10"/>
          </p:nvPr>
        </p:nvSpPr>
        <p:spPr/>
        <p:txBody>
          <a:bodyPr/>
          <a:lstStyle/>
          <a:p>
            <a:fld id="{C57630CC-980E-4F6E-BDE4-BA4BA8B0D16D}" type="slidenum">
              <a:rPr lang="en-GB" smtClean="0"/>
              <a:t>2</a:t>
            </a:fld>
            <a:endParaRPr lang="en-GB" dirty="0"/>
          </a:p>
        </p:txBody>
      </p:sp>
    </p:spTree>
    <p:extLst>
      <p:ext uri="{BB962C8B-B14F-4D97-AF65-F5344CB8AC3E}">
        <p14:creationId xmlns:p14="http://schemas.microsoft.com/office/powerpoint/2010/main" val="295681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@SPryke2</a:t>
            </a:r>
          </a:p>
        </p:txBody>
      </p:sp>
      <p:sp>
        <p:nvSpPr>
          <p:cNvPr id="4" name="Slide Number Placeholder 3"/>
          <p:cNvSpPr>
            <a:spLocks noGrp="1"/>
          </p:cNvSpPr>
          <p:nvPr>
            <p:ph type="sldNum" sz="quarter" idx="10"/>
          </p:nvPr>
        </p:nvSpPr>
        <p:spPr/>
        <p:txBody>
          <a:bodyPr/>
          <a:lstStyle/>
          <a:p>
            <a:fld id="{5F9D6EF7-D65B-43FE-B22F-8DC001C36F42}" type="slidenum">
              <a:rPr lang="en-GB" smtClean="0"/>
              <a:t>6</a:t>
            </a:fld>
            <a:endParaRPr lang="en-GB"/>
          </a:p>
        </p:txBody>
      </p:sp>
    </p:spTree>
    <p:extLst>
      <p:ext uri="{BB962C8B-B14F-4D97-AF65-F5344CB8AC3E}">
        <p14:creationId xmlns:p14="http://schemas.microsoft.com/office/powerpoint/2010/main" val="298789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06A4-3A4C-4577-8E4A-D708C65C7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811640-D78A-423E-972C-13B3BB64B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01D488-43C2-476F-A127-61B197D3600A}"/>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597A09B5-E710-48E7-9788-2ACD9AC13D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BC1129-6C5B-43B8-9BDE-87875AEF5D22}"/>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297899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B842-0B41-4C9F-92B8-F1BD2616E6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FF370-65E9-4996-9DEA-67E5A8D8CB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6F2B7-0790-4A81-BE18-EA241FBB40AB}"/>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FC4B0F77-604A-4BFB-A7C5-50545C98E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F0FA8-499C-4595-B203-94D94F749396}"/>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96016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A5570-6B02-45B8-B215-94C8FC21F4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D2EB62-6412-4A84-8ED1-6A3FFF5848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BE8D6-6047-4F14-9A52-C9C8089F63F7}"/>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85ACF57C-6152-4CD3-844F-107CC7298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2682A-53C5-4858-BACB-CF11167583FD}"/>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179505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9C65-E4FA-4560-BB16-F4883DEB16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1E88F2-3A23-4998-A911-562304F42E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C1CF1-C70E-4E8F-916B-55819EEA9255}"/>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A690FFEC-794B-44AB-AE71-78F3560B0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56B18-D729-4E61-84B1-7DAF84AADD99}"/>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7050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48D5-E625-4F1F-B06B-81F400B4B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B1740D-C997-4FBD-B637-07F2BE197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A28DBF-85F2-423D-8196-13FADF4F3CEF}"/>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BA26E6A8-F46F-48E2-835D-585B312FBE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05261C-9744-4ED3-8BB8-595F2F269888}"/>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423803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6283-2F85-47C0-AD8B-08078D35E9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87A027-7A2B-4B97-8B82-9FA6F41DE8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9EA20F-A63C-4952-A13B-50841DEA80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DE0CF-9D35-4730-8887-0CB4431896E2}"/>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6" name="Footer Placeholder 5">
            <a:extLst>
              <a:ext uri="{FF2B5EF4-FFF2-40B4-BE49-F238E27FC236}">
                <a16:creationId xmlns:a16="http://schemas.microsoft.com/office/drawing/2014/main" id="{8DD0F18B-A1CD-4F76-97D0-45DE34251C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F9FBC9-06D8-4028-ADF8-E2E2730F459F}"/>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275928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38E7-83D7-4720-9E27-AD8C7AFFB7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C0FA56-68C9-4A81-B78C-CB3077754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714B0A-8BD6-453F-BA01-F08F5C82DC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2BB47C-4AE5-40FC-AA45-9DEFC4371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9BD468-3047-440C-A43F-3B36EA1C2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6AD503-89ED-420C-ADAE-25EBADE0E52E}"/>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8" name="Footer Placeholder 7">
            <a:extLst>
              <a:ext uri="{FF2B5EF4-FFF2-40B4-BE49-F238E27FC236}">
                <a16:creationId xmlns:a16="http://schemas.microsoft.com/office/drawing/2014/main" id="{545E18EC-D940-4876-8B95-36FFDD4274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4DDCB6-62AE-4E1E-BE18-1D82573EFBE4}"/>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82880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761-6B60-45ED-8202-FA46024216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6234E4-2241-4831-BF7C-8327BBAF49A7}"/>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4" name="Footer Placeholder 3">
            <a:extLst>
              <a:ext uri="{FF2B5EF4-FFF2-40B4-BE49-F238E27FC236}">
                <a16:creationId xmlns:a16="http://schemas.microsoft.com/office/drawing/2014/main" id="{ACC1E92D-8C55-407F-B201-26D97972B3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E4C983-08BF-4472-BE34-4AC0A7BC74DF}"/>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290018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89D14-FD3D-4853-B941-74B726B5840E}"/>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3" name="Footer Placeholder 2">
            <a:extLst>
              <a:ext uri="{FF2B5EF4-FFF2-40B4-BE49-F238E27FC236}">
                <a16:creationId xmlns:a16="http://schemas.microsoft.com/office/drawing/2014/main" id="{58575234-B25F-47FC-BF90-45C6CC44A1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AAEE70-D501-4954-A1B9-1510335522E4}"/>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109488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36A-E8BB-435F-8A52-2C1F4D260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E21D11-4E74-47DF-A399-B081C5B68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B1C325-3749-4961-BA53-8DC58D22A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6377C-CCDD-41FC-871A-9B95460312F2}"/>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6" name="Footer Placeholder 5">
            <a:extLst>
              <a:ext uri="{FF2B5EF4-FFF2-40B4-BE49-F238E27FC236}">
                <a16:creationId xmlns:a16="http://schemas.microsoft.com/office/drawing/2014/main" id="{1D748604-98E9-480C-8AA5-2F8088AB7C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3AB24-C1DE-4203-9A6D-11EA594A4330}"/>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193071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8995-497E-47DB-8A75-624DDCB86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9B5C96-FE59-4B52-90EF-923C22069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CFC926-C974-449B-8ABB-99CCAD3D8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E68FE0-D386-4F66-8B65-787545B83CF2}"/>
              </a:ext>
            </a:extLst>
          </p:cNvPr>
          <p:cNvSpPr>
            <a:spLocks noGrp="1"/>
          </p:cNvSpPr>
          <p:nvPr>
            <p:ph type="dt" sz="half" idx="10"/>
          </p:nvPr>
        </p:nvSpPr>
        <p:spPr/>
        <p:txBody>
          <a:bodyPr/>
          <a:lstStyle/>
          <a:p>
            <a:fld id="{BA44D8AD-1B20-4B2A-A881-46D1144BD8D9}" type="datetimeFigureOut">
              <a:rPr lang="en-GB" smtClean="0"/>
              <a:t>06/11/2020</a:t>
            </a:fld>
            <a:endParaRPr lang="en-GB"/>
          </a:p>
        </p:txBody>
      </p:sp>
      <p:sp>
        <p:nvSpPr>
          <p:cNvPr id="6" name="Footer Placeholder 5">
            <a:extLst>
              <a:ext uri="{FF2B5EF4-FFF2-40B4-BE49-F238E27FC236}">
                <a16:creationId xmlns:a16="http://schemas.microsoft.com/office/drawing/2014/main" id="{338E12AB-B9F3-41DC-9C80-D75808A90C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295953-A243-4E70-A26C-6237D3F7D403}"/>
              </a:ext>
            </a:extLst>
          </p:cNvPr>
          <p:cNvSpPr>
            <a:spLocks noGrp="1"/>
          </p:cNvSpPr>
          <p:nvPr>
            <p:ph type="sldNum" sz="quarter" idx="12"/>
          </p:nvPr>
        </p:nvSpPr>
        <p:spPr/>
        <p:txBody>
          <a:bodyPr/>
          <a:lstStyle/>
          <a:p>
            <a:fld id="{9E36DAC2-5BBE-4E6E-9855-7CD8FC34E278}" type="slidenum">
              <a:rPr lang="en-GB" smtClean="0"/>
              <a:t>‹#›</a:t>
            </a:fld>
            <a:endParaRPr lang="en-GB"/>
          </a:p>
        </p:txBody>
      </p:sp>
    </p:spTree>
    <p:extLst>
      <p:ext uri="{BB962C8B-B14F-4D97-AF65-F5344CB8AC3E}">
        <p14:creationId xmlns:p14="http://schemas.microsoft.com/office/powerpoint/2010/main" val="210970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9AEF6-A089-4C23-B2AD-86F7989A2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112A05-07DC-4FEC-8B0E-DB65A4D35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7026F-7130-4081-A9F6-40806403B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4D8AD-1B20-4B2A-A881-46D1144BD8D9}" type="datetimeFigureOut">
              <a:rPr lang="en-GB" smtClean="0"/>
              <a:t>06/11/2020</a:t>
            </a:fld>
            <a:endParaRPr lang="en-GB"/>
          </a:p>
        </p:txBody>
      </p:sp>
      <p:sp>
        <p:nvSpPr>
          <p:cNvPr id="5" name="Footer Placeholder 4">
            <a:extLst>
              <a:ext uri="{FF2B5EF4-FFF2-40B4-BE49-F238E27FC236}">
                <a16:creationId xmlns:a16="http://schemas.microsoft.com/office/drawing/2014/main" id="{C26443EC-565A-461A-869D-5F631B568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D9394D-8B29-4D85-B730-2A6C9FA83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DAC2-5BBE-4E6E-9855-7CD8FC34E278}" type="slidenum">
              <a:rPr lang="en-GB" smtClean="0"/>
              <a:t>‹#›</a:t>
            </a:fld>
            <a:endParaRPr lang="en-GB"/>
          </a:p>
        </p:txBody>
      </p:sp>
    </p:spTree>
    <p:extLst>
      <p:ext uri="{BB962C8B-B14F-4D97-AF65-F5344CB8AC3E}">
        <p14:creationId xmlns:p14="http://schemas.microsoft.com/office/powerpoint/2010/main" val="207770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169" y="548680"/>
            <a:ext cx="8229600" cy="648072"/>
          </a:xfrm>
          <a:noFill/>
        </p:spPr>
        <p:txBody>
          <a:bodyPr>
            <a:noAutofit/>
          </a:bodyPr>
          <a:lstStyle/>
          <a:p>
            <a:r>
              <a:rPr lang="en-GB" sz="5400" b="1" i="1" u="sng" dirty="0">
                <a:effectLst>
                  <a:outerShdw blurRad="38100" dist="38100" dir="2700000" algn="tl">
                    <a:srgbClr val="000000"/>
                  </a:outerShdw>
                </a:effectLst>
                <a:latin typeface="Trebuchet MS" pitchFamily="34" charset="0"/>
              </a:rPr>
              <a:t>A Christmas Carol</a:t>
            </a:r>
            <a:br>
              <a:rPr lang="en-GB" sz="5400" b="1" i="1" dirty="0">
                <a:solidFill>
                  <a:srgbClr val="7030A0"/>
                </a:solidFill>
                <a:effectLst>
                  <a:outerShdw blurRad="38100" dist="38100" dir="2700000" algn="tl">
                    <a:srgbClr val="000000"/>
                  </a:outerShdw>
                </a:effectLst>
                <a:latin typeface="Trebuchet MS" pitchFamily="34" charset="0"/>
              </a:rPr>
            </a:br>
            <a:endParaRPr lang="en-US" sz="5400" i="1" dirty="0">
              <a:solidFill>
                <a:srgbClr val="7030A0"/>
              </a:solidFill>
            </a:endParaRPr>
          </a:p>
        </p:txBody>
      </p:sp>
      <p:sp>
        <p:nvSpPr>
          <p:cNvPr id="297987" name="Rectangle 3"/>
          <p:cNvSpPr>
            <a:spLocks noGrp="1" noChangeArrowheads="1"/>
          </p:cNvSpPr>
          <p:nvPr>
            <p:ph sz="half" idx="1"/>
          </p:nvPr>
        </p:nvSpPr>
        <p:spPr>
          <a:xfrm>
            <a:off x="1491000" y="836712"/>
            <a:ext cx="8637449" cy="2592288"/>
          </a:xfrm>
          <a:noFill/>
        </p:spPr>
        <p:txBody>
          <a:bodyPr>
            <a:normAutofit fontScale="62500" lnSpcReduction="20000"/>
          </a:bodyPr>
          <a:lstStyle/>
          <a:p>
            <a:pPr eaLnBrk="1" hangingPunct="1">
              <a:lnSpc>
                <a:spcPct val="120000"/>
              </a:lnSpc>
              <a:buFontTx/>
              <a:buNone/>
              <a:defRPr/>
            </a:pPr>
            <a:endParaRPr lang="en-GB" sz="500" b="1" dirty="0">
              <a:latin typeface="Trebuchet MS" pitchFamily="34" charset="0"/>
            </a:endParaRPr>
          </a:p>
          <a:p>
            <a:pPr algn="ctr" eaLnBrk="1" hangingPunct="1">
              <a:lnSpc>
                <a:spcPct val="120000"/>
              </a:lnSpc>
              <a:buFontTx/>
              <a:buNone/>
              <a:defRPr/>
            </a:pPr>
            <a:r>
              <a:rPr lang="en-GB" sz="4800" b="1" dirty="0">
                <a:latin typeface="Trebuchet MS" pitchFamily="34" charset="0"/>
              </a:rPr>
              <a:t>The Ghost of Christmas Present</a:t>
            </a:r>
          </a:p>
          <a:p>
            <a:pPr algn="ctr" eaLnBrk="1" hangingPunct="1">
              <a:lnSpc>
                <a:spcPct val="120000"/>
              </a:lnSpc>
              <a:buFontTx/>
              <a:buNone/>
              <a:defRPr/>
            </a:pPr>
            <a:r>
              <a:rPr lang="en-GB" sz="4800" b="1" dirty="0">
                <a:latin typeface="Trebuchet MS" pitchFamily="34" charset="0"/>
              </a:rPr>
              <a:t>LO: To learn about historical context and the symbolism of TG of CPR.</a:t>
            </a:r>
          </a:p>
          <a:p>
            <a:pPr algn="ctr" eaLnBrk="1" hangingPunct="1">
              <a:lnSpc>
                <a:spcPct val="120000"/>
              </a:lnSpc>
              <a:buFontTx/>
              <a:buNone/>
              <a:defRPr/>
            </a:pPr>
            <a:r>
              <a:rPr lang="en-GB" sz="4800" b="1" dirty="0">
                <a:latin typeface="Trebuchet MS" pitchFamily="34" charset="0"/>
              </a:rPr>
              <a:t>ST: I can analyse language and structure.</a:t>
            </a: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81" b="11775"/>
          <a:stretch/>
        </p:blipFill>
        <p:spPr>
          <a:xfrm>
            <a:off x="2063552" y="3429001"/>
            <a:ext cx="7649260" cy="3274775"/>
          </a:xfrm>
          <a:prstGeom prst="rect">
            <a:avLst/>
          </a:prstGeom>
          <a:ln w="28575">
            <a:solidFill>
              <a:schemeClr val="tx1"/>
            </a:solidFill>
          </a:ln>
        </p:spPr>
      </p:pic>
    </p:spTree>
    <p:extLst>
      <p:ext uri="{BB962C8B-B14F-4D97-AF65-F5344CB8AC3E}">
        <p14:creationId xmlns:p14="http://schemas.microsoft.com/office/powerpoint/2010/main" val="24450621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rot="1243970">
            <a:off x="1768897" y="2017072"/>
            <a:ext cx="2486025" cy="1838325"/>
          </a:xfrm>
          <a:prstGeom prst="rect">
            <a:avLst/>
          </a:prstGeom>
        </p:spPr>
      </p:pic>
      <p:sp>
        <p:nvSpPr>
          <p:cNvPr id="2" name="Title 1"/>
          <p:cNvSpPr>
            <a:spLocks noGrp="1"/>
          </p:cNvSpPr>
          <p:nvPr>
            <p:ph type="title"/>
          </p:nvPr>
        </p:nvSpPr>
        <p:spPr>
          <a:xfrm>
            <a:off x="1981200" y="274638"/>
            <a:ext cx="7620000" cy="1858218"/>
          </a:xfrm>
          <a:solidFill>
            <a:schemeClr val="accent1">
              <a:lumMod val="20000"/>
              <a:lumOff val="80000"/>
            </a:schemeClr>
          </a:solidFill>
        </p:spPr>
        <p:txBody>
          <a:bodyPr>
            <a:normAutofit fontScale="90000"/>
          </a:bodyPr>
          <a:lstStyle/>
          <a:p>
            <a:r>
              <a:rPr lang="en-GB" dirty="0"/>
              <a:t>Starter: Make a connection between the image and what we have read in Stave 3.</a:t>
            </a:r>
          </a:p>
        </p:txBody>
      </p:sp>
      <p:pic>
        <p:nvPicPr>
          <p:cNvPr id="5" name="Picture 4"/>
          <p:cNvPicPr>
            <a:picLocks noChangeAspect="1"/>
          </p:cNvPicPr>
          <p:nvPr/>
        </p:nvPicPr>
        <p:blipFill>
          <a:blip r:embed="rId4"/>
          <a:stretch>
            <a:fillRect/>
          </a:stretch>
        </p:blipFill>
        <p:spPr>
          <a:xfrm>
            <a:off x="4518677" y="2532424"/>
            <a:ext cx="2466975" cy="1847850"/>
          </a:xfrm>
          <a:prstGeom prst="rect">
            <a:avLst/>
          </a:prstGeom>
        </p:spPr>
      </p:pic>
      <p:pic>
        <p:nvPicPr>
          <p:cNvPr id="6" name="Picture 5"/>
          <p:cNvPicPr>
            <a:picLocks noChangeAspect="1"/>
          </p:cNvPicPr>
          <p:nvPr/>
        </p:nvPicPr>
        <p:blipFill>
          <a:blip r:embed="rId5"/>
          <a:stretch>
            <a:fillRect/>
          </a:stretch>
        </p:blipFill>
        <p:spPr>
          <a:xfrm rot="1035178">
            <a:off x="1790147" y="4324741"/>
            <a:ext cx="1884213" cy="1411341"/>
          </a:xfrm>
          <a:prstGeom prst="rect">
            <a:avLst/>
          </a:prstGeom>
        </p:spPr>
      </p:pic>
      <p:pic>
        <p:nvPicPr>
          <p:cNvPr id="7" name="Picture 6"/>
          <p:cNvPicPr>
            <a:picLocks noChangeAspect="1"/>
          </p:cNvPicPr>
          <p:nvPr/>
        </p:nvPicPr>
        <p:blipFill>
          <a:blip r:embed="rId6"/>
          <a:stretch>
            <a:fillRect/>
          </a:stretch>
        </p:blipFill>
        <p:spPr>
          <a:xfrm rot="20620504">
            <a:off x="8627052" y="2132857"/>
            <a:ext cx="1847850" cy="2466975"/>
          </a:xfrm>
          <a:prstGeom prst="rect">
            <a:avLst/>
          </a:prstGeom>
        </p:spPr>
      </p:pic>
      <p:pic>
        <p:nvPicPr>
          <p:cNvPr id="8" name="Picture 7"/>
          <p:cNvPicPr>
            <a:picLocks noChangeAspect="1"/>
          </p:cNvPicPr>
          <p:nvPr/>
        </p:nvPicPr>
        <p:blipFill>
          <a:blip r:embed="rId7"/>
          <a:stretch>
            <a:fillRect/>
          </a:stretch>
        </p:blipFill>
        <p:spPr>
          <a:xfrm>
            <a:off x="3647728" y="5183650"/>
            <a:ext cx="2857500" cy="1600200"/>
          </a:xfrm>
          <a:prstGeom prst="rect">
            <a:avLst/>
          </a:prstGeom>
        </p:spPr>
      </p:pic>
      <p:pic>
        <p:nvPicPr>
          <p:cNvPr id="9" name="Picture 8"/>
          <p:cNvPicPr>
            <a:picLocks noChangeAspect="1"/>
          </p:cNvPicPr>
          <p:nvPr/>
        </p:nvPicPr>
        <p:blipFill>
          <a:blip r:embed="rId8"/>
          <a:stretch>
            <a:fillRect/>
          </a:stretch>
        </p:blipFill>
        <p:spPr>
          <a:xfrm rot="20428892">
            <a:off x="8079892" y="5100410"/>
            <a:ext cx="2455379" cy="1379611"/>
          </a:xfrm>
          <a:prstGeom prst="rect">
            <a:avLst/>
          </a:prstGeom>
        </p:spPr>
      </p:pic>
      <p:pic>
        <p:nvPicPr>
          <p:cNvPr id="10" name="Picture 9"/>
          <p:cNvPicPr>
            <a:picLocks noChangeAspect="1"/>
          </p:cNvPicPr>
          <p:nvPr/>
        </p:nvPicPr>
        <p:blipFill>
          <a:blip r:embed="rId9"/>
          <a:stretch>
            <a:fillRect/>
          </a:stretch>
        </p:blipFill>
        <p:spPr>
          <a:xfrm rot="20281418">
            <a:off x="6603107" y="3971268"/>
            <a:ext cx="1983700" cy="1435422"/>
          </a:xfrm>
          <a:prstGeom prst="rect">
            <a:avLst/>
          </a:prstGeom>
        </p:spPr>
      </p:pic>
    </p:spTree>
    <p:extLst>
      <p:ext uri="{BB962C8B-B14F-4D97-AF65-F5344CB8AC3E}">
        <p14:creationId xmlns:p14="http://schemas.microsoft.com/office/powerpoint/2010/main" val="271416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99392"/>
            <a:ext cx="9144000" cy="1143000"/>
          </a:xfrm>
        </p:spPr>
        <p:txBody>
          <a:bodyPr>
            <a:normAutofit/>
          </a:bodyPr>
          <a:lstStyle/>
          <a:p>
            <a:r>
              <a:rPr lang="en-GB" sz="3600" b="1" dirty="0">
                <a:effectLst>
                  <a:outerShdw blurRad="38100" dist="38100" dir="2700000" algn="tl">
                    <a:srgbClr val="000000">
                      <a:alpha val="43137"/>
                    </a:srgbClr>
                  </a:outerShdw>
                </a:effectLst>
              </a:rPr>
              <a:t>Historical Context: A Victorian Christmas</a:t>
            </a:r>
          </a:p>
        </p:txBody>
      </p:sp>
      <p:sp>
        <p:nvSpPr>
          <p:cNvPr id="5" name="Content Placeholder 4"/>
          <p:cNvSpPr>
            <a:spLocks noGrp="1"/>
          </p:cNvSpPr>
          <p:nvPr>
            <p:ph sz="half" idx="1"/>
          </p:nvPr>
        </p:nvSpPr>
        <p:spPr>
          <a:xfrm>
            <a:off x="1715312" y="836713"/>
            <a:ext cx="4596711" cy="2808311"/>
          </a:xfrm>
          <a:solidFill>
            <a:schemeClr val="bg1"/>
          </a:solidFill>
          <a:ln w="28575">
            <a:solidFill>
              <a:schemeClr val="tx1"/>
            </a:solidFill>
          </a:ln>
        </p:spPr>
        <p:txBody>
          <a:bodyPr>
            <a:noAutofit/>
          </a:bodyPr>
          <a:lstStyle/>
          <a:p>
            <a:pPr marL="0" indent="0" algn="just">
              <a:buNone/>
            </a:pPr>
            <a:r>
              <a:rPr lang="en-GB" sz="2000" dirty="0"/>
              <a:t>Before Victoria's reign started in 1837, nobody in Britain had heard of Santa Claus or Christmas Crackers. No Christmas cards were sent and most people did not have holidays from work. The wealth and technologies generated by the industrial revolution of the Victorian era changed the face of Christmas forever..</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6120" y="933162"/>
            <a:ext cx="3368704" cy="4794870"/>
          </a:xfrm>
          <a:ln w="28575">
            <a:solidFill>
              <a:schemeClr val="tx1"/>
            </a:solidFill>
          </a:ln>
        </p:spPr>
      </p:pic>
      <p:sp>
        <p:nvSpPr>
          <p:cNvPr id="7" name="TextBox 6"/>
          <p:cNvSpPr txBox="1"/>
          <p:nvPr/>
        </p:nvSpPr>
        <p:spPr>
          <a:xfrm>
            <a:off x="1654455" y="3789041"/>
            <a:ext cx="4657569" cy="2554545"/>
          </a:xfrm>
          <a:prstGeom prst="rect">
            <a:avLst/>
          </a:prstGeom>
          <a:solidFill>
            <a:schemeClr val="bg1"/>
          </a:solidFill>
          <a:ln w="28575">
            <a:solidFill>
              <a:schemeClr val="tx1"/>
            </a:solidFill>
          </a:ln>
        </p:spPr>
        <p:txBody>
          <a:bodyPr wrap="square" rtlCol="0">
            <a:spAutoFit/>
          </a:bodyPr>
          <a:lstStyle/>
          <a:p>
            <a:pPr algn="just"/>
            <a:r>
              <a:rPr lang="en-GB" sz="2000" dirty="0"/>
              <a:t>Sentimental do-gooders like Charles Dickens wrote books like "Christmas Carol", published in 1843, which actually encouraged rich Victorians to redistribute their wealth by giving money and gifts to the poor - Humbug! These radical middle class ideals eventually spread to the not-quite-so-poor as well.</a:t>
            </a:r>
          </a:p>
        </p:txBody>
      </p:sp>
      <p:sp>
        <p:nvSpPr>
          <p:cNvPr id="9" name="TextBox 8"/>
          <p:cNvSpPr txBox="1"/>
          <p:nvPr/>
        </p:nvSpPr>
        <p:spPr>
          <a:xfrm>
            <a:off x="6672064" y="5728032"/>
            <a:ext cx="3384376" cy="923330"/>
          </a:xfrm>
          <a:prstGeom prst="rect">
            <a:avLst/>
          </a:prstGeom>
          <a:solidFill>
            <a:schemeClr val="bg1"/>
          </a:solidFill>
          <a:ln w="28575">
            <a:solidFill>
              <a:schemeClr val="tx1"/>
            </a:solidFill>
          </a:ln>
        </p:spPr>
        <p:txBody>
          <a:bodyPr wrap="square" rtlCol="0">
            <a:spAutoFit/>
          </a:bodyPr>
          <a:lstStyle/>
          <a:p>
            <a:pPr algn="ctr"/>
            <a:r>
              <a:rPr lang="en-GB" b="1" dirty="0"/>
              <a:t>How is this information important to understanding </a:t>
            </a:r>
            <a:r>
              <a:rPr lang="en-GB" b="1" i="1" dirty="0"/>
              <a:t>A Christmas Carol</a:t>
            </a:r>
            <a:r>
              <a:rPr lang="en-GB" b="1" dirty="0"/>
              <a:t>?</a:t>
            </a:r>
          </a:p>
        </p:txBody>
      </p:sp>
    </p:spTree>
    <p:extLst>
      <p:ext uri="{BB962C8B-B14F-4D97-AF65-F5344CB8AC3E}">
        <p14:creationId xmlns:p14="http://schemas.microsoft.com/office/powerpoint/2010/main" val="1929769443"/>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99392"/>
            <a:ext cx="9144000" cy="1143000"/>
          </a:xfrm>
          <a:ln>
            <a:noFill/>
          </a:ln>
        </p:spPr>
        <p:txBody>
          <a:bodyPr>
            <a:normAutofit/>
          </a:bodyPr>
          <a:lstStyle/>
          <a:p>
            <a:r>
              <a:rPr lang="en-GB" b="1" dirty="0">
                <a:solidFill>
                  <a:schemeClr val="tx1"/>
                </a:solidFill>
                <a:effectLst>
                  <a:outerShdw blurRad="38100" dist="38100" dir="2700000" algn="tl">
                    <a:srgbClr val="000000">
                      <a:alpha val="43137"/>
                    </a:srgbClr>
                  </a:outerShdw>
                </a:effectLst>
              </a:rPr>
              <a:t>Historical Context: Santa Claus</a:t>
            </a:r>
          </a:p>
        </p:txBody>
      </p:sp>
      <p:sp>
        <p:nvSpPr>
          <p:cNvPr id="5" name="Content Placeholder 4"/>
          <p:cNvSpPr>
            <a:spLocks noGrp="1"/>
          </p:cNvSpPr>
          <p:nvPr>
            <p:ph sz="half" idx="1"/>
          </p:nvPr>
        </p:nvSpPr>
        <p:spPr>
          <a:xfrm>
            <a:off x="1919536" y="1196752"/>
            <a:ext cx="4316288" cy="4176464"/>
          </a:xfrm>
          <a:solidFill>
            <a:schemeClr val="bg1"/>
          </a:solidFill>
          <a:ln w="28575">
            <a:solidFill>
              <a:schemeClr val="tx1"/>
            </a:solidFill>
          </a:ln>
        </p:spPr>
        <p:txBody>
          <a:bodyPr>
            <a:noAutofit/>
          </a:bodyPr>
          <a:lstStyle/>
          <a:p>
            <a:pPr marL="0" indent="0" algn="just">
              <a:buNone/>
            </a:pPr>
            <a:r>
              <a:rPr lang="en-GB" sz="2000" dirty="0"/>
              <a:t>Father Christmas or Santa Claus: The two are in fact two entirely separate stories. Father Christmas was originally part of an old English midwinter festival, normally dressed in green, a sign of the returning spring. The stories of St. Nicholas (Sinter Klaas in Holland) came via Dutch settlers to America in the 17th Century. From the 1870's Sinter Klass became known in Britain as Santa Claus and with him came his unique gift and toy distribution system - reindeer and sleigh.</a:t>
            </a: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2065" y="980728"/>
            <a:ext cx="3670995" cy="5327816"/>
          </a:xfrm>
          <a:ln w="28575">
            <a:solidFill>
              <a:schemeClr val="tx1"/>
            </a:solidFill>
          </a:ln>
        </p:spPr>
      </p:pic>
      <p:sp>
        <p:nvSpPr>
          <p:cNvPr id="3" name="TextBox 2"/>
          <p:cNvSpPr txBox="1"/>
          <p:nvPr/>
        </p:nvSpPr>
        <p:spPr>
          <a:xfrm>
            <a:off x="1919536" y="5517233"/>
            <a:ext cx="4320480" cy="646331"/>
          </a:xfrm>
          <a:prstGeom prst="rect">
            <a:avLst/>
          </a:prstGeom>
          <a:solidFill>
            <a:schemeClr val="bg1"/>
          </a:solidFill>
          <a:ln w="28575">
            <a:solidFill>
              <a:schemeClr val="tx1"/>
            </a:solidFill>
          </a:ln>
        </p:spPr>
        <p:txBody>
          <a:bodyPr wrap="square" rtlCol="0">
            <a:spAutoFit/>
          </a:bodyPr>
          <a:lstStyle/>
          <a:p>
            <a:pPr algn="ctr"/>
            <a:r>
              <a:rPr lang="en-GB" b="1" dirty="0"/>
              <a:t>How is this information important to understanding </a:t>
            </a:r>
            <a:r>
              <a:rPr lang="en-GB" b="1" i="1" dirty="0"/>
              <a:t>A Christmas Carol</a:t>
            </a:r>
            <a:r>
              <a:rPr lang="en-GB" b="1" dirty="0"/>
              <a:t>?</a:t>
            </a:r>
          </a:p>
        </p:txBody>
      </p:sp>
    </p:spTree>
    <p:extLst>
      <p:ext uri="{BB962C8B-B14F-4D97-AF65-F5344CB8AC3E}">
        <p14:creationId xmlns:p14="http://schemas.microsoft.com/office/powerpoint/2010/main" val="427691278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147248" cy="1512168"/>
          </a:xfrm>
        </p:spPr>
        <p:txBody>
          <a:bodyPr/>
          <a:lstStyle/>
          <a:p>
            <a:r>
              <a:rPr lang="en-GB" sz="2800" dirty="0"/>
              <a:t>Use your image and add as many quotations about the Ghost of Christmas Present around it.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9777" y="1556793"/>
            <a:ext cx="3519901" cy="50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6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a christmas caro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642941"/>
            <a:ext cx="1185386" cy="610553"/>
          </a:xfrm>
          <a:prstGeom prst="rect">
            <a:avLst/>
          </a:prstGeom>
          <a:noFill/>
          <a:ln>
            <a:noFill/>
          </a:ln>
        </p:spPr>
      </p:pic>
      <p:graphicFrame>
        <p:nvGraphicFramePr>
          <p:cNvPr id="7" name="Table 6"/>
          <p:cNvGraphicFramePr>
            <a:graphicFrameLocks noGrp="1"/>
          </p:cNvGraphicFramePr>
          <p:nvPr>
            <p:extLst/>
          </p:nvPr>
        </p:nvGraphicFramePr>
        <p:xfrm>
          <a:off x="1633253" y="1666118"/>
          <a:ext cx="6740130" cy="3635775"/>
        </p:xfrm>
        <a:graphic>
          <a:graphicData uri="http://schemas.openxmlformats.org/drawingml/2006/table">
            <a:tbl>
              <a:tblPr firstRow="1" bandRow="1">
                <a:tableStyleId>{5940675A-B579-460E-94D1-54222C63F5DA}</a:tableStyleId>
              </a:tblPr>
              <a:tblGrid>
                <a:gridCol w="1746647">
                  <a:extLst>
                    <a:ext uri="{9D8B030D-6E8A-4147-A177-3AD203B41FA5}">
                      <a16:colId xmlns:a16="http://schemas.microsoft.com/office/drawing/2014/main" val="20000"/>
                    </a:ext>
                  </a:extLst>
                </a:gridCol>
                <a:gridCol w="1950244">
                  <a:extLst>
                    <a:ext uri="{9D8B030D-6E8A-4147-A177-3AD203B41FA5}">
                      <a16:colId xmlns:a16="http://schemas.microsoft.com/office/drawing/2014/main" val="20001"/>
                    </a:ext>
                  </a:extLst>
                </a:gridCol>
                <a:gridCol w="1841643">
                  <a:extLst>
                    <a:ext uri="{9D8B030D-6E8A-4147-A177-3AD203B41FA5}">
                      <a16:colId xmlns:a16="http://schemas.microsoft.com/office/drawing/2014/main" val="20002"/>
                    </a:ext>
                  </a:extLst>
                </a:gridCol>
                <a:gridCol w="1201596">
                  <a:extLst>
                    <a:ext uri="{9D8B030D-6E8A-4147-A177-3AD203B41FA5}">
                      <a16:colId xmlns:a16="http://schemas.microsoft.com/office/drawing/2014/main" val="20003"/>
                    </a:ext>
                  </a:extLst>
                </a:gridCol>
              </a:tblGrid>
              <a:tr h="1762883">
                <a:tc>
                  <a:txBody>
                    <a:bodyPr/>
                    <a:lstStyle/>
                    <a:p>
                      <a:pPr algn="ctr"/>
                      <a:r>
                        <a:rPr lang="en-GB" sz="800" b="1" i="1" dirty="0"/>
                        <a:t>Who/what</a:t>
                      </a:r>
                      <a:r>
                        <a:rPr lang="en-GB" sz="800" b="1" i="1" baseline="0" dirty="0"/>
                        <a:t> is the quotation about?</a:t>
                      </a:r>
                    </a:p>
                    <a:p>
                      <a:pPr algn="ctr"/>
                      <a:r>
                        <a:rPr lang="en-GB" sz="800" b="1" i="1" baseline="0" dirty="0"/>
                        <a:t>What does the quotation mean?</a:t>
                      </a:r>
                    </a:p>
                    <a:p>
                      <a:pPr algn="ctr"/>
                      <a:r>
                        <a:rPr lang="en-GB" sz="800" b="1" i="1" baseline="0" dirty="0"/>
                        <a:t>What does the quotation suggest?</a:t>
                      </a:r>
                      <a:endParaRPr lang="en-GB" sz="800" b="1" i="1" dirty="0"/>
                    </a:p>
                  </a:txBody>
                  <a:tcPr marL="68580" marR="68580" marT="34290" marB="34290"/>
                </a:tc>
                <a:tc>
                  <a:txBody>
                    <a:bodyPr/>
                    <a:lstStyle/>
                    <a:p>
                      <a:pPr algn="ctr"/>
                      <a:r>
                        <a:rPr lang="en-GB" sz="800" b="1" i="1" baseline="0" dirty="0"/>
                        <a:t>Pick ONE word that shifts the tone of the novella from melancholy to something else. Explain your decision.</a:t>
                      </a:r>
                      <a:endParaRPr lang="en-GB" sz="1200" dirty="0"/>
                    </a:p>
                    <a:p>
                      <a:endParaRPr lang="en-GB" sz="1200" dirty="0"/>
                    </a:p>
                    <a:p>
                      <a:endParaRPr lang="en-GB" sz="1200" dirty="0"/>
                    </a:p>
                  </a:txBody>
                  <a:tcPr marL="68580" marR="68580" marT="34290" marB="34290"/>
                </a:tc>
                <a:tc>
                  <a:txBody>
                    <a:bodyPr/>
                    <a:lstStyle/>
                    <a:p>
                      <a:pPr algn="ctr"/>
                      <a:r>
                        <a:rPr lang="en-GB" sz="800" b="1" i="1" dirty="0"/>
                        <a:t>Why is this ghost</a:t>
                      </a:r>
                      <a:r>
                        <a:rPr lang="en-GB" sz="800" b="1" i="1" baseline="0" dirty="0"/>
                        <a:t> ‘glorious to see’? What can we infer about this ghost compared to the two that have come before?</a:t>
                      </a:r>
                    </a:p>
                    <a:p>
                      <a:pPr algn="ctr"/>
                      <a:endParaRPr lang="en-GB" sz="800" b="1" i="1" baseline="0" dirty="0"/>
                    </a:p>
                    <a:p>
                      <a:pPr algn="ctr"/>
                      <a:endParaRPr lang="en-GB" sz="800" b="1" i="1" baseline="0" dirty="0"/>
                    </a:p>
                    <a:p>
                      <a:pPr algn="ctr"/>
                      <a:endParaRPr lang="en-GB" sz="800" b="1" i="1" baseline="0" dirty="0"/>
                    </a:p>
                    <a:p>
                      <a:pPr algn="ctr"/>
                      <a:endParaRPr lang="en-GB" sz="800" b="1" i="1" baseline="0" dirty="0"/>
                    </a:p>
                    <a:p>
                      <a:pPr algn="ctr"/>
                      <a:endParaRPr lang="en-GB" sz="800" b="1" i="1" dirty="0"/>
                    </a:p>
                    <a:p>
                      <a:pPr algn="ctr"/>
                      <a:endParaRPr lang="en-GB" sz="800" b="1" i="1" dirty="0"/>
                    </a:p>
                  </a:txBody>
                  <a:tcPr marL="68580" marR="68580" marT="34290" marB="3429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1" dirty="0"/>
                        <a:t>What</a:t>
                      </a:r>
                      <a:r>
                        <a:rPr lang="en-GB" sz="900" b="1" i="1" baseline="0" dirty="0"/>
                        <a:t> is the significance of light in the novel? Why is it important that its light is ‘shed… on Scrooge’?</a:t>
                      </a:r>
                      <a:endParaRPr lang="en-GB" sz="900" b="1" i="1" dirty="0"/>
                    </a:p>
                    <a:p>
                      <a:pPr algn="ctr"/>
                      <a:endParaRPr lang="en-GB" sz="900" b="1" i="1" dirty="0"/>
                    </a:p>
                  </a:txBody>
                  <a:tcPr marL="68580" marR="68580" marT="34290" marB="34290"/>
                </a:tc>
                <a:extLst>
                  <a:ext uri="{0D108BD9-81ED-4DB2-BD59-A6C34878D82A}">
                    <a16:rowId xmlns:a16="http://schemas.microsoft.com/office/drawing/2014/main" val="10000"/>
                  </a:ext>
                </a:extLst>
              </a:tr>
              <a:tr h="1872892">
                <a:tc>
                  <a:txBody>
                    <a:bodyPr/>
                    <a:lstStyle/>
                    <a:p>
                      <a:pPr algn="ctr"/>
                      <a:r>
                        <a:rPr lang="en-GB" sz="800" b="1" i="1" dirty="0"/>
                        <a:t>What is Dickens’ authorial intent? What is he trying to say about</a:t>
                      </a:r>
                      <a:r>
                        <a:rPr lang="en-GB" sz="800" b="1" i="1" baseline="0" dirty="0"/>
                        <a:t> what Christmas can teach us through this quotation?</a:t>
                      </a:r>
                    </a:p>
                    <a:p>
                      <a:pPr algn="ctr"/>
                      <a:endParaRPr lang="en-GB" sz="1200" dirty="0"/>
                    </a:p>
                    <a:p>
                      <a:endParaRPr lang="en-GB" sz="1400" dirty="0"/>
                    </a:p>
                  </a:txBody>
                  <a:tcPr marL="68580" marR="68580" marT="34290" marB="34290"/>
                </a:tc>
                <a:tc>
                  <a:txBody>
                    <a:bodyPr/>
                    <a:lstStyle/>
                    <a:p>
                      <a:pPr algn="ctr"/>
                      <a:r>
                        <a:rPr lang="en-GB" sz="900" b="1" i="1" dirty="0"/>
                        <a:t>How can you connect this quotation</a:t>
                      </a:r>
                      <a:r>
                        <a:rPr lang="en-GB" sz="900" b="1" i="1" baseline="0" dirty="0"/>
                        <a:t> </a:t>
                      </a:r>
                      <a:r>
                        <a:rPr lang="en-GB" sz="900" b="1" i="1" dirty="0"/>
                        <a:t>to other areas of the text? Consider ideas from all staves.</a:t>
                      </a:r>
                    </a:p>
                  </a:txBody>
                  <a:tcPr marL="68580" marR="68580" marT="34290" marB="34290"/>
                </a:tc>
                <a:tc>
                  <a:txBody>
                    <a:bodyPr/>
                    <a:lstStyle/>
                    <a:p>
                      <a:pPr algn="ctr"/>
                      <a:r>
                        <a:rPr lang="en-GB" sz="800" b="1" i="1" dirty="0"/>
                        <a:t>What similarities</a:t>
                      </a:r>
                      <a:r>
                        <a:rPr lang="en-GB" sz="800" b="1" i="1" baseline="0" dirty="0"/>
                        <a:t> does this ghost share with Christmas time? Consider each part of the quotation carefully.</a:t>
                      </a:r>
                      <a:endParaRPr lang="en-GB" sz="800" b="1" i="1" dirty="0"/>
                    </a:p>
                  </a:txBody>
                  <a:tcPr marL="68580" marR="68580" marT="34290" marB="34290"/>
                </a:tc>
                <a:tc vMerge="1">
                  <a:txBody>
                    <a:bodyPr/>
                    <a:lstStyle/>
                    <a:p>
                      <a:endParaRPr lang="en-GB" dirty="0"/>
                    </a:p>
                  </a:txBody>
                  <a:tcPr/>
                </a:tc>
                <a:extLst>
                  <a:ext uri="{0D108BD9-81ED-4DB2-BD59-A6C34878D82A}">
                    <a16:rowId xmlns:a16="http://schemas.microsoft.com/office/drawing/2014/main" val="10001"/>
                  </a:ext>
                </a:extLst>
              </a:tr>
            </a:tbl>
          </a:graphicData>
        </a:graphic>
      </p:graphicFrame>
      <p:cxnSp>
        <p:nvCxnSpPr>
          <p:cNvPr id="18" name="Straight Arrow Connector 17"/>
          <p:cNvCxnSpPr/>
          <p:nvPr/>
        </p:nvCxnSpPr>
        <p:spPr>
          <a:xfrm>
            <a:off x="3241866" y="2714833"/>
            <a:ext cx="2218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200332" y="2725549"/>
            <a:ext cx="2218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7039185" y="2722391"/>
            <a:ext cx="2218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5178901" y="4459802"/>
            <a:ext cx="2464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3241866" y="4451189"/>
            <a:ext cx="2464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6997898" y="4459802"/>
            <a:ext cx="2464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414147" y="1666116"/>
            <a:ext cx="2162666" cy="42872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900" b="1" dirty="0"/>
          </a:p>
          <a:p>
            <a:pPr algn="ctr"/>
            <a:endParaRPr lang="en-GB" sz="900" b="1" dirty="0"/>
          </a:p>
          <a:p>
            <a:pPr algn="ctr"/>
            <a:endParaRPr lang="en-GB" sz="900" b="1" dirty="0"/>
          </a:p>
          <a:p>
            <a:pPr algn="ctr"/>
            <a:r>
              <a:rPr lang="en-GB" sz="825" b="1" dirty="0"/>
              <a:t>Now write a paragraph which answers this question. In your response, use the quotation you have just analysed: </a:t>
            </a:r>
            <a:r>
              <a:rPr lang="en-GB" sz="825" b="1" u="sng" dirty="0"/>
              <a:t>How does Dickens present ideas about Christmas through the Ghosts?</a:t>
            </a:r>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a:p>
            <a:pPr algn="ctr"/>
            <a:endParaRPr lang="en-GB" sz="900" b="1" u="sng" dirty="0"/>
          </a:p>
        </p:txBody>
      </p:sp>
      <p:sp>
        <p:nvSpPr>
          <p:cNvPr id="31" name="Rectangle 30"/>
          <p:cNvSpPr/>
          <p:nvPr/>
        </p:nvSpPr>
        <p:spPr>
          <a:xfrm>
            <a:off x="2063552" y="304840"/>
            <a:ext cx="7720952" cy="253916"/>
          </a:xfrm>
          <a:prstGeom prst="rect">
            <a:avLst/>
          </a:prstGeom>
        </p:spPr>
        <p:txBody>
          <a:bodyPr wrap="square">
            <a:spAutoFit/>
          </a:bodyPr>
          <a:lstStyle/>
          <a:p>
            <a:pPr algn="ctr"/>
            <a:r>
              <a:rPr lang="en-GB" sz="1050" b="1" dirty="0">
                <a:latin typeface="arial" panose="020B0604020202020204" pitchFamily="34" charset="0"/>
              </a:rPr>
              <a:t>Complete the quotation drill before answering the quick question using the line you have analysed in the grid.</a:t>
            </a:r>
            <a:endParaRPr lang="en-GB" sz="1050" dirty="0"/>
          </a:p>
        </p:txBody>
      </p:sp>
      <p:sp>
        <p:nvSpPr>
          <p:cNvPr id="16" name="TextBox 15"/>
          <p:cNvSpPr txBox="1"/>
          <p:nvPr/>
        </p:nvSpPr>
        <p:spPr>
          <a:xfrm>
            <a:off x="1633253" y="5353202"/>
            <a:ext cx="6740130" cy="623248"/>
          </a:xfrm>
          <a:prstGeom prst="rect">
            <a:avLst/>
          </a:prstGeom>
          <a:noFill/>
          <a:ln>
            <a:solidFill>
              <a:schemeClr val="tx1"/>
            </a:solidFill>
          </a:ln>
        </p:spPr>
        <p:txBody>
          <a:bodyPr wrap="square" rtlCol="0">
            <a:spAutoFit/>
          </a:bodyPr>
          <a:lstStyle/>
          <a:p>
            <a:r>
              <a:rPr lang="en-GB" sz="1050" b="1" i="1" dirty="0"/>
              <a:t>Which topics can this quotation be filed under? One has already been done for you:</a:t>
            </a:r>
          </a:p>
          <a:p>
            <a:endParaRPr lang="en-GB" sz="1050" b="1" i="1" dirty="0"/>
          </a:p>
          <a:p>
            <a:r>
              <a:rPr lang="en-GB" sz="1350" b="1" dirty="0"/>
              <a:t>- Redemption </a:t>
            </a:r>
            <a:endParaRPr lang="en-GB" sz="1350" dirty="0"/>
          </a:p>
        </p:txBody>
      </p:sp>
      <p:sp>
        <p:nvSpPr>
          <p:cNvPr id="3" name="Rectangle 2"/>
          <p:cNvSpPr/>
          <p:nvPr/>
        </p:nvSpPr>
        <p:spPr>
          <a:xfrm>
            <a:off x="2724152" y="685102"/>
            <a:ext cx="7188273" cy="784830"/>
          </a:xfrm>
          <a:prstGeom prst="rect">
            <a:avLst/>
          </a:prstGeom>
        </p:spPr>
        <p:txBody>
          <a:bodyPr wrap="square">
            <a:spAutoFit/>
          </a:bodyPr>
          <a:lstStyle/>
          <a:p>
            <a:pPr algn="ctr"/>
            <a:r>
              <a:rPr lang="en-GB" sz="1500" b="1" dirty="0">
                <a:solidFill>
                  <a:srgbClr val="FF0000"/>
                </a:solidFill>
                <a:latin typeface="Arial" panose="020B0604020202020204" pitchFamily="34" charset="0"/>
                <a:cs typeface="Arial" panose="020B0604020202020204" pitchFamily="34" charset="0"/>
              </a:rPr>
              <a:t>‘there sat a jolly Giant, glorious to see, who bore a glowing torch… to shed its light on Scrooge.’</a:t>
            </a:r>
            <a:endParaRPr lang="en-GB" sz="1500" dirty="0">
              <a:solidFill>
                <a:srgbClr val="FF0000"/>
              </a:solidFill>
              <a:latin typeface="Arial" panose="020B0604020202020204" pitchFamily="34" charset="0"/>
              <a:cs typeface="Arial" panose="020B0604020202020204" pitchFamily="34" charset="0"/>
            </a:endParaRPr>
          </a:p>
          <a:p>
            <a:pPr algn="ctr"/>
            <a:endParaRPr lang="en-GB" sz="1500" b="1" dirty="0">
              <a:solidFill>
                <a:srgbClr val="FF0000"/>
              </a:solidFill>
            </a:endParaRPr>
          </a:p>
        </p:txBody>
      </p:sp>
    </p:spTree>
    <p:extLst>
      <p:ext uri="{BB962C8B-B14F-4D97-AF65-F5344CB8AC3E}">
        <p14:creationId xmlns:p14="http://schemas.microsoft.com/office/powerpoint/2010/main" val="26934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859216" cy="1143000"/>
          </a:xfrm>
        </p:spPr>
        <p:txBody>
          <a:bodyPr>
            <a:normAutofit fontScale="90000"/>
          </a:bodyPr>
          <a:lstStyle/>
          <a:p>
            <a:r>
              <a:rPr lang="en-GB" dirty="0"/>
              <a:t>What is Dickens using The Ghost of Christmas Present for?</a:t>
            </a:r>
          </a:p>
        </p:txBody>
      </p:sp>
      <p:sp>
        <p:nvSpPr>
          <p:cNvPr id="3" name="Content Placeholder 2"/>
          <p:cNvSpPr>
            <a:spLocks noGrp="1"/>
          </p:cNvSpPr>
          <p:nvPr>
            <p:ph sz="half" idx="1"/>
          </p:nvPr>
        </p:nvSpPr>
        <p:spPr>
          <a:xfrm>
            <a:off x="1703512" y="1536192"/>
            <a:ext cx="4032448" cy="4917144"/>
          </a:xfrm>
          <a:solidFill>
            <a:schemeClr val="accent6">
              <a:lumMod val="40000"/>
              <a:lumOff val="60000"/>
            </a:schemeClr>
          </a:solidFill>
        </p:spPr>
        <p:txBody>
          <a:bodyPr>
            <a:noAutofit/>
          </a:bodyPr>
          <a:lstStyle/>
          <a:p>
            <a:r>
              <a:rPr lang="en-GB" sz="3400" dirty="0"/>
              <a:t>Task: Write 2 detailed paragraphs answering this question above. Remember to show your  historical content knowledge to hit AO3. </a:t>
            </a:r>
          </a:p>
        </p:txBody>
      </p:sp>
      <p:sp>
        <p:nvSpPr>
          <p:cNvPr id="4" name="Content Placeholder 3"/>
          <p:cNvSpPr>
            <a:spLocks noGrp="1"/>
          </p:cNvSpPr>
          <p:nvPr>
            <p:ph sz="half" idx="2"/>
          </p:nvPr>
        </p:nvSpPr>
        <p:spPr>
          <a:xfrm>
            <a:off x="6023992" y="1700808"/>
            <a:ext cx="3657600" cy="4125056"/>
          </a:xfrm>
          <a:solidFill>
            <a:schemeClr val="accent3">
              <a:lumMod val="40000"/>
              <a:lumOff val="60000"/>
            </a:schemeClr>
          </a:solidFill>
        </p:spPr>
        <p:txBody>
          <a:bodyPr>
            <a:normAutofit/>
          </a:bodyPr>
          <a:lstStyle/>
          <a:p>
            <a:pPr marL="114300" indent="0">
              <a:buNone/>
            </a:pPr>
            <a:r>
              <a:rPr lang="en-GB" dirty="0"/>
              <a:t>ALSO THINK ABOUT:</a:t>
            </a:r>
          </a:p>
          <a:p>
            <a:r>
              <a:rPr lang="en-GB" dirty="0"/>
              <a:t>Does Dickens hint at inequality in society? How?</a:t>
            </a:r>
          </a:p>
          <a:p>
            <a:r>
              <a:rPr lang="en-GB" dirty="0"/>
              <a:t>Has Scrooge learned to change yet?</a:t>
            </a:r>
          </a:p>
          <a:p>
            <a:r>
              <a:rPr lang="en-GB" dirty="0"/>
              <a:t>What is the argument for Sabbatarianism?</a:t>
            </a:r>
          </a:p>
          <a:p>
            <a:endParaRPr lang="en-GB" dirty="0"/>
          </a:p>
        </p:txBody>
      </p:sp>
    </p:spTree>
    <p:extLst>
      <p:ext uri="{BB962C8B-B14F-4D97-AF65-F5344CB8AC3E}">
        <p14:creationId xmlns:p14="http://schemas.microsoft.com/office/powerpoint/2010/main" val="272131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644</Words>
  <Application>Microsoft Office PowerPoint</Application>
  <PresentationFormat>Widescreen</PresentationFormat>
  <Paragraphs>80</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vt:lpstr>
      <vt:lpstr>Calibri</vt:lpstr>
      <vt:lpstr>Calibri Light</vt:lpstr>
      <vt:lpstr>Trebuchet MS</vt:lpstr>
      <vt:lpstr>Office Theme</vt:lpstr>
      <vt:lpstr>A Christmas Carol </vt:lpstr>
      <vt:lpstr>Starter: Make a connection between the image and what we have read in Stave 3.</vt:lpstr>
      <vt:lpstr>Historical Context: A Victorian Christmas</vt:lpstr>
      <vt:lpstr>Historical Context: Santa Claus</vt:lpstr>
      <vt:lpstr>Use your image and add as many quotations about the Ghost of Christmas Present around it. </vt:lpstr>
      <vt:lpstr>PowerPoint Presentation</vt:lpstr>
      <vt:lpstr>What is Dickens using The Ghost of Christmas Present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Christmas Carol </dc:title>
  <dc:creator>D Weatherhead</dc:creator>
  <cp:lastModifiedBy>D Weatherhead</cp:lastModifiedBy>
  <cp:revision>1</cp:revision>
  <dcterms:created xsi:type="dcterms:W3CDTF">2020-11-06T11:23:26Z</dcterms:created>
  <dcterms:modified xsi:type="dcterms:W3CDTF">2020-11-06T11:24:56Z</dcterms:modified>
</cp:coreProperties>
</file>