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4" r:id="rId2"/>
    <p:sldId id="349" r:id="rId3"/>
    <p:sldId id="441" r:id="rId4"/>
    <p:sldId id="31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B0963-CC64-4D24-8B39-6EEE28E4547E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15C0F-D937-40B8-9611-091FA55B6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597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Prodigiously = remarkably or impressively great in extent, size, or degree.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630CC-980E-4F6E-BDE4-BA4BA8B0D16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768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@SPryke2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9D6EF7-D65B-43FE-B22F-8DC001C36F4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203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B3AEF-3921-4B32-A03E-8AC69C98E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E4ED05-98A8-4716-BC03-3BB4EA8AE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799C7-E3E5-438D-B365-C460AF17E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A429-F9D7-4CFD-AF3B-49B3A352E4F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5EE69-F010-4B27-92EE-BF076F01E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C0127-D347-44E9-9E6A-E446CABA6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121D-0BF8-40F8-BAE1-08BA3110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6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8170D-D93B-4733-B39A-7F8EA0557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500BF-4CB5-421B-B509-469E3DF56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C404F-7388-4924-84DB-02E5DC8B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A429-F9D7-4CFD-AF3B-49B3A352E4F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198B5-1939-4EC9-9AFC-722158D7C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A88A8-B42C-4D4E-B9A1-C901AB0A3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121D-0BF8-40F8-BAE1-08BA3110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32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B35B77-5439-43AE-A100-6EF2B8626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4E596-08CF-4560-A810-2EDAE94A3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3C75B-52C4-4A62-B3EE-D2E9D6861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A429-F9D7-4CFD-AF3B-49B3A352E4F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74FC9-0509-4201-B203-A0AD15A21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6C54A-C87F-4F32-97C5-BFB16E8EE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121D-0BF8-40F8-BAE1-08BA3110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3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6171D-F94B-4118-8A36-99231DB30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48F4D-30BA-4107-BEBF-3303DC48E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1D044-E019-42BE-8AEB-D8996A3DA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A429-F9D7-4CFD-AF3B-49B3A352E4F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73D4E-30FC-4954-94E6-C04D9DD28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5B82E-DE9B-433C-B144-CFA2B490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121D-0BF8-40F8-BAE1-08BA3110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03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8565A-8631-473F-A3F8-F7885E3CA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16944-EFB9-4963-832B-DFDDD5DA3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54912-961D-4B48-8751-D2CA64DE2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A429-F9D7-4CFD-AF3B-49B3A352E4F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44223-EA25-401B-90C8-477FAEDF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FEC0A-D7C6-4AE3-9906-EEEBC3CA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121D-0BF8-40F8-BAE1-08BA3110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56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813ED-4716-4DBC-8455-73E36B561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3BECC-736F-44C7-91C7-36B384D85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5306A-B37F-400F-B700-1D9436915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E6C0E-9CB8-4D10-902C-73A3BB60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A429-F9D7-4CFD-AF3B-49B3A352E4F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7E049-4F03-4BD7-8A33-218EED364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E545E-FEA3-449F-9AD6-F4F8455F3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121D-0BF8-40F8-BAE1-08BA3110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05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6220B-6DFB-446F-83B0-800070F1F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278BD-DEE1-4AF7-845B-07AE19BBD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9646D-150C-493F-A7A8-B07A64FFD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D31321-D775-4B6E-B2DB-97B405C41E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102A57-8D70-473A-8242-C77E2E0597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B654C-EB73-4F0F-9AF8-D851120C0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A429-F9D7-4CFD-AF3B-49B3A352E4F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AEF4D8-F5F9-48D7-B478-F9D6909F9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3B689B-8CE9-480B-B4E1-F7056F10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121D-0BF8-40F8-BAE1-08BA3110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79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D1BAA-EA94-4BB0-8F97-C0611E9C4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736A4-86B7-4F0F-ACD1-35E501EDD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A429-F9D7-4CFD-AF3B-49B3A352E4F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2AD404-0EA6-44A6-945C-8DC2B1AD9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47E406-31E4-49D9-ADD6-97A512894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121D-0BF8-40F8-BAE1-08BA3110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93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CCF2F3-6EE8-41AF-BA1B-C8F0BB3F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A429-F9D7-4CFD-AF3B-49B3A352E4F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6F37F-6C20-4AAC-8762-BB94995AD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07576-34F7-455E-9DC6-8A64C8E1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121D-0BF8-40F8-BAE1-08BA3110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6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82046-9F61-465D-A54F-097871F7B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7083B-3A9C-421E-8519-A8DED21CF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CB28F9-7948-40B8-80D6-8FF5DAC14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D15F6-4534-47A7-AF3E-9D17726CC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A429-F9D7-4CFD-AF3B-49B3A352E4F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E8FA6-0DF9-4BF3-8902-EEA653B5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407E3-F0F2-4323-8C82-E5D1A8C49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121D-0BF8-40F8-BAE1-08BA3110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0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A268-36F0-42D3-9D27-26688854D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C3131C-CA50-4A89-814B-47FC66EA6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F3E477-0F09-4781-9919-11454364D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5960D-6FF3-4471-84AF-00ADF86B5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A429-F9D7-4CFD-AF3B-49B3A352E4F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416B-F0F1-44AB-B46E-14DBC1EB6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AC4C8-1FF0-4A94-A1E0-DBA6818EE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5121D-0BF8-40F8-BAE1-08BA3110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96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51CA93-9EB9-4CB6-817B-AD9400AA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3B04B-537E-4F9F-9D74-A44794348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0D2B6-0A4D-4C6F-9963-DE9B17DFA6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0A429-F9D7-4CFD-AF3B-49B3A352E4F7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4B232-C0A9-4140-8996-416D5D194C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A8FD-A0B8-427B-A2BB-DDCEEFC39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5121D-0BF8-40F8-BAE1-08BA3110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17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169" y="548680"/>
            <a:ext cx="8229600" cy="648072"/>
          </a:xfrm>
          <a:noFill/>
        </p:spPr>
        <p:txBody>
          <a:bodyPr>
            <a:noAutofit/>
          </a:bodyPr>
          <a:lstStyle/>
          <a:p>
            <a:r>
              <a:rPr lang="en-GB" sz="54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A Christmas Carol</a:t>
            </a:r>
            <a:br>
              <a:rPr lang="en-GB" sz="5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</a:br>
            <a:endParaRPr lang="en-US" sz="5400" i="1" dirty="0">
              <a:solidFill>
                <a:srgbClr val="7030A0"/>
              </a:solidFill>
            </a:endParaRPr>
          </a:p>
        </p:txBody>
      </p:sp>
      <p:sp>
        <p:nvSpPr>
          <p:cNvPr id="2979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91000" y="836712"/>
            <a:ext cx="8637449" cy="2592288"/>
          </a:xfrm>
          <a:noFill/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endParaRPr lang="en-GB" sz="500" b="1" dirty="0">
              <a:latin typeface="Trebuchet MS" pitchFamily="34" charset="0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r>
              <a:rPr lang="en-GB" sz="4800" b="1" dirty="0">
                <a:latin typeface="Trebuchet MS" pitchFamily="34" charset="0"/>
              </a:rPr>
              <a:t>The Ghost of Christmas Present</a:t>
            </a:r>
          </a:p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r>
              <a:rPr lang="en-GB" sz="4800" b="1" dirty="0">
                <a:latin typeface="Trebuchet MS" pitchFamily="34" charset="0"/>
              </a:rPr>
              <a:t>LO: To understand the importance of The Ghost of Christmas Present.</a:t>
            </a:r>
          </a:p>
          <a:p>
            <a:pPr algn="ctr" eaLnBrk="1" hangingPunct="1">
              <a:lnSpc>
                <a:spcPct val="120000"/>
              </a:lnSpc>
              <a:buFontTx/>
              <a:buNone/>
              <a:defRPr/>
            </a:pPr>
            <a:r>
              <a:rPr lang="en-GB" sz="4800" b="1" dirty="0">
                <a:latin typeface="Trebuchet MS" pitchFamily="34" charset="0"/>
              </a:rPr>
              <a:t>ST: I can analyse language and structure.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  <a:latin typeface="Trebuchet M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1" b="11775"/>
          <a:stretch/>
        </p:blipFill>
        <p:spPr>
          <a:xfrm>
            <a:off x="2063552" y="3429001"/>
            <a:ext cx="7649260" cy="32747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1524000" y="6309320"/>
            <a:ext cx="914400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Key words: </a:t>
            </a:r>
            <a:r>
              <a:rPr lang="en-GB" b="1" i="1" dirty="0">
                <a:solidFill>
                  <a:schemeClr val="tx1"/>
                </a:solidFill>
                <a:latin typeface="+mj-lt"/>
              </a:rPr>
              <a:t>Prodigiously          transformation            cornucopia          scabbard  reverently              capacious                genial            bigotry        deprive    supernatural</a:t>
            </a:r>
          </a:p>
        </p:txBody>
      </p:sp>
    </p:spTree>
    <p:extLst>
      <p:ext uri="{BB962C8B-B14F-4D97-AF65-F5344CB8AC3E}">
        <p14:creationId xmlns:p14="http://schemas.microsoft.com/office/powerpoint/2010/main" val="2091275586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136904" cy="1354162"/>
          </a:xfrm>
          <a:solidFill>
            <a:srgbClr val="FFFF00"/>
          </a:solidFill>
        </p:spPr>
        <p:txBody>
          <a:bodyPr/>
          <a:lstStyle/>
          <a:p>
            <a:r>
              <a:rPr lang="en-GB" sz="2000" b="1" dirty="0"/>
              <a:t>Starter: The memories are very significant – you must remember them and know their significance. Create a timeline  to show which event happened at which stage of Scrooge’s life. Against each event note the lessons Scrooge learned; add the most important quotation related to it.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3573463"/>
          <a:ext cx="7620000" cy="640080"/>
        </p:xfrm>
        <a:graphic>
          <a:graphicData uri="http://schemas.openxmlformats.org/drawingml/2006/table">
            <a:tbl>
              <a:tblPr firstRow="1" bandRow="1"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First 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Last 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351584" y="4725144"/>
            <a:ext cx="1728192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215681" y="3996892"/>
            <a:ext cx="9315" cy="72500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11824" y="2996952"/>
            <a:ext cx="0" cy="70230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665348" y="1988840"/>
            <a:ext cx="1728192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4871864" y="4721892"/>
            <a:ext cx="1728192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5735960" y="1988840"/>
            <a:ext cx="1728192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7032104" y="4721892"/>
            <a:ext cx="1728192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807968" y="3851658"/>
            <a:ext cx="0" cy="87023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032104" y="2996952"/>
            <a:ext cx="0" cy="70230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328248" y="3996891"/>
            <a:ext cx="0" cy="70230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524000" y="6309320"/>
            <a:ext cx="914400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Key words: </a:t>
            </a:r>
            <a:r>
              <a:rPr lang="en-GB" b="1" i="1" dirty="0">
                <a:solidFill>
                  <a:schemeClr val="tx1"/>
                </a:solidFill>
                <a:latin typeface="+mj-lt"/>
              </a:rPr>
              <a:t>Prodigiously          transformation            cornucopia          scabbard  reverently              capacious                genial            bigotry        deprive    supernatural</a:t>
            </a:r>
          </a:p>
        </p:txBody>
      </p:sp>
    </p:spTree>
    <p:extLst>
      <p:ext uri="{BB962C8B-B14F-4D97-AF65-F5344CB8AC3E}">
        <p14:creationId xmlns:p14="http://schemas.microsoft.com/office/powerpoint/2010/main" val="2922106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 result for a christmas carol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663" y="969839"/>
            <a:ext cx="1185386" cy="61055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633253" y="1666118"/>
          <a:ext cx="6740130" cy="36357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6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1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1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62883">
                <a:tc>
                  <a:txBody>
                    <a:bodyPr/>
                    <a:lstStyle/>
                    <a:p>
                      <a:pPr algn="ctr"/>
                      <a:r>
                        <a:rPr lang="en-GB" sz="800" b="1" i="1" dirty="0"/>
                        <a:t>Who/what</a:t>
                      </a:r>
                      <a:r>
                        <a:rPr lang="en-GB" sz="800" b="1" i="1" baseline="0" dirty="0"/>
                        <a:t> is the quotation about?</a:t>
                      </a:r>
                    </a:p>
                    <a:p>
                      <a:pPr algn="ctr"/>
                      <a:r>
                        <a:rPr lang="en-GB" sz="800" b="1" i="1" baseline="0" dirty="0"/>
                        <a:t>What does the quotation mean?</a:t>
                      </a:r>
                    </a:p>
                    <a:p>
                      <a:pPr algn="ctr"/>
                      <a:r>
                        <a:rPr lang="en-GB" sz="800" b="1" i="1" baseline="0" dirty="0"/>
                        <a:t>What does the quotation suggest?</a:t>
                      </a:r>
                      <a:endParaRPr lang="en-GB" sz="800" b="1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i="1" baseline="0" dirty="0"/>
                        <a:t>What can we infer about Scrooge’s original aspirations? What could Belle’s aspirations be if they don’t match Scrooge’s?</a:t>
                      </a:r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i="1" dirty="0"/>
                        <a:t>Consider Scrooge’s passion: ‘Gain’. What</a:t>
                      </a:r>
                      <a:r>
                        <a:rPr lang="en-GB" sz="800" b="1" i="1" baseline="0" dirty="0"/>
                        <a:t> was society like in Victorian London to cause ‘Gain’ to be his sole focus?</a:t>
                      </a:r>
                    </a:p>
                    <a:p>
                      <a:pPr algn="ctr"/>
                      <a:endParaRPr lang="en-GB" sz="800" b="1" i="1" baseline="0" dirty="0"/>
                    </a:p>
                    <a:p>
                      <a:pPr algn="ctr"/>
                      <a:endParaRPr lang="en-GB" sz="800" b="1" i="1" baseline="0" dirty="0"/>
                    </a:p>
                    <a:p>
                      <a:pPr algn="ctr"/>
                      <a:endParaRPr lang="en-GB" sz="800" b="1" i="1" baseline="0" dirty="0"/>
                    </a:p>
                    <a:p>
                      <a:pPr algn="ctr"/>
                      <a:endParaRPr lang="en-GB" sz="800" b="1" i="1" baseline="0" dirty="0"/>
                    </a:p>
                    <a:p>
                      <a:pPr algn="ctr"/>
                      <a:endParaRPr lang="en-GB" sz="800" b="1" i="1" dirty="0"/>
                    </a:p>
                    <a:p>
                      <a:pPr algn="ctr"/>
                      <a:endParaRPr lang="en-GB" sz="800" b="1" i="1" dirty="0"/>
                    </a:p>
                  </a:txBody>
                  <a:tcPr marL="68580" marR="68580" marT="34290" marB="34290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1" dirty="0"/>
                        <a:t>‘Aspirations’ is a plural and ‘Gain’ is singular.</a:t>
                      </a:r>
                      <a:r>
                        <a:rPr lang="en-GB" sz="900" b="1" i="1" baseline="0" dirty="0"/>
                        <a:t> What does this suggest to you?</a:t>
                      </a:r>
                      <a:endParaRPr lang="en-GB" sz="900" b="1" i="1" dirty="0"/>
                    </a:p>
                    <a:p>
                      <a:pPr algn="ctr"/>
                      <a:endParaRPr lang="en-GB" sz="900" b="1" i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892">
                <a:tc>
                  <a:txBody>
                    <a:bodyPr/>
                    <a:lstStyle/>
                    <a:p>
                      <a:pPr algn="ctr"/>
                      <a:r>
                        <a:rPr lang="en-GB" sz="800" b="1" i="1" dirty="0"/>
                        <a:t>What is Dickens’ authorial intent? What is he trying to say about</a:t>
                      </a:r>
                      <a:r>
                        <a:rPr lang="en-GB" sz="800" b="1" i="1" baseline="0" dirty="0"/>
                        <a:t> people and their morals through this quotation?</a:t>
                      </a:r>
                    </a:p>
                    <a:p>
                      <a:pPr algn="ctr"/>
                      <a:endParaRPr lang="en-GB" sz="1200" dirty="0"/>
                    </a:p>
                    <a:p>
                      <a:endParaRPr lang="en-GB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i="1" dirty="0"/>
                        <a:t>How can you connect this quotation</a:t>
                      </a:r>
                      <a:r>
                        <a:rPr lang="en-GB" sz="900" b="1" i="1" baseline="0" dirty="0"/>
                        <a:t> </a:t>
                      </a:r>
                      <a:r>
                        <a:rPr lang="en-GB" sz="900" b="1" i="1" dirty="0"/>
                        <a:t>to other areas of the text? Consider ideas from all staves.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i="1" dirty="0"/>
                        <a:t>Complete single</a:t>
                      </a:r>
                      <a:r>
                        <a:rPr lang="en-GB" sz="800" b="1" i="1" baseline="0" dirty="0"/>
                        <a:t> word analysis on the words ‘master-passion’ and ‘engrosses.’</a:t>
                      </a:r>
                      <a:endParaRPr lang="en-GB" sz="800" b="1" i="1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3241866" y="2714833"/>
            <a:ext cx="2218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200332" y="2725549"/>
            <a:ext cx="2218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039185" y="2722391"/>
            <a:ext cx="2218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178901" y="4459802"/>
            <a:ext cx="2464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241866" y="4451189"/>
            <a:ext cx="2464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997898" y="4459802"/>
            <a:ext cx="2464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414147" y="1666116"/>
            <a:ext cx="2162666" cy="42872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/>
            <a:endParaRPr lang="en-GB" sz="90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en-GB" sz="825" b="1" dirty="0">
                <a:solidFill>
                  <a:prstClr val="black"/>
                </a:solidFill>
                <a:latin typeface="Calibri" panose="020F0502020204030204"/>
              </a:rPr>
              <a:t>Now write a paragraph which answers this question. In your response, use the quotation you have just analysed: </a:t>
            </a:r>
            <a:r>
              <a:rPr lang="en-GB" sz="825" b="1" u="sng" dirty="0">
                <a:solidFill>
                  <a:prstClr val="black"/>
                </a:solidFill>
                <a:latin typeface="Calibri" panose="020F0502020204030204"/>
              </a:rPr>
              <a:t>How does Dickens present ideas about greed in the novel?</a:t>
            </a:r>
          </a:p>
          <a:p>
            <a:pPr algn="ctr" defTabSz="685800"/>
            <a:endParaRPr lang="en-GB" sz="825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GB" sz="900" b="1" u="sng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94740" y="952468"/>
            <a:ext cx="772095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/>
            <a:r>
              <a:rPr lang="en-GB" sz="1050" b="1" dirty="0">
                <a:solidFill>
                  <a:prstClr val="black"/>
                </a:solidFill>
                <a:latin typeface="arial" panose="020B0604020202020204" pitchFamily="34" charset="0"/>
              </a:rPr>
              <a:t>Complete the quotation drill before answering the quick question using the line you have analysed in the grid.</a:t>
            </a:r>
            <a:endParaRPr lang="en-GB" sz="10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33253" y="5353202"/>
            <a:ext cx="6740130" cy="623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685800"/>
            <a:r>
              <a:rPr lang="en-GB" sz="1050" b="1" i="1" dirty="0">
                <a:solidFill>
                  <a:prstClr val="black"/>
                </a:solidFill>
                <a:latin typeface="Calibri" panose="020F0502020204030204"/>
              </a:rPr>
              <a:t>Which topics can this quotation be filed under? One has already been done for you:</a:t>
            </a:r>
          </a:p>
          <a:p>
            <a:pPr defTabSz="685800"/>
            <a:endParaRPr lang="en-GB" sz="1050" b="1" i="1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r>
              <a:rPr lang="en-GB" sz="1350" b="1" dirty="0">
                <a:solidFill>
                  <a:prstClr val="black"/>
                </a:solidFill>
                <a:latin typeface="Calibri" panose="020F0502020204030204"/>
              </a:rPr>
              <a:t>- Fear</a:t>
            </a:r>
            <a:endParaRPr lang="en-GB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3292" y="1100787"/>
            <a:ext cx="79438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/>
            <a:r>
              <a:rPr lang="en-GB" sz="1500" b="1" dirty="0">
                <a:solidFill>
                  <a:srgbClr val="FF0000"/>
                </a:solidFill>
                <a:latin typeface="Calibri" panose="020F0502020204030204"/>
              </a:rPr>
              <a:t>‘I have seen your nobler aspirations fall off one by one, until the master-passion, Gain, engrosses you.’</a:t>
            </a:r>
          </a:p>
        </p:txBody>
      </p:sp>
    </p:spTree>
    <p:extLst>
      <p:ext uri="{BB962C8B-B14F-4D97-AF65-F5344CB8AC3E}">
        <p14:creationId xmlns:p14="http://schemas.microsoft.com/office/powerpoint/2010/main" val="33411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931224" cy="1858218"/>
          </a:xfrm>
        </p:spPr>
        <p:txBody>
          <a:bodyPr>
            <a:normAutofit fontScale="90000"/>
          </a:bodyPr>
          <a:lstStyle/>
          <a:p>
            <a:r>
              <a:rPr lang="en-GB" dirty="0"/>
              <a:t>Task: Read Stave 3 – </a:t>
            </a:r>
            <a:br>
              <a:rPr lang="en-GB" dirty="0"/>
            </a:br>
            <a:r>
              <a:rPr lang="en-GB" dirty="0"/>
              <a:t>The Second of the Three Spirits. Page 45 – 53.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2348880"/>
            <a:ext cx="2442220" cy="363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881" y="2348880"/>
            <a:ext cx="4853883" cy="3494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0" y="6309320"/>
            <a:ext cx="914400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Key words: </a:t>
            </a:r>
            <a:r>
              <a:rPr lang="en-GB" b="1" i="1" dirty="0">
                <a:solidFill>
                  <a:schemeClr val="tx1"/>
                </a:solidFill>
                <a:latin typeface="+mj-lt"/>
              </a:rPr>
              <a:t>Prodigiously          transformation            cornucopia          scabbard  reverently              capacious                genial            bigotry        deprive    supernatural</a:t>
            </a:r>
          </a:p>
        </p:txBody>
      </p:sp>
    </p:spTree>
    <p:extLst>
      <p:ext uri="{BB962C8B-B14F-4D97-AF65-F5344CB8AC3E}">
        <p14:creationId xmlns:p14="http://schemas.microsoft.com/office/powerpoint/2010/main" val="1351319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393</Words>
  <Application>Microsoft Office PowerPoint</Application>
  <PresentationFormat>Widescreen</PresentationFormat>
  <Paragraphs>67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Trebuchet MS</vt:lpstr>
      <vt:lpstr>Office Theme</vt:lpstr>
      <vt:lpstr>A Christmas Carol </vt:lpstr>
      <vt:lpstr>Starter: The memories are very significant – you must remember them and know their significance. Create a timeline  to show which event happened at which stage of Scrooge’s life. Against each event note the lessons Scrooge learned; add the most important quotation related to it.</vt:lpstr>
      <vt:lpstr>PowerPoint Presentation</vt:lpstr>
      <vt:lpstr>Task: Read Stave 3 –  The Second of the Three Spirits. Page 45 – 53.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Christmas Carol </dc:title>
  <dc:creator>D Weatherhead</dc:creator>
  <cp:lastModifiedBy>D Weatherhead</cp:lastModifiedBy>
  <cp:revision>1</cp:revision>
  <dcterms:created xsi:type="dcterms:W3CDTF">2020-11-06T11:17:26Z</dcterms:created>
  <dcterms:modified xsi:type="dcterms:W3CDTF">2020-11-06T11:23:12Z</dcterms:modified>
</cp:coreProperties>
</file>