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5" r:id="rId2"/>
    <p:sldId id="307" r:id="rId3"/>
    <p:sldId id="306" r:id="rId4"/>
    <p:sldId id="309" r:id="rId5"/>
    <p:sldId id="310" r:id="rId6"/>
    <p:sldId id="348" r:id="rId7"/>
    <p:sldId id="311" r:id="rId8"/>
    <p:sldId id="43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0378-386B-49C8-BFB2-E87810A65133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3D6E-6C01-481C-A346-D5F7E1C90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7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Prodigiously = remarkably or impressively great in extent, size, or degree.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630CC-980E-4F6E-BDE4-BA4BA8B0D16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74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FD70-FC34-4ED7-B741-B2163A14F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A6B9B-F287-41A2-9A05-C5207CFE2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55F29-443C-4DA7-B018-092804AD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188F-FC3F-4B1E-8560-611F91B0EDB8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A41B3-A6D6-4DD7-9B02-5D705A53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B7464-3FE5-4169-AD6F-D74630F7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06-9D58-494D-9C53-41AF7B56E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D8E6D-D3BB-4C61-9600-E32E1DFF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F3AFD-B029-488D-ABE8-C34B97CCB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5753F-3634-404F-BC7C-B389C20B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188F-FC3F-4B1E-8560-611F91B0EDB8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7A6C2-E001-4EE1-96BF-FB854692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8BFF6-B80A-4CA9-B11B-C7658A42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06-9D58-494D-9C53-41AF7B56E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9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D6297-9212-4C74-B11D-C3B105752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AEA56-1BA9-4A0F-BE7F-AD4111B62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2A76C-6F1F-4A1E-A936-4683AFE5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188F-FC3F-4B1E-8560-611F91B0EDB8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42861-131C-407A-92DB-2E234F56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109AD-2E18-4438-9BA3-9E8791CC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06-9D58-494D-9C53-41AF7B56E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2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40F7-5222-4A31-A058-1453AD94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4B3E9-9F6B-4C0A-930D-BB6ECA17C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F9515-013D-49E9-91EC-71ADA717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188F-FC3F-4B1E-8560-611F91B0EDB8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BDCED-65A0-40D6-A363-0FAC25E7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9479F-863B-413C-A08A-C744C58A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06-9D58-494D-9C53-41AF7B56E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3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450F-1348-4C45-A4F7-A4561BB4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A94F0-9F10-49C3-A125-E8666BC11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F1772-AEBB-4347-B688-CE25938F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188F-FC3F-4B1E-8560-611F91B0EDB8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F5BC8-660D-4C9E-850D-9EDBD4A8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7F69F-B027-4A5A-ADCF-BE335C92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06-9D58-494D-9C53-41AF7B56E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40C5-268C-4AC4-AB86-64FC1B1A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EE851-C737-453A-A5A1-D1066D749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A18F7-B814-4A79-B8B1-6FA9CF2E0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A1D3D-1D7A-4065-B230-07B66068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188F-FC3F-4B1E-8560-611F91B0EDB8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D13F-FE1D-4DE4-8F8D-ED9D8D18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779BC-70B6-4626-8AAA-84688768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06-9D58-494D-9C53-41AF7B56E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0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3CF6-8CAF-46CE-9D38-D1BA865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8BB33-7926-4243-8D78-3FAF5F1D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FC747-1632-4A3A-9903-66474B814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2BE73-BACA-445A-917E-37ED6C810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8A0F4-7EAD-4802-8E1C-480F9F086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657290-0C69-46B3-A04F-0554D977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188F-FC3F-4B1E-8560-611F91B0EDB8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FB31A-39AE-4C4E-AEF6-D9C145C7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5CDB4-E1B1-4855-B4C5-DA42DA87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06-9D58-494D-9C53-41AF7B56E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1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955A4-DB0D-40BD-9736-AB782501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8ABB1-C907-4FB0-A811-A0F33C32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188F-FC3F-4B1E-8560-611F91B0EDB8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96B4D-70D7-46E1-8288-B6093B28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AE33C-4F3D-498F-845F-E725C938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06-9D58-494D-9C53-41AF7B56E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8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E7B1F-CE36-4B7B-8FE6-BE90038E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188F-FC3F-4B1E-8560-611F91B0EDB8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51F28-F6C6-4213-9E3F-B514D76F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8EDA6-1F55-4CFC-9EB3-D556F5F3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06-9D58-494D-9C53-41AF7B56E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8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4876-8F84-4E7B-BEAA-496430D6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AC94-7139-46E4-97BC-72B3081DD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95FF4-28F3-415C-8D06-9D635E9B1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50CD0-2B4A-4C3C-B8D0-88C58ED4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188F-FC3F-4B1E-8560-611F91B0EDB8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FC51C-AA2F-431A-ABE9-C390E8FC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F5118-9AE0-4E79-937B-16E9CD27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06-9D58-494D-9C53-41AF7B56E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0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C0D51-ADA2-40EC-BCB5-EB262479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29F8C8-4529-4BA9-BF93-CE8022B22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EA5F1-79CB-4581-92E6-F4A590EF6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A52FE-6476-461E-9E70-5ACE1CC2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188F-FC3F-4B1E-8560-611F91B0EDB8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0E722-7B50-49FD-8F16-0397FC97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4D6E8-D820-4B68-99A1-00036019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06-9D58-494D-9C53-41AF7B56E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41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24860-46C4-4EE3-85C9-9B0138CF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92D57-B1BB-446E-8492-EAD3D0A1F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3E3FF-AABF-4493-BCA7-A424E53AB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188F-FC3F-4B1E-8560-611F91B0EDB8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87111-F620-463E-87CB-AF75AEE2B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9BC08-2A75-4BDF-8D58-F01524EA5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5306-9D58-494D-9C53-41AF7B56E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0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620688"/>
            <a:ext cx="8229600" cy="648072"/>
          </a:xfrm>
          <a:noFill/>
        </p:spPr>
        <p:txBody>
          <a:bodyPr>
            <a:noAutofit/>
          </a:bodyPr>
          <a:lstStyle/>
          <a:p>
            <a:pPr algn="ctr"/>
            <a:r>
              <a:rPr lang="en-GB" sz="54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 Christmas Carol</a:t>
            </a:r>
            <a:br>
              <a:rPr lang="en-GB" sz="5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endParaRPr lang="en-US" sz="5400" i="1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44100" y="352227"/>
            <a:ext cx="7992887" cy="1184995"/>
          </a:xfrm>
          <a:noFill/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500" b="1" dirty="0">
              <a:latin typeface="Trebuchet MS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en-GB" sz="1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Belle &amp; The Engagement</a:t>
            </a: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en-GB" sz="1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LO: To examine the theme of greed.</a:t>
            </a: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en-GB" sz="1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ST: I can analyse the way Dickens shows happiness is not linked to money.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6"/>
          <a:stretch/>
        </p:blipFill>
        <p:spPr bwMode="auto">
          <a:xfrm>
            <a:off x="4378152" y="5148842"/>
            <a:ext cx="3600400" cy="118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1" y="6333838"/>
            <a:ext cx="8460431" cy="524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KEY WORDS:         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idol           wealth                 pursuit                  yield              repentance regret                     memory                      haunt                           resistance</a:t>
            </a:r>
          </a:p>
        </p:txBody>
      </p:sp>
    </p:spTree>
    <p:extLst>
      <p:ext uri="{BB962C8B-B14F-4D97-AF65-F5344CB8AC3E}">
        <p14:creationId xmlns:p14="http://schemas.microsoft.com/office/powerpoint/2010/main" val="330193250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2;p26"/>
          <p:cNvSpPr txBox="1"/>
          <p:nvPr/>
        </p:nvSpPr>
        <p:spPr>
          <a:xfrm>
            <a:off x="1524000" y="6148430"/>
            <a:ext cx="9144000" cy="70957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words:     </a:t>
            </a:r>
            <a:r>
              <a:rPr lang="en-GB" sz="2000" b="1" i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Jovial         agility              porter           corroborated      agitation               avarice              contrast         negus              business ethics</a:t>
            </a:r>
          </a:p>
          <a:p>
            <a:endParaRPr lang="en-GB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266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Fezziwig’s Party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8804" y="915526"/>
            <a:ext cx="5472608" cy="504056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How do Mr and Mrs Fezziwig treat their workers at the end of the party?</a:t>
            </a:r>
          </a:p>
          <a:p>
            <a:pPr marL="514350" indent="-514350">
              <a:buFont typeface="+mj-lt"/>
              <a:buAutoNum type="arabicPeriod"/>
            </a:pPr>
            <a:endParaRPr lang="en-GB" sz="1300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Where do the prentices sleep? Why does Dickens add this detail? </a:t>
            </a:r>
          </a:p>
          <a:p>
            <a:pPr marL="514350" indent="-514350">
              <a:buFont typeface="+mj-lt"/>
              <a:buAutoNum type="arabicPeriod"/>
            </a:pPr>
            <a:endParaRPr lang="en-GB" sz="1100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does Scrooge’s behaviour change throughout the party?</a:t>
            </a:r>
          </a:p>
          <a:p>
            <a:pPr marL="514350" indent="-514350">
              <a:buFont typeface="+mj-lt"/>
              <a:buAutoNum type="arabicPeriod"/>
            </a:pPr>
            <a:endParaRPr lang="en-GB" sz="1100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is the ghost’s lesson for Scrooge to learn?</a:t>
            </a:r>
          </a:p>
          <a:p>
            <a:pPr marL="514350" indent="-514350">
              <a:buFont typeface="+mj-lt"/>
              <a:buAutoNum type="arabicPeriod"/>
            </a:pPr>
            <a:endParaRPr lang="en-GB" sz="1100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Where do the themes of the Christmas spirit and poverty appear in the party scene?</a:t>
            </a:r>
          </a:p>
          <a:p>
            <a:pPr marL="514350" indent="-514350">
              <a:buFont typeface="+mj-lt"/>
              <a:buAutoNum type="arabicPeriod"/>
            </a:pPr>
            <a:endParaRPr lang="en-GB" sz="1100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do you think Scrooge would like to say to the clerks?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t="382" r="11772" b="-382"/>
          <a:stretch/>
        </p:blipFill>
        <p:spPr bwMode="auto">
          <a:xfrm>
            <a:off x="7320136" y="1916833"/>
            <a:ext cx="3155950" cy="384690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32429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388424" cy="1143000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What do you associate with greed?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472" y="2170111"/>
            <a:ext cx="4032448" cy="4590288"/>
          </a:xfrm>
        </p:spPr>
        <p:txBody>
          <a:bodyPr>
            <a:normAutofit/>
          </a:bodyPr>
          <a:lstStyle/>
          <a:p>
            <a:r>
              <a:rPr lang="en-GB" sz="6000" dirty="0"/>
              <a:t>In pairs brainstorm your ideas.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78" y="2312327"/>
            <a:ext cx="5088223" cy="317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1" y="6333838"/>
            <a:ext cx="8460431" cy="524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KEY WORDS:         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idol           wealth                 pursuit                  yield              repentance regret                     memory                      haunt                           resistance</a:t>
            </a:r>
          </a:p>
        </p:txBody>
      </p:sp>
    </p:spTree>
    <p:extLst>
      <p:ext uri="{BB962C8B-B14F-4D97-AF65-F5344CB8AC3E}">
        <p14:creationId xmlns:p14="http://schemas.microsoft.com/office/powerpoint/2010/main" val="243266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Task: Finish reading Stave 2: page 39-44.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772817"/>
            <a:ext cx="5123656" cy="403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1" y="6333838"/>
            <a:ext cx="8460431" cy="524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KEY WORDS:         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idol           wealth                 pursuit                  yield              repentance regret                     memory                      haunt                           resistance</a:t>
            </a:r>
          </a:p>
        </p:txBody>
      </p:sp>
    </p:spTree>
    <p:extLst>
      <p:ext uri="{BB962C8B-B14F-4D97-AF65-F5344CB8AC3E}">
        <p14:creationId xmlns:p14="http://schemas.microsoft.com/office/powerpoint/2010/main" val="272489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208912" cy="1143000"/>
          </a:xfrm>
        </p:spPr>
        <p:txBody>
          <a:bodyPr/>
          <a:lstStyle/>
          <a:p>
            <a:r>
              <a:rPr lang="en-GB" sz="3200" dirty="0"/>
              <a:t>Look at the description Dickens introduces Belle with. Why does he make her tears sparkle?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9536" y="1772816"/>
            <a:ext cx="3657600" cy="311694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/>
              <a:t>‘He was not alone, but sat by the side of a fair young girl in a mourning-dress: in whose eyes there were tears, which sparkled in the light that shone out of the Ghost of Christmas Past.’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3068960"/>
            <a:ext cx="3657600" cy="305752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sz="6600" dirty="0"/>
              <a:t>What is an idol?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1" y="6333838"/>
            <a:ext cx="8460431" cy="524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KEY WORDS:         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idol           wealth                 pursuit                  yield              repentance regret                     memory                      haunt                           resistance</a:t>
            </a:r>
          </a:p>
        </p:txBody>
      </p:sp>
    </p:spTree>
    <p:extLst>
      <p:ext uri="{BB962C8B-B14F-4D97-AF65-F5344CB8AC3E}">
        <p14:creationId xmlns:p14="http://schemas.microsoft.com/office/powerpoint/2010/main" val="32909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quotes: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71664" y="1628800"/>
            <a:ext cx="4968552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‘there was an eager, greedy, restless motion in the eye, which showed the passion had taken root.’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5600" y="3573016"/>
            <a:ext cx="2952328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What is this ‘</a:t>
            </a:r>
            <a:r>
              <a:rPr lang="en-GB" sz="2400" b="1" i="1" dirty="0">
                <a:solidFill>
                  <a:schemeClr val="tx1"/>
                </a:solidFill>
              </a:rPr>
              <a:t>passion</a:t>
            </a:r>
            <a:r>
              <a:rPr lang="en-GB" sz="2400" b="1" dirty="0">
                <a:solidFill>
                  <a:schemeClr val="tx1"/>
                </a:solidFill>
              </a:rPr>
              <a:t>’? Also called </a:t>
            </a:r>
            <a:r>
              <a:rPr lang="en-GB" sz="2400" b="1" i="1" dirty="0">
                <a:solidFill>
                  <a:schemeClr val="tx1"/>
                </a:solidFill>
              </a:rPr>
              <a:t>avarice.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3971764" y="2996952"/>
            <a:ext cx="396044" cy="57606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528048" y="3895882"/>
            <a:ext cx="3024336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‘nobler aspirations’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59419" y="2345862"/>
            <a:ext cx="1728192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These have left Scrooge now – what were they?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1" y="6333838"/>
            <a:ext cx="8460431" cy="524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KEY WORDS:         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idol           wealth                 pursuit                  yield              repentance regret                     memory                      haunt                           resistance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630311" y="3529931"/>
            <a:ext cx="360040" cy="59760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472946" y="5091096"/>
            <a:ext cx="4824536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‘In the life you have chosen’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4192" y="5280419"/>
            <a:ext cx="266429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Is there any regret? How do you know?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984774" y="5914764"/>
            <a:ext cx="1055443" cy="17853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23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1544" y="1268760"/>
            <a:ext cx="7571184" cy="50017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How does Dickens make it clear that greed will lead to unhappiness?</a:t>
            </a:r>
          </a:p>
          <a:p>
            <a:r>
              <a:rPr lang="en-GB" dirty="0"/>
              <a:t>Belle breaks off the engagement, calling money Scrooge’s ‘idol’ what does this suggest about him? How has he changed since being an apprentice?</a:t>
            </a:r>
          </a:p>
          <a:p>
            <a:r>
              <a:rPr lang="en-GB" dirty="0"/>
              <a:t>Dickens sets emotional love against Scrooge’s love for money – what does this make a reader feel?</a:t>
            </a:r>
          </a:p>
          <a:p>
            <a:r>
              <a:rPr lang="en-GB" dirty="0"/>
              <a:t>The Stave ends with Belle happy in a loving marriage, what point is Dickens making?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00056" y="476672"/>
            <a:ext cx="3528392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Answer in FULL sentences!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1" y="6333838"/>
            <a:ext cx="8460431" cy="524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KEY WORDS:         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idol           wealth                 pursuit                  yield              repentance regret                     memory                      haunt                           resistance</a:t>
            </a:r>
          </a:p>
        </p:txBody>
      </p:sp>
    </p:spTree>
    <p:extLst>
      <p:ext uri="{BB962C8B-B14F-4D97-AF65-F5344CB8AC3E}">
        <p14:creationId xmlns:p14="http://schemas.microsoft.com/office/powerpoint/2010/main" val="320653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057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 Stave Two Cloze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1504" y="1124744"/>
            <a:ext cx="4470648" cy="5112568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GB" sz="6000" dirty="0"/>
              <a:t>Scrooge meets the Ghost of Christmas Past. It symbolises _________ as Scrooge must relive his past to reconnect with his former, _________ self. First, Scrooge watches himself as a lonely child in school. He cries for himself and the reader feels ___________ and begins to understand how he came to be so evil.</a:t>
            </a:r>
          </a:p>
          <a:p>
            <a:pPr marL="0" indent="0" algn="just">
              <a:buNone/>
            </a:pPr>
            <a:r>
              <a:rPr lang="en-GB" sz="6000" dirty="0"/>
              <a:t> </a:t>
            </a:r>
          </a:p>
          <a:p>
            <a:pPr marL="0" indent="0" algn="just">
              <a:buNone/>
            </a:pPr>
            <a:r>
              <a:rPr lang="en-GB" sz="6000" dirty="0"/>
              <a:t>Scrooge takes the first step on the road to ___________ by regretting not giving money to a child who sung him a Christmas carol. He then watches his sister, __________, and we learn she dies – Scrooge feels guilty about his nephew, ___________.</a:t>
            </a:r>
          </a:p>
          <a:p>
            <a:pPr marL="0" indent="0" algn="just">
              <a:buNone/>
            </a:pPr>
            <a:r>
              <a:rPr lang="en-GB" sz="6000" dirty="0"/>
              <a:t> </a:t>
            </a:r>
          </a:p>
          <a:p>
            <a:pPr marL="0" indent="0" algn="just">
              <a:buNone/>
            </a:pPr>
            <a:r>
              <a:rPr lang="en-GB" sz="6000" dirty="0"/>
              <a:t>Scrooge watches __________ throw a party for his workers. Scrooge begins to enjoy himself and learns that living a _______________ is harmful and that being disconnected from people doesn’t make life better.</a:t>
            </a:r>
          </a:p>
          <a:p>
            <a:pPr marL="0" indent="0" algn="just">
              <a:buNone/>
            </a:pPr>
            <a:r>
              <a:rPr lang="en-GB" sz="6000" dirty="0"/>
              <a:t> </a:t>
            </a:r>
          </a:p>
          <a:p>
            <a:pPr marL="0" indent="0" algn="just">
              <a:buNone/>
            </a:pPr>
            <a:r>
              <a:rPr lang="en-GB" sz="6000" dirty="0"/>
              <a:t>Finally, Scrooge watches the break-up of his ___________ with Belle: he becomes distressed as he is forced to see how a “____________” has become his obsession (i.e. money). Scrooge sits alone and realises he hasn’t had a friend since __________ and the ghost disappears; Scrooge falls into a deep sleep.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124744"/>
            <a:ext cx="4248472" cy="5112568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GB" sz="6000" dirty="0"/>
              <a:t>Scrooge meets the Ghost of Christmas Past. It symbolises </a:t>
            </a:r>
            <a:r>
              <a:rPr lang="en-GB" sz="6000" b="1" dirty="0">
                <a:solidFill>
                  <a:srgbClr val="7030A0"/>
                </a:solidFill>
              </a:rPr>
              <a:t>memory</a:t>
            </a:r>
            <a:r>
              <a:rPr lang="en-GB" sz="6000" dirty="0">
                <a:solidFill>
                  <a:srgbClr val="7030A0"/>
                </a:solidFill>
              </a:rPr>
              <a:t> </a:t>
            </a:r>
            <a:r>
              <a:rPr lang="en-GB" sz="6000" dirty="0"/>
              <a:t>as Scrooge must relive his past to reconnect with his former, </a:t>
            </a:r>
            <a:r>
              <a:rPr lang="en-GB" sz="6000" b="1" dirty="0">
                <a:solidFill>
                  <a:srgbClr val="7030A0"/>
                </a:solidFill>
              </a:rPr>
              <a:t>innocent</a:t>
            </a:r>
            <a:r>
              <a:rPr lang="en-GB" sz="6000" dirty="0">
                <a:solidFill>
                  <a:srgbClr val="7030A0"/>
                </a:solidFill>
              </a:rPr>
              <a:t> </a:t>
            </a:r>
            <a:r>
              <a:rPr lang="en-GB" sz="6000" dirty="0"/>
              <a:t>self. First, Scrooge watches himself as a lonely child in school. He cries for himself and the reader feels </a:t>
            </a:r>
            <a:r>
              <a:rPr lang="en-GB" sz="6000" b="1" dirty="0">
                <a:solidFill>
                  <a:srgbClr val="7030A0"/>
                </a:solidFill>
              </a:rPr>
              <a:t>sympathy</a:t>
            </a:r>
            <a:r>
              <a:rPr lang="en-GB" sz="6000" dirty="0"/>
              <a:t> and begins to understand how he came to be so evil.</a:t>
            </a:r>
          </a:p>
          <a:p>
            <a:pPr marL="0" indent="0" algn="just">
              <a:buNone/>
            </a:pPr>
            <a:r>
              <a:rPr lang="en-GB" sz="6000" dirty="0"/>
              <a:t> </a:t>
            </a:r>
          </a:p>
          <a:p>
            <a:pPr marL="0" indent="0" algn="just">
              <a:buNone/>
            </a:pPr>
            <a:r>
              <a:rPr lang="en-GB" sz="6000" dirty="0"/>
              <a:t>Scrooge takes the first step on the road to </a:t>
            </a:r>
            <a:r>
              <a:rPr lang="en-GB" sz="6000" b="1" dirty="0">
                <a:solidFill>
                  <a:srgbClr val="7030A0"/>
                </a:solidFill>
              </a:rPr>
              <a:t>salvation</a:t>
            </a:r>
            <a:r>
              <a:rPr lang="en-GB" sz="6000" dirty="0">
                <a:solidFill>
                  <a:srgbClr val="7030A0"/>
                </a:solidFill>
              </a:rPr>
              <a:t> </a:t>
            </a:r>
            <a:r>
              <a:rPr lang="en-GB" sz="6000" dirty="0"/>
              <a:t>by regretting not giving money to a child who sung him a Christmas carol. He then watches his sister, </a:t>
            </a:r>
            <a:r>
              <a:rPr lang="en-GB" sz="6000" b="1" dirty="0">
                <a:solidFill>
                  <a:srgbClr val="7030A0"/>
                </a:solidFill>
              </a:rPr>
              <a:t>Little Fan</a:t>
            </a:r>
            <a:r>
              <a:rPr lang="en-GB" sz="6000" dirty="0"/>
              <a:t>, and we learn she dies – Scrooge feels guilty about his nephew, </a:t>
            </a:r>
            <a:r>
              <a:rPr lang="en-GB" sz="6000" b="1" dirty="0">
                <a:solidFill>
                  <a:srgbClr val="7030A0"/>
                </a:solidFill>
              </a:rPr>
              <a:t>Fred</a:t>
            </a:r>
            <a:r>
              <a:rPr lang="en-GB" sz="6000" dirty="0"/>
              <a:t>.</a:t>
            </a:r>
          </a:p>
          <a:p>
            <a:pPr marL="0" indent="0" algn="just">
              <a:buNone/>
            </a:pPr>
            <a:r>
              <a:rPr lang="en-GB" sz="6000" dirty="0"/>
              <a:t> </a:t>
            </a:r>
          </a:p>
          <a:p>
            <a:pPr marL="0" indent="0" algn="just">
              <a:buNone/>
            </a:pPr>
            <a:r>
              <a:rPr lang="en-GB" sz="6000" dirty="0"/>
              <a:t>Scrooge watches </a:t>
            </a:r>
            <a:r>
              <a:rPr lang="en-GB" sz="6000" b="1" dirty="0">
                <a:solidFill>
                  <a:srgbClr val="7030A0"/>
                </a:solidFill>
              </a:rPr>
              <a:t>Fezziwig</a:t>
            </a:r>
            <a:r>
              <a:rPr lang="en-GB" sz="6000" dirty="0">
                <a:solidFill>
                  <a:srgbClr val="7030A0"/>
                </a:solidFill>
              </a:rPr>
              <a:t> </a:t>
            </a:r>
            <a:r>
              <a:rPr lang="en-GB" sz="6000" dirty="0"/>
              <a:t>throw a party for his workers. Scrooge begins to enjoy himself and learns that living a </a:t>
            </a:r>
            <a:r>
              <a:rPr lang="en-GB" sz="6000" b="1" dirty="0">
                <a:solidFill>
                  <a:srgbClr val="7030A0"/>
                </a:solidFill>
              </a:rPr>
              <a:t>solitary life </a:t>
            </a:r>
            <a:r>
              <a:rPr lang="en-GB" sz="6000" dirty="0"/>
              <a:t>is harmful and that being disconnected from people doesn’t make life better.</a:t>
            </a:r>
          </a:p>
          <a:p>
            <a:pPr marL="0" indent="0" algn="just">
              <a:buNone/>
            </a:pPr>
            <a:r>
              <a:rPr lang="en-GB" sz="6000" dirty="0"/>
              <a:t> </a:t>
            </a:r>
          </a:p>
          <a:p>
            <a:pPr marL="0" indent="0" algn="just">
              <a:buNone/>
            </a:pPr>
            <a:r>
              <a:rPr lang="en-GB" sz="6000" dirty="0"/>
              <a:t>Finally, Scrooge watches the break-up of his </a:t>
            </a:r>
            <a:r>
              <a:rPr lang="en-GB" sz="6000" b="1" dirty="0">
                <a:solidFill>
                  <a:srgbClr val="7030A0"/>
                </a:solidFill>
              </a:rPr>
              <a:t>engagement</a:t>
            </a:r>
            <a:r>
              <a:rPr lang="en-GB" sz="6000" dirty="0">
                <a:solidFill>
                  <a:srgbClr val="7030A0"/>
                </a:solidFill>
              </a:rPr>
              <a:t> </a:t>
            </a:r>
            <a:r>
              <a:rPr lang="en-GB" sz="6000" dirty="0"/>
              <a:t>with Belle: he becomes distressed as he is forced to see how a “</a:t>
            </a:r>
            <a:r>
              <a:rPr lang="en-GB" sz="6000" b="1" dirty="0">
                <a:solidFill>
                  <a:srgbClr val="7030A0"/>
                </a:solidFill>
              </a:rPr>
              <a:t>golden idol</a:t>
            </a:r>
            <a:r>
              <a:rPr lang="en-GB" sz="6000" dirty="0"/>
              <a:t>” has become his obsession (i.e. money). Scrooge sits alone and realises he hasn’t had a friend since </a:t>
            </a:r>
            <a:r>
              <a:rPr lang="en-GB" sz="6000" b="1" dirty="0">
                <a:solidFill>
                  <a:srgbClr val="7030A0"/>
                </a:solidFill>
              </a:rPr>
              <a:t>Marley</a:t>
            </a:r>
            <a:r>
              <a:rPr lang="en-GB" sz="6000" dirty="0">
                <a:solidFill>
                  <a:srgbClr val="7030A0"/>
                </a:solidFill>
              </a:rPr>
              <a:t> </a:t>
            </a:r>
            <a:r>
              <a:rPr lang="en-GB" sz="6000" dirty="0"/>
              <a:t>and the ghost disappears; Scrooge falls into a deep sleep.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24000" y="630932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Key words: 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Prodigiously          transformation            cornucopia          scabbard  reverently              capacious                genial            bigotry        deprive    supernatural</a:t>
            </a:r>
          </a:p>
        </p:txBody>
      </p:sp>
    </p:spTree>
    <p:extLst>
      <p:ext uri="{BB962C8B-B14F-4D97-AF65-F5344CB8AC3E}">
        <p14:creationId xmlns:p14="http://schemas.microsoft.com/office/powerpoint/2010/main" val="325570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880</Words>
  <Application>Microsoft Office PowerPoint</Application>
  <PresentationFormat>Widescreen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Office Theme</vt:lpstr>
      <vt:lpstr>A Christmas Carol </vt:lpstr>
      <vt:lpstr>Task: Fezziwig’s Party Questions</vt:lpstr>
      <vt:lpstr>What do you associate with greed?</vt:lpstr>
      <vt:lpstr>Task: Finish reading Stave 2: page 39-44.</vt:lpstr>
      <vt:lpstr>Look at the description Dickens introduces Belle with. Why does he make her tears sparkle?</vt:lpstr>
      <vt:lpstr>Key quotes:</vt:lpstr>
      <vt:lpstr>Questions:</vt:lpstr>
      <vt:lpstr>Activity: Stave Two Cloze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Christmas Carol </dc:title>
  <dc:creator>D Weatherhead</dc:creator>
  <cp:lastModifiedBy>D Weatherhead</cp:lastModifiedBy>
  <cp:revision>2</cp:revision>
  <dcterms:created xsi:type="dcterms:W3CDTF">2020-11-06T11:14:00Z</dcterms:created>
  <dcterms:modified xsi:type="dcterms:W3CDTF">2020-11-06T11:20:59Z</dcterms:modified>
</cp:coreProperties>
</file>