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4660"/>
  </p:normalViewPr>
  <p:slideViewPr>
    <p:cSldViewPr>
      <p:cViewPr varScale="1">
        <p:scale>
          <a:sx n="86" d="100"/>
          <a:sy n="86" d="100"/>
        </p:scale>
        <p:origin x="1128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6AE1AE-45BA-4618-8D07-8B9E694131B4}" type="datetimeFigureOut">
              <a:rPr lang="en-GB" smtClean="0"/>
              <a:pPr/>
              <a:t>11/10/2018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CD4298-2D54-4777-BF20-8AFF83915B6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8894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39752" y="908720"/>
            <a:ext cx="5472608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2780928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6566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229600" cy="348498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971319-B8EF-480B-8133-48F88F5FE819}" type="datetimeFigureOut">
              <a:rPr lang="en-GB" smtClean="0"/>
              <a:pPr/>
              <a:t>11/10/2018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B667622-CF0D-4684-9A74-3BD05E601D9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4342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971319-B8EF-480B-8133-48F88F5FE819}" type="datetimeFigureOut">
              <a:rPr lang="en-GB" smtClean="0"/>
              <a:pPr/>
              <a:t>11/10/2018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B667622-CF0D-4684-9A74-3BD05E601D9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0019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849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971319-B8EF-480B-8133-48F88F5FE819}" type="datetimeFigureOut">
              <a:rPr lang="en-GB" smtClean="0"/>
              <a:pPr/>
              <a:t>11/10/2018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B667622-CF0D-4684-9A74-3BD05E601D9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1262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971319-B8EF-480B-8133-48F88F5FE819}" type="datetimeFigureOut">
              <a:rPr lang="en-GB" smtClean="0"/>
              <a:pPr/>
              <a:t>11/10/2018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B667622-CF0D-4684-9A74-3BD05E601D9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893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971319-B8EF-480B-8133-48F88F5FE819}" type="datetimeFigureOut">
              <a:rPr lang="en-GB" smtClean="0"/>
              <a:pPr/>
              <a:t>11/10/2018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B667622-CF0D-4684-9A74-3BD05E601D9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477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971319-B8EF-480B-8133-48F88F5FE819}" type="datetimeFigureOut">
              <a:rPr lang="en-GB" smtClean="0"/>
              <a:pPr/>
              <a:t>11/10/2018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B667622-CF0D-4684-9A74-3BD05E601D9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5804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971319-B8EF-480B-8133-48F88F5FE819}" type="datetimeFigureOut">
              <a:rPr lang="en-GB" smtClean="0"/>
              <a:pPr/>
              <a:t>11/10/2018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B667622-CF0D-4684-9A74-3BD05E601D9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3033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6579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971319-B8EF-480B-8133-48F88F5FE819}" type="datetimeFigureOut">
              <a:rPr lang="en-GB" smtClean="0"/>
              <a:pPr/>
              <a:t>11/10/2018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B667622-CF0D-4684-9A74-3BD05E601D9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7987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971319-B8EF-480B-8133-48F88F5FE819}" type="datetimeFigureOut">
              <a:rPr lang="en-GB" smtClean="0"/>
              <a:pPr/>
              <a:t>11/10/2018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B667622-CF0D-4684-9A74-3BD05E601D9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9568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3809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Berlin Sans FB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Berlin Sans FB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Berlin Sans FB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Berlin Sans FB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Berlin Sans FB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Berlin Sans FB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sheeplaughs.com/scrooge/morrisseycc.jpg"/>
          <p:cNvPicPr>
            <a:picLocks noChangeAspect="1" noChangeArrowheads="1"/>
          </p:cNvPicPr>
          <p:nvPr/>
        </p:nvPicPr>
        <p:blipFill>
          <a:blip r:embed="rId2" cstate="print">
            <a:lum bright="67000" contrast="-30000"/>
          </a:blip>
          <a:srcRect l="7415" r="17220"/>
          <a:stretch>
            <a:fillRect/>
          </a:stretch>
        </p:blipFill>
        <p:spPr bwMode="auto">
          <a:xfrm>
            <a:off x="0" y="-25881"/>
            <a:ext cx="9144000" cy="6883881"/>
          </a:xfrm>
          <a:prstGeom prst="rect">
            <a:avLst/>
          </a:prstGeom>
          <a:noFill/>
        </p:spPr>
      </p:pic>
      <p:sp>
        <p:nvSpPr>
          <p:cNvPr id="56" name="Rounded Rectangle 55"/>
          <p:cNvSpPr/>
          <p:nvPr/>
        </p:nvSpPr>
        <p:spPr>
          <a:xfrm>
            <a:off x="5076056" y="1628800"/>
            <a:ext cx="4032448" cy="144016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200" dirty="0" smtClean="0"/>
              <a:t>PUNCTUATION:</a:t>
            </a:r>
          </a:p>
          <a:p>
            <a:r>
              <a:rPr lang="en-GB" sz="1200" dirty="0" smtClean="0"/>
              <a:t>Accurately demarcate sentences with </a:t>
            </a:r>
          </a:p>
          <a:p>
            <a:r>
              <a:rPr lang="en-GB" sz="1200" dirty="0" smtClean="0"/>
              <a:t>capital letters and full stops.</a:t>
            </a:r>
          </a:p>
          <a:p>
            <a:r>
              <a:rPr lang="en-GB" sz="1200" dirty="0" smtClean="0"/>
              <a:t>Use apostrophes accurately.</a:t>
            </a:r>
          </a:p>
          <a:p>
            <a:r>
              <a:rPr lang="en-GB" sz="1200" dirty="0" smtClean="0"/>
              <a:t>Use homophones accurately.</a:t>
            </a:r>
          </a:p>
          <a:p>
            <a:r>
              <a:rPr lang="en-GB" sz="1200" dirty="0" smtClean="0"/>
              <a:t>Your spellings should be accurate.</a:t>
            </a:r>
          </a:p>
          <a:p>
            <a:r>
              <a:rPr lang="en-GB" sz="1200" dirty="0" smtClean="0"/>
              <a:t>Punctuate your quotations accurately.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0" y="1"/>
            <a:ext cx="3275856" cy="2739211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GB" b="1" u="sng" dirty="0" smtClean="0"/>
              <a:t>CONNECTIVES</a:t>
            </a:r>
          </a:p>
          <a:p>
            <a:r>
              <a:rPr lang="en-GB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addition</a:t>
            </a:r>
          </a:p>
          <a:p>
            <a:r>
              <a:rPr lang="en-GB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Furthermore</a:t>
            </a:r>
          </a:p>
          <a:p>
            <a:r>
              <a:rPr lang="en-GB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Moreover</a:t>
            </a:r>
          </a:p>
          <a:p>
            <a:r>
              <a:rPr lang="en-GB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However</a:t>
            </a:r>
          </a:p>
          <a:p>
            <a:r>
              <a:rPr lang="en-GB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the other hand</a:t>
            </a:r>
          </a:p>
          <a:p>
            <a:r>
              <a:rPr lang="en-GB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Additionally</a:t>
            </a:r>
          </a:p>
          <a:p>
            <a:endParaRPr lang="en-GB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GB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GB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GB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GB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Subsequently</a:t>
            </a:r>
          </a:p>
          <a:p>
            <a:r>
              <a:rPr lang="en-GB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Therefore</a:t>
            </a:r>
          </a:p>
          <a:p>
            <a:r>
              <a:rPr lang="en-GB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Consequently</a:t>
            </a:r>
          </a:p>
          <a:p>
            <a:r>
              <a:rPr lang="en-GB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a result of</a:t>
            </a:r>
          </a:p>
          <a:p>
            <a:r>
              <a:rPr lang="en-GB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Significantly</a:t>
            </a:r>
          </a:p>
          <a:p>
            <a:endParaRPr lang="en-GB" dirty="0" smtClean="0"/>
          </a:p>
          <a:p>
            <a:endParaRPr lang="en-GB" sz="1400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58" name="TextBox 57"/>
          <p:cNvSpPr txBox="1"/>
          <p:nvPr/>
        </p:nvSpPr>
        <p:spPr>
          <a:xfrm>
            <a:off x="3275856" y="0"/>
            <a:ext cx="2376264" cy="830997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ctr"/>
            <a:r>
              <a:rPr lang="en-GB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are assessed for Literature Assessment Objectives 1 and 2.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6372200" y="0"/>
            <a:ext cx="2771800" cy="1569660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GB" sz="1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 RICE</a:t>
            </a:r>
          </a:p>
          <a:p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Connotes</a:t>
            </a:r>
          </a:p>
          <a:p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Highlights</a:t>
            </a:r>
          </a:p>
          <a:p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Reinforces</a:t>
            </a:r>
          </a:p>
          <a:p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Implies</a:t>
            </a:r>
          </a:p>
          <a:p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Suggests</a:t>
            </a:r>
          </a:p>
          <a:p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Reflects</a:t>
            </a:r>
          </a:p>
          <a:p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Infers</a:t>
            </a:r>
          </a:p>
          <a:p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Connotes</a:t>
            </a:r>
          </a:p>
          <a:p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Emphasises</a:t>
            </a:r>
          </a:p>
        </p:txBody>
      </p:sp>
      <p:sp>
        <p:nvSpPr>
          <p:cNvPr id="60" name="Rounded Rectangle 59"/>
          <p:cNvSpPr/>
          <p:nvPr/>
        </p:nvSpPr>
        <p:spPr>
          <a:xfrm>
            <a:off x="35496" y="1628800"/>
            <a:ext cx="2376264" cy="144016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300" b="1" u="sng" dirty="0" smtClean="0"/>
              <a:t>EXTRACT QUESTIONS – PETER</a:t>
            </a:r>
          </a:p>
          <a:p>
            <a:r>
              <a:rPr lang="en-GB" sz="1300" dirty="0" smtClean="0"/>
              <a:t>Point</a:t>
            </a:r>
          </a:p>
          <a:p>
            <a:r>
              <a:rPr lang="en-GB" sz="1300" dirty="0" smtClean="0"/>
              <a:t>Evidence</a:t>
            </a:r>
          </a:p>
          <a:p>
            <a:r>
              <a:rPr lang="en-GB" sz="1300" dirty="0" smtClean="0"/>
              <a:t>Technique/Terminology</a:t>
            </a:r>
          </a:p>
          <a:p>
            <a:r>
              <a:rPr lang="en-GB" sz="1300" dirty="0" smtClean="0"/>
              <a:t>Exploration</a:t>
            </a:r>
          </a:p>
          <a:p>
            <a:r>
              <a:rPr lang="en-GB" sz="1300" dirty="0" smtClean="0"/>
              <a:t>Reader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0" y="5229200"/>
            <a:ext cx="2771800" cy="1477328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GB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BECAUSE</a:t>
            </a:r>
          </a:p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</a:t>
            </a:r>
          </a:p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Since</a:t>
            </a:r>
          </a:p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Through</a:t>
            </a:r>
          </a:p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Owing to</a:t>
            </a:r>
          </a:p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Due to</a:t>
            </a:r>
          </a:p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Resulting</a:t>
            </a:r>
          </a:p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Since</a:t>
            </a:r>
          </a:p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Attributable to</a:t>
            </a:r>
          </a:p>
        </p:txBody>
      </p:sp>
      <p:sp>
        <p:nvSpPr>
          <p:cNvPr id="62" name="Rounded Rectangle 61"/>
          <p:cNvSpPr/>
          <p:nvPr/>
        </p:nvSpPr>
        <p:spPr>
          <a:xfrm>
            <a:off x="35496" y="3717033"/>
            <a:ext cx="4032448" cy="144016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200" b="1" u="sng" dirty="0" smtClean="0"/>
              <a:t>Embed your quotations accurately:</a:t>
            </a:r>
          </a:p>
          <a:p>
            <a:r>
              <a:rPr lang="en-GB" sz="1200" dirty="0" smtClean="0"/>
              <a:t>For example, “……..”</a:t>
            </a:r>
          </a:p>
          <a:p>
            <a:r>
              <a:rPr lang="en-GB" sz="1200" dirty="0" smtClean="0"/>
              <a:t>……… says “………”</a:t>
            </a:r>
          </a:p>
          <a:p>
            <a:r>
              <a:rPr lang="en-GB" sz="1200" dirty="0" smtClean="0"/>
              <a:t>Through  “……..”,…..</a:t>
            </a:r>
          </a:p>
          <a:p>
            <a:r>
              <a:rPr lang="en-GB" sz="1200" dirty="0" smtClean="0"/>
              <a:t>In  the extract, Dickens writes “……..”</a:t>
            </a:r>
          </a:p>
          <a:p>
            <a:r>
              <a:rPr lang="en-GB" sz="1200" dirty="0" smtClean="0"/>
              <a:t>Dickens conveys ……..through the use of …..when he writers/Scrooge says “…….”.</a:t>
            </a:r>
          </a:p>
        </p:txBody>
      </p:sp>
      <p:sp>
        <p:nvSpPr>
          <p:cNvPr id="63" name="Oval 62"/>
          <p:cNvSpPr/>
          <p:nvPr/>
        </p:nvSpPr>
        <p:spPr>
          <a:xfrm rot="1235116">
            <a:off x="7352373" y="2115043"/>
            <a:ext cx="1693892" cy="863551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b="1" dirty="0" smtClean="0"/>
              <a:t>AVOID CONTRACTIONS  E.G. CAN’T</a:t>
            </a:r>
            <a:endParaRPr lang="en-GB" sz="1000" b="1" dirty="0"/>
          </a:p>
        </p:txBody>
      </p:sp>
      <p:sp>
        <p:nvSpPr>
          <p:cNvPr id="64" name="Oval 63"/>
          <p:cNvSpPr/>
          <p:nvPr/>
        </p:nvSpPr>
        <p:spPr>
          <a:xfrm rot="719012">
            <a:off x="5249291" y="589436"/>
            <a:ext cx="1201774" cy="110119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b="1" dirty="0" smtClean="0"/>
              <a:t>AVOID REPEATEDLY OPENING SENTENCES WITH ‘THE’</a:t>
            </a:r>
            <a:endParaRPr lang="en-GB" sz="1000" b="1" dirty="0"/>
          </a:p>
        </p:txBody>
      </p:sp>
      <p:sp>
        <p:nvSpPr>
          <p:cNvPr id="65" name="Rectangle 64"/>
          <p:cNvSpPr/>
          <p:nvPr/>
        </p:nvSpPr>
        <p:spPr>
          <a:xfrm rot="20606489">
            <a:off x="2602585" y="4891974"/>
            <a:ext cx="176118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BE ALERT</a:t>
            </a:r>
            <a:endParaRPr lang="en-US" sz="3200" b="1" cap="none" spc="0" dirty="0">
              <a:ln w="17780" cmpd="sng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4716016" y="4869160"/>
            <a:ext cx="222766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VOCABULARY</a:t>
            </a:r>
            <a:endParaRPr lang="en-US" sz="2800" b="1" cap="none" spc="0" dirty="0">
              <a:ln w="17780" cmpd="sng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7" name="Oval 66"/>
          <p:cNvSpPr/>
          <p:nvPr/>
        </p:nvSpPr>
        <p:spPr>
          <a:xfrm rot="226537">
            <a:off x="7884484" y="1091920"/>
            <a:ext cx="1225494" cy="1073761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b="1" dirty="0" smtClean="0"/>
              <a:t>IT, AND, BUT, SO – DO NOT OPEN SENTENCES WITH THEM.</a:t>
            </a:r>
            <a:endParaRPr lang="en-GB" sz="1000" b="1" dirty="0"/>
          </a:p>
        </p:txBody>
      </p:sp>
      <p:sp>
        <p:nvSpPr>
          <p:cNvPr id="68" name="Oval 67"/>
          <p:cNvSpPr/>
          <p:nvPr/>
        </p:nvSpPr>
        <p:spPr>
          <a:xfrm rot="20980753">
            <a:off x="3276593" y="754740"/>
            <a:ext cx="1582700" cy="95501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b="1" dirty="0" smtClean="0"/>
              <a:t>AVOID REPEATEDLY OPENING SENTENCES WITH ‘THIS’.</a:t>
            </a:r>
            <a:endParaRPr lang="en-GB" sz="1000" b="1" dirty="0"/>
          </a:p>
        </p:txBody>
      </p:sp>
      <p:sp>
        <p:nvSpPr>
          <p:cNvPr id="69" name="Rectangle 68"/>
          <p:cNvSpPr/>
          <p:nvPr/>
        </p:nvSpPr>
        <p:spPr>
          <a:xfrm>
            <a:off x="179512" y="3068960"/>
            <a:ext cx="2304256" cy="648072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/>
              <a:t>REMEMBER THIS IS A PIECE OF FORMAL WRITING.</a:t>
            </a:r>
            <a:endParaRPr lang="en-GB" sz="1400" b="1" dirty="0"/>
          </a:p>
        </p:txBody>
      </p:sp>
      <p:sp>
        <p:nvSpPr>
          <p:cNvPr id="28" name="Rounded Rectangle 27"/>
          <p:cNvSpPr/>
          <p:nvPr/>
        </p:nvSpPr>
        <p:spPr>
          <a:xfrm>
            <a:off x="4139952" y="3068960"/>
            <a:ext cx="5004048" cy="187220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200" b="1" u="sng" dirty="0" smtClean="0"/>
              <a:t>Some sentence stems:</a:t>
            </a:r>
          </a:p>
          <a:p>
            <a:r>
              <a:rPr lang="en-GB" sz="1200" dirty="0" smtClean="0"/>
              <a:t>The use of similes conveys a sense of ….to the reader.</a:t>
            </a:r>
          </a:p>
          <a:p>
            <a:r>
              <a:rPr lang="en-GB" sz="1200" dirty="0" smtClean="0"/>
              <a:t>Dickens highlights Scrooge’s harshness by….</a:t>
            </a:r>
          </a:p>
          <a:p>
            <a:r>
              <a:rPr lang="en-GB" sz="1200" dirty="0" smtClean="0"/>
              <a:t>With this quotation, Dickens is trying to illustrate how….is perceived by society.</a:t>
            </a:r>
          </a:p>
          <a:p>
            <a:r>
              <a:rPr lang="en-GB" sz="1200" dirty="0" smtClean="0"/>
              <a:t>The quotation infers that Scrooge feels…but on the other hand, it could also be interpreted as….</a:t>
            </a:r>
          </a:p>
          <a:p>
            <a:r>
              <a:rPr lang="en-GB" sz="1200" dirty="0" smtClean="0"/>
              <a:t>Consequently, the reader is encouraged to feel…</a:t>
            </a:r>
          </a:p>
          <a:p>
            <a:r>
              <a:rPr lang="en-GB" sz="1200" dirty="0" smtClean="0"/>
              <a:t>Dickens, as a person who believed in being charitable, is advocating the need to give to the poor through his depiction of…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2411760" y="1628800"/>
            <a:ext cx="1584176" cy="144016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300" b="1" u="sng" dirty="0" smtClean="0"/>
              <a:t>ESSAY QUESTIONS – PEAR</a:t>
            </a:r>
          </a:p>
          <a:p>
            <a:r>
              <a:rPr lang="en-GB" sz="1300" dirty="0" smtClean="0"/>
              <a:t>Point</a:t>
            </a:r>
          </a:p>
          <a:p>
            <a:r>
              <a:rPr lang="en-GB" sz="1300" dirty="0" smtClean="0"/>
              <a:t>Evidence</a:t>
            </a:r>
          </a:p>
          <a:p>
            <a:r>
              <a:rPr lang="en-GB" sz="1300" dirty="0" smtClean="0"/>
              <a:t>Analysis</a:t>
            </a:r>
          </a:p>
          <a:p>
            <a:r>
              <a:rPr lang="en-GB" sz="1300" dirty="0" smtClean="0"/>
              <a:t>Reader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203848" y="5301208"/>
            <a:ext cx="33843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GB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eing critical</a:t>
            </a:r>
          </a:p>
          <a:p>
            <a:r>
              <a:rPr lang="en-GB" sz="1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n-GB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xplaining</a:t>
            </a:r>
          </a:p>
          <a:p>
            <a:endParaRPr lang="en-GB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1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GB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uthor intentions</a:t>
            </a:r>
          </a:p>
          <a:p>
            <a:r>
              <a:rPr lang="en-GB" sz="1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r>
              <a:rPr lang="en-GB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anguage use</a:t>
            </a:r>
          </a:p>
          <a:p>
            <a:r>
              <a:rPr lang="en-GB" sz="1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n-GB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mbedding quotations</a:t>
            </a:r>
          </a:p>
          <a:p>
            <a:r>
              <a:rPr lang="en-GB" sz="1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en-GB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eader response</a:t>
            </a:r>
          </a:p>
          <a:p>
            <a:r>
              <a:rPr lang="en-GB" sz="1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GB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echniques used</a:t>
            </a:r>
            <a:endParaRPr lang="en-GB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4932040" y="5373216"/>
            <a:ext cx="4211960" cy="148478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3" rtlCol="0" anchor="ctr"/>
          <a:lstStyle/>
          <a:p>
            <a:pPr algn="ctr"/>
            <a:r>
              <a:rPr lang="en-GB" sz="1200" dirty="0" smtClean="0"/>
              <a:t>Adjectives</a:t>
            </a:r>
          </a:p>
          <a:p>
            <a:pPr algn="ctr"/>
            <a:r>
              <a:rPr lang="en-GB" sz="1200" dirty="0" smtClean="0"/>
              <a:t>Adverbs</a:t>
            </a:r>
          </a:p>
          <a:p>
            <a:pPr algn="ctr"/>
            <a:r>
              <a:rPr lang="en-GB" sz="1200" dirty="0" smtClean="0"/>
              <a:t>Alliteration</a:t>
            </a:r>
          </a:p>
          <a:p>
            <a:pPr algn="ctr"/>
            <a:r>
              <a:rPr lang="en-GB" sz="1200" dirty="0" smtClean="0"/>
              <a:t>Antithesis</a:t>
            </a:r>
          </a:p>
          <a:p>
            <a:pPr algn="ctr"/>
            <a:r>
              <a:rPr lang="en-GB" sz="1200" dirty="0" smtClean="0"/>
              <a:t>Connotations</a:t>
            </a:r>
          </a:p>
          <a:p>
            <a:pPr algn="ctr"/>
            <a:r>
              <a:rPr lang="en-GB" sz="1200" dirty="0" smtClean="0"/>
              <a:t>Dialogue</a:t>
            </a:r>
          </a:p>
          <a:p>
            <a:pPr algn="ctr"/>
            <a:r>
              <a:rPr lang="en-GB" sz="1200" dirty="0" smtClean="0"/>
              <a:t>Foreshadowing</a:t>
            </a:r>
          </a:p>
          <a:p>
            <a:pPr algn="ctr"/>
            <a:r>
              <a:rPr lang="en-GB" sz="1200" dirty="0" smtClean="0"/>
              <a:t>Hyperbole</a:t>
            </a:r>
          </a:p>
          <a:p>
            <a:pPr algn="ctr"/>
            <a:r>
              <a:rPr lang="en-GB" sz="1200" dirty="0" smtClean="0"/>
              <a:t>Idiom</a:t>
            </a:r>
          </a:p>
          <a:p>
            <a:pPr algn="ctr"/>
            <a:r>
              <a:rPr lang="en-GB" sz="1200" dirty="0" smtClean="0"/>
              <a:t>Irony</a:t>
            </a:r>
          </a:p>
          <a:p>
            <a:pPr algn="ctr"/>
            <a:r>
              <a:rPr lang="en-GB" sz="1200" dirty="0" smtClean="0"/>
              <a:t>Juxtaposition</a:t>
            </a:r>
          </a:p>
          <a:p>
            <a:pPr algn="ctr"/>
            <a:r>
              <a:rPr lang="en-GB" sz="1200" dirty="0" smtClean="0"/>
              <a:t>Metaphor</a:t>
            </a:r>
          </a:p>
          <a:p>
            <a:pPr algn="ctr"/>
            <a:r>
              <a:rPr lang="en-GB" sz="1200" dirty="0" smtClean="0"/>
              <a:t>Nouns</a:t>
            </a:r>
          </a:p>
          <a:p>
            <a:pPr algn="ctr"/>
            <a:r>
              <a:rPr lang="en-GB" sz="1200" dirty="0" smtClean="0"/>
              <a:t>Novella</a:t>
            </a:r>
          </a:p>
          <a:p>
            <a:pPr algn="ctr"/>
            <a:r>
              <a:rPr lang="en-GB" sz="1200" dirty="0" smtClean="0"/>
              <a:t>Pathetic Fallacy</a:t>
            </a:r>
          </a:p>
          <a:p>
            <a:pPr algn="ctr"/>
            <a:r>
              <a:rPr lang="en-GB" sz="1200" dirty="0" smtClean="0"/>
              <a:t>Pathos</a:t>
            </a:r>
          </a:p>
          <a:p>
            <a:pPr algn="ctr"/>
            <a:r>
              <a:rPr lang="en-GB" sz="1200" dirty="0" smtClean="0"/>
              <a:t>Personification</a:t>
            </a:r>
          </a:p>
          <a:p>
            <a:pPr algn="ctr"/>
            <a:r>
              <a:rPr lang="en-GB" sz="1200" dirty="0" smtClean="0"/>
              <a:t>Repetition</a:t>
            </a:r>
          </a:p>
          <a:p>
            <a:pPr algn="ctr"/>
            <a:r>
              <a:rPr lang="en-GB" sz="1200" dirty="0" smtClean="0"/>
              <a:t>Similes</a:t>
            </a:r>
          </a:p>
          <a:p>
            <a:pPr algn="ctr"/>
            <a:r>
              <a:rPr lang="en-GB" sz="1200" dirty="0" smtClean="0"/>
              <a:t>Symbolism</a:t>
            </a:r>
          </a:p>
          <a:p>
            <a:pPr algn="ctr"/>
            <a:r>
              <a:rPr lang="en-GB" sz="1200" dirty="0" smtClean="0"/>
              <a:t>Verbs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sheeplaughs.com/scrooge/morrisseycc.jpg"/>
          <p:cNvPicPr>
            <a:picLocks noChangeAspect="1" noChangeArrowheads="1"/>
          </p:cNvPicPr>
          <p:nvPr/>
        </p:nvPicPr>
        <p:blipFill>
          <a:blip r:embed="rId2" cstate="print">
            <a:lum bright="67000" contrast="-30000"/>
          </a:blip>
          <a:srcRect l="7415" r="17220"/>
          <a:stretch>
            <a:fillRect/>
          </a:stretch>
        </p:blipFill>
        <p:spPr bwMode="auto">
          <a:xfrm>
            <a:off x="0" y="-25881"/>
            <a:ext cx="9144000" cy="6883881"/>
          </a:xfrm>
          <a:prstGeom prst="rect">
            <a:avLst/>
          </a:prstGeom>
          <a:noFill/>
        </p:spPr>
      </p:pic>
      <p:sp>
        <p:nvSpPr>
          <p:cNvPr id="56" name="Rounded Rectangle 55"/>
          <p:cNvSpPr/>
          <p:nvPr/>
        </p:nvSpPr>
        <p:spPr>
          <a:xfrm>
            <a:off x="5076056" y="1628800"/>
            <a:ext cx="4032448" cy="144016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200" dirty="0" smtClean="0"/>
              <a:t>PUNCTUATION:</a:t>
            </a:r>
          </a:p>
          <a:p>
            <a:r>
              <a:rPr lang="en-GB" sz="1200" dirty="0" smtClean="0"/>
              <a:t>Accurately demarcate sentences with </a:t>
            </a:r>
          </a:p>
          <a:p>
            <a:r>
              <a:rPr lang="en-GB" sz="1200" dirty="0" smtClean="0"/>
              <a:t>capital letters and full stops.</a:t>
            </a:r>
          </a:p>
          <a:p>
            <a:r>
              <a:rPr lang="en-GB" sz="1200" dirty="0" smtClean="0"/>
              <a:t>Use apostrophes accurately.</a:t>
            </a:r>
          </a:p>
          <a:p>
            <a:r>
              <a:rPr lang="en-GB" sz="1200" dirty="0" smtClean="0"/>
              <a:t>Use homophones accurately.</a:t>
            </a:r>
          </a:p>
          <a:p>
            <a:r>
              <a:rPr lang="en-GB" sz="1200" dirty="0" smtClean="0"/>
              <a:t>Your spellings should be accurate.</a:t>
            </a:r>
          </a:p>
          <a:p>
            <a:r>
              <a:rPr lang="en-GB" sz="1200" dirty="0" smtClean="0"/>
              <a:t>Punctuate your quotations accurately.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0" y="1"/>
            <a:ext cx="3275856" cy="2739211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GB" b="1" u="sng" dirty="0" smtClean="0"/>
              <a:t>CONNECTIVES</a:t>
            </a:r>
          </a:p>
          <a:p>
            <a:r>
              <a:rPr lang="en-GB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addition</a:t>
            </a:r>
          </a:p>
          <a:p>
            <a:r>
              <a:rPr lang="en-GB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Furthermore</a:t>
            </a:r>
          </a:p>
          <a:p>
            <a:r>
              <a:rPr lang="en-GB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Moreover</a:t>
            </a:r>
          </a:p>
          <a:p>
            <a:r>
              <a:rPr lang="en-GB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However</a:t>
            </a:r>
          </a:p>
          <a:p>
            <a:r>
              <a:rPr lang="en-GB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the other hand</a:t>
            </a:r>
          </a:p>
          <a:p>
            <a:r>
              <a:rPr lang="en-GB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Additionally</a:t>
            </a:r>
          </a:p>
          <a:p>
            <a:endParaRPr lang="en-GB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GB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GB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GB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GB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Subsequently</a:t>
            </a:r>
          </a:p>
          <a:p>
            <a:r>
              <a:rPr lang="en-GB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Therefore</a:t>
            </a:r>
          </a:p>
          <a:p>
            <a:r>
              <a:rPr lang="en-GB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Consequently</a:t>
            </a:r>
          </a:p>
          <a:p>
            <a:r>
              <a:rPr lang="en-GB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a result of</a:t>
            </a:r>
          </a:p>
          <a:p>
            <a:r>
              <a:rPr lang="en-GB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Significantly</a:t>
            </a:r>
          </a:p>
          <a:p>
            <a:endParaRPr lang="en-GB" dirty="0" smtClean="0"/>
          </a:p>
          <a:p>
            <a:endParaRPr lang="en-GB" sz="1400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58" name="TextBox 57"/>
          <p:cNvSpPr txBox="1"/>
          <p:nvPr/>
        </p:nvSpPr>
        <p:spPr>
          <a:xfrm>
            <a:off x="3275856" y="0"/>
            <a:ext cx="2376264" cy="830997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ctr"/>
            <a:r>
              <a:rPr lang="en-GB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are assessed for Literature Assessment Objectives 1 and 2.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6372200" y="0"/>
            <a:ext cx="2771800" cy="1569660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GB" sz="1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 RICE</a:t>
            </a:r>
          </a:p>
          <a:p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Connotes</a:t>
            </a:r>
          </a:p>
          <a:p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Highlights</a:t>
            </a:r>
          </a:p>
          <a:p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Reinforces</a:t>
            </a:r>
          </a:p>
          <a:p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Implies</a:t>
            </a:r>
          </a:p>
          <a:p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Suggests</a:t>
            </a:r>
          </a:p>
          <a:p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Reflects</a:t>
            </a:r>
          </a:p>
          <a:p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Infers</a:t>
            </a:r>
          </a:p>
          <a:p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Connotes</a:t>
            </a:r>
          </a:p>
          <a:p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Emphasises</a:t>
            </a:r>
          </a:p>
        </p:txBody>
      </p:sp>
      <p:sp>
        <p:nvSpPr>
          <p:cNvPr id="60" name="Rounded Rectangle 59"/>
          <p:cNvSpPr/>
          <p:nvPr/>
        </p:nvSpPr>
        <p:spPr>
          <a:xfrm>
            <a:off x="35496" y="1628800"/>
            <a:ext cx="2376264" cy="144016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300" b="1" u="sng" dirty="0" smtClean="0"/>
              <a:t>EXTRACT QUESTIONS – PETER</a:t>
            </a:r>
          </a:p>
          <a:p>
            <a:r>
              <a:rPr lang="en-GB" sz="1300" dirty="0" smtClean="0"/>
              <a:t>Point</a:t>
            </a:r>
          </a:p>
          <a:p>
            <a:r>
              <a:rPr lang="en-GB" sz="1300" dirty="0" smtClean="0"/>
              <a:t>Evidence</a:t>
            </a:r>
          </a:p>
          <a:p>
            <a:r>
              <a:rPr lang="en-GB" sz="1300" dirty="0" smtClean="0"/>
              <a:t>Technique/Terminology</a:t>
            </a:r>
          </a:p>
          <a:p>
            <a:r>
              <a:rPr lang="en-GB" sz="1300" dirty="0" smtClean="0"/>
              <a:t>Exploration</a:t>
            </a:r>
          </a:p>
          <a:p>
            <a:r>
              <a:rPr lang="en-GB" sz="1300" dirty="0" smtClean="0"/>
              <a:t>Reader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0" y="5229200"/>
            <a:ext cx="2771800" cy="1477328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GB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BECAUSE</a:t>
            </a:r>
          </a:p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</a:t>
            </a:r>
          </a:p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Since</a:t>
            </a:r>
          </a:p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Through</a:t>
            </a:r>
          </a:p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Owing to</a:t>
            </a:r>
          </a:p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Due to</a:t>
            </a:r>
          </a:p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Resulting</a:t>
            </a:r>
          </a:p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Since</a:t>
            </a:r>
          </a:p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Attributable to</a:t>
            </a:r>
          </a:p>
        </p:txBody>
      </p:sp>
      <p:sp>
        <p:nvSpPr>
          <p:cNvPr id="62" name="Rounded Rectangle 61"/>
          <p:cNvSpPr/>
          <p:nvPr/>
        </p:nvSpPr>
        <p:spPr>
          <a:xfrm>
            <a:off x="35496" y="3717033"/>
            <a:ext cx="4032448" cy="144016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200" b="1" u="sng" dirty="0" smtClean="0"/>
              <a:t>Embed your quotations accurately:</a:t>
            </a:r>
          </a:p>
          <a:p>
            <a:r>
              <a:rPr lang="en-GB" sz="1200" dirty="0" smtClean="0"/>
              <a:t>For example, “……..”</a:t>
            </a:r>
          </a:p>
          <a:p>
            <a:r>
              <a:rPr lang="en-GB" sz="1200" dirty="0" smtClean="0"/>
              <a:t>……… says “………”</a:t>
            </a:r>
          </a:p>
          <a:p>
            <a:r>
              <a:rPr lang="en-GB" sz="1200" dirty="0" smtClean="0"/>
              <a:t>Through  “……..”,…..</a:t>
            </a:r>
          </a:p>
          <a:p>
            <a:r>
              <a:rPr lang="en-GB" sz="1200" dirty="0" smtClean="0"/>
              <a:t>In  the extract, Dickens writes “……..”</a:t>
            </a:r>
          </a:p>
          <a:p>
            <a:r>
              <a:rPr lang="en-GB" sz="1200" dirty="0" smtClean="0"/>
              <a:t>Dickens conveys ……..through the use of …..when he writers/Scrooge says “…….”.</a:t>
            </a:r>
          </a:p>
        </p:txBody>
      </p:sp>
      <p:sp>
        <p:nvSpPr>
          <p:cNvPr id="63" name="Oval 62"/>
          <p:cNvSpPr/>
          <p:nvPr/>
        </p:nvSpPr>
        <p:spPr>
          <a:xfrm rot="1235116">
            <a:off x="7352373" y="2115043"/>
            <a:ext cx="1693892" cy="863551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b="1" dirty="0" smtClean="0"/>
              <a:t>AVOID CONTRACTIONS  E.G. CAN’T</a:t>
            </a:r>
            <a:endParaRPr lang="en-GB" sz="1000" b="1" dirty="0"/>
          </a:p>
        </p:txBody>
      </p:sp>
      <p:sp>
        <p:nvSpPr>
          <p:cNvPr id="64" name="Oval 63"/>
          <p:cNvSpPr/>
          <p:nvPr/>
        </p:nvSpPr>
        <p:spPr>
          <a:xfrm rot="719012">
            <a:off x="5249291" y="589436"/>
            <a:ext cx="1201774" cy="110119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b="1" dirty="0" smtClean="0"/>
              <a:t>AVOID REPEATEDLY OPENING SENTENCES WITH ‘THE’</a:t>
            </a:r>
            <a:endParaRPr lang="en-GB" sz="1000" b="1" dirty="0"/>
          </a:p>
        </p:txBody>
      </p:sp>
      <p:sp>
        <p:nvSpPr>
          <p:cNvPr id="65" name="Rectangle 64"/>
          <p:cNvSpPr/>
          <p:nvPr/>
        </p:nvSpPr>
        <p:spPr>
          <a:xfrm rot="20606489">
            <a:off x="2602585" y="4891974"/>
            <a:ext cx="176118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BE ALERT</a:t>
            </a:r>
            <a:endParaRPr lang="en-US" sz="3200" b="1" cap="none" spc="0" dirty="0">
              <a:ln w="17780" cmpd="sng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4716016" y="4869160"/>
            <a:ext cx="222766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VOCABULARY</a:t>
            </a:r>
            <a:endParaRPr lang="en-US" sz="2800" b="1" cap="none" spc="0" dirty="0">
              <a:ln w="17780" cmpd="sng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7" name="Oval 66"/>
          <p:cNvSpPr/>
          <p:nvPr/>
        </p:nvSpPr>
        <p:spPr>
          <a:xfrm rot="226537">
            <a:off x="7884484" y="1091920"/>
            <a:ext cx="1225494" cy="1073761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b="1" dirty="0" smtClean="0"/>
              <a:t>IT, AND, BUT, SO – DO NOT OPEN SENTENCES WITH THEM.</a:t>
            </a:r>
            <a:endParaRPr lang="en-GB" sz="1000" b="1" dirty="0"/>
          </a:p>
        </p:txBody>
      </p:sp>
      <p:sp>
        <p:nvSpPr>
          <p:cNvPr id="68" name="Oval 67"/>
          <p:cNvSpPr/>
          <p:nvPr/>
        </p:nvSpPr>
        <p:spPr>
          <a:xfrm rot="20980753">
            <a:off x="3276593" y="754740"/>
            <a:ext cx="1582700" cy="95501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b="1" dirty="0" smtClean="0"/>
              <a:t>AVOID REPEATEDLY OPENING SENTENCES WITH ‘THIS’.</a:t>
            </a:r>
            <a:endParaRPr lang="en-GB" sz="1000" b="1" dirty="0"/>
          </a:p>
        </p:txBody>
      </p:sp>
      <p:sp>
        <p:nvSpPr>
          <p:cNvPr id="69" name="Rectangle 68"/>
          <p:cNvSpPr/>
          <p:nvPr/>
        </p:nvSpPr>
        <p:spPr>
          <a:xfrm>
            <a:off x="179512" y="3068960"/>
            <a:ext cx="2304256" cy="648072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/>
              <a:t>REMEMBER THIS IS A PIECE OF FORMAL WRITING.</a:t>
            </a:r>
            <a:endParaRPr lang="en-GB" sz="1400" b="1" dirty="0"/>
          </a:p>
        </p:txBody>
      </p:sp>
      <p:sp>
        <p:nvSpPr>
          <p:cNvPr id="28" name="Rounded Rectangle 27"/>
          <p:cNvSpPr/>
          <p:nvPr/>
        </p:nvSpPr>
        <p:spPr>
          <a:xfrm>
            <a:off x="4139952" y="3068960"/>
            <a:ext cx="5004048" cy="187220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200" b="1" u="sng" dirty="0" smtClean="0"/>
              <a:t>Some sentence stems:</a:t>
            </a:r>
          </a:p>
          <a:p>
            <a:r>
              <a:rPr lang="en-GB" sz="1200" dirty="0" smtClean="0"/>
              <a:t>The use of similes conveys a sense of ….to the reader.</a:t>
            </a:r>
          </a:p>
          <a:p>
            <a:r>
              <a:rPr lang="en-GB" sz="1200" dirty="0" smtClean="0"/>
              <a:t>Dickens highlights Scrooge’s harshness by….</a:t>
            </a:r>
          </a:p>
          <a:p>
            <a:r>
              <a:rPr lang="en-GB" sz="1200" dirty="0" smtClean="0"/>
              <a:t>With this quotation, Dickens is trying to illustrate how….is perceived by society.</a:t>
            </a:r>
          </a:p>
          <a:p>
            <a:r>
              <a:rPr lang="en-GB" sz="1200" dirty="0" smtClean="0"/>
              <a:t>The quotation infers that Scrooge feels…but on the other hand, it could also be interpreted as….</a:t>
            </a:r>
          </a:p>
          <a:p>
            <a:r>
              <a:rPr lang="en-GB" sz="1200" dirty="0" smtClean="0"/>
              <a:t>Consequently, the reader is encouraged to feel…</a:t>
            </a:r>
          </a:p>
          <a:p>
            <a:r>
              <a:rPr lang="en-GB" sz="1200" dirty="0" smtClean="0"/>
              <a:t>Dickens, as a person who believed in being charitable, is advocating the need to give to the poor through his depiction of…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2411760" y="1628800"/>
            <a:ext cx="1584176" cy="144016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300" b="1" u="sng" dirty="0" smtClean="0"/>
              <a:t>ESSAY QUESTIONS – PEAR</a:t>
            </a:r>
          </a:p>
          <a:p>
            <a:r>
              <a:rPr lang="en-GB" sz="1300" dirty="0" smtClean="0"/>
              <a:t>Point</a:t>
            </a:r>
          </a:p>
          <a:p>
            <a:r>
              <a:rPr lang="en-GB" sz="1300" dirty="0" smtClean="0"/>
              <a:t>Evidence</a:t>
            </a:r>
          </a:p>
          <a:p>
            <a:r>
              <a:rPr lang="en-GB" sz="1300" dirty="0" smtClean="0"/>
              <a:t>Analysis</a:t>
            </a:r>
          </a:p>
          <a:p>
            <a:r>
              <a:rPr lang="en-GB" sz="1300" dirty="0" smtClean="0"/>
              <a:t>Reader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203848" y="5301208"/>
            <a:ext cx="33843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GB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eing critical</a:t>
            </a:r>
          </a:p>
          <a:p>
            <a:r>
              <a:rPr lang="en-GB" sz="1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n-GB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xplaining</a:t>
            </a:r>
          </a:p>
          <a:p>
            <a:endParaRPr lang="en-GB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1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GB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uthor intentions</a:t>
            </a:r>
          </a:p>
          <a:p>
            <a:r>
              <a:rPr lang="en-GB" sz="1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r>
              <a:rPr lang="en-GB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anguage use</a:t>
            </a:r>
          </a:p>
          <a:p>
            <a:r>
              <a:rPr lang="en-GB" sz="1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n-GB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mbedding quotations</a:t>
            </a:r>
          </a:p>
          <a:p>
            <a:r>
              <a:rPr lang="en-GB" sz="1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en-GB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eader response</a:t>
            </a:r>
          </a:p>
          <a:p>
            <a:r>
              <a:rPr lang="en-GB" sz="1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GB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echniques used</a:t>
            </a:r>
            <a:endParaRPr lang="en-GB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4932040" y="5373216"/>
            <a:ext cx="4211960" cy="148478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3" rtlCol="0" anchor="ctr"/>
          <a:lstStyle/>
          <a:p>
            <a:pPr algn="ctr"/>
            <a:r>
              <a:rPr lang="en-GB" sz="1200" dirty="0" smtClean="0"/>
              <a:t>Adjectives</a:t>
            </a:r>
          </a:p>
          <a:p>
            <a:pPr algn="ctr"/>
            <a:r>
              <a:rPr lang="en-GB" sz="1200" dirty="0" smtClean="0"/>
              <a:t>Adverbs</a:t>
            </a:r>
          </a:p>
          <a:p>
            <a:pPr algn="ctr"/>
            <a:r>
              <a:rPr lang="en-GB" sz="1200" dirty="0" smtClean="0"/>
              <a:t>Alliteration</a:t>
            </a:r>
          </a:p>
          <a:p>
            <a:pPr algn="ctr"/>
            <a:r>
              <a:rPr lang="en-GB" sz="1200" dirty="0" smtClean="0"/>
              <a:t>Antithesis</a:t>
            </a:r>
          </a:p>
          <a:p>
            <a:pPr algn="ctr"/>
            <a:r>
              <a:rPr lang="en-GB" sz="1200" dirty="0" smtClean="0"/>
              <a:t>Connotations</a:t>
            </a:r>
          </a:p>
          <a:p>
            <a:pPr algn="ctr"/>
            <a:r>
              <a:rPr lang="en-GB" sz="1200" dirty="0" smtClean="0"/>
              <a:t>Dialogue</a:t>
            </a:r>
          </a:p>
          <a:p>
            <a:pPr algn="ctr"/>
            <a:r>
              <a:rPr lang="en-GB" sz="1200" dirty="0" smtClean="0"/>
              <a:t>Foreshadowing</a:t>
            </a:r>
          </a:p>
          <a:p>
            <a:pPr algn="ctr"/>
            <a:r>
              <a:rPr lang="en-GB" sz="1200" dirty="0" smtClean="0"/>
              <a:t>Hyperbole</a:t>
            </a:r>
          </a:p>
          <a:p>
            <a:pPr algn="ctr"/>
            <a:r>
              <a:rPr lang="en-GB" sz="1200" dirty="0" smtClean="0"/>
              <a:t>Idiom</a:t>
            </a:r>
          </a:p>
          <a:p>
            <a:pPr algn="ctr"/>
            <a:r>
              <a:rPr lang="en-GB" sz="1200" dirty="0" smtClean="0"/>
              <a:t>Irony</a:t>
            </a:r>
          </a:p>
          <a:p>
            <a:pPr algn="ctr"/>
            <a:r>
              <a:rPr lang="en-GB" sz="1200" dirty="0" smtClean="0"/>
              <a:t>Juxtaposition</a:t>
            </a:r>
          </a:p>
          <a:p>
            <a:pPr algn="ctr"/>
            <a:r>
              <a:rPr lang="en-GB" sz="1200" dirty="0" smtClean="0"/>
              <a:t>Metaphor</a:t>
            </a:r>
          </a:p>
          <a:p>
            <a:pPr algn="ctr"/>
            <a:r>
              <a:rPr lang="en-GB" sz="1200" dirty="0" smtClean="0"/>
              <a:t>Nouns</a:t>
            </a:r>
          </a:p>
          <a:p>
            <a:pPr algn="ctr"/>
            <a:r>
              <a:rPr lang="en-GB" sz="1200" dirty="0" smtClean="0"/>
              <a:t>Novella</a:t>
            </a:r>
          </a:p>
          <a:p>
            <a:pPr algn="ctr"/>
            <a:r>
              <a:rPr lang="en-GB" sz="1200" dirty="0" smtClean="0"/>
              <a:t>Pathetic Fallacy</a:t>
            </a:r>
          </a:p>
          <a:p>
            <a:pPr algn="ctr"/>
            <a:r>
              <a:rPr lang="en-GB" sz="1200" dirty="0" smtClean="0"/>
              <a:t>Pathos</a:t>
            </a:r>
          </a:p>
          <a:p>
            <a:pPr algn="ctr"/>
            <a:r>
              <a:rPr lang="en-GB" sz="1200" dirty="0" smtClean="0"/>
              <a:t>Personification</a:t>
            </a:r>
          </a:p>
          <a:p>
            <a:pPr algn="ctr"/>
            <a:r>
              <a:rPr lang="en-GB" sz="1200" dirty="0" smtClean="0"/>
              <a:t>Repetition</a:t>
            </a:r>
          </a:p>
          <a:p>
            <a:pPr algn="ctr"/>
            <a:r>
              <a:rPr lang="en-GB" sz="1200" dirty="0" smtClean="0"/>
              <a:t>Similes</a:t>
            </a:r>
          </a:p>
          <a:p>
            <a:pPr algn="ctr"/>
            <a:r>
              <a:rPr lang="en-GB" sz="1200" dirty="0" smtClean="0"/>
              <a:t>Symbolism</a:t>
            </a:r>
          </a:p>
          <a:p>
            <a:pPr algn="ctr"/>
            <a:r>
              <a:rPr lang="en-GB" sz="1200" dirty="0" smtClean="0"/>
              <a:t>Verbs</a:t>
            </a:r>
          </a:p>
        </p:txBody>
      </p:sp>
    </p:spTree>
    <p:extLst>
      <p:ext uri="{BB962C8B-B14F-4D97-AF65-F5344CB8AC3E}">
        <p14:creationId xmlns:p14="http://schemas.microsoft.com/office/powerpoint/2010/main" val="41673824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618</Words>
  <Application>Microsoft Office PowerPoint</Application>
  <PresentationFormat>On-screen Show (4:3)</PresentationFormat>
  <Paragraphs>212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Berlin Sans FB</vt:lpstr>
      <vt:lpstr>Calibri</vt:lpstr>
      <vt:lpstr>Office Theme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Deighton</dc:creator>
  <cp:lastModifiedBy>B Graham</cp:lastModifiedBy>
  <cp:revision>27</cp:revision>
  <cp:lastPrinted>2018-10-11T12:34:17Z</cp:lastPrinted>
  <dcterms:created xsi:type="dcterms:W3CDTF">2013-11-09T12:33:58Z</dcterms:created>
  <dcterms:modified xsi:type="dcterms:W3CDTF">2018-10-11T12:43:04Z</dcterms:modified>
</cp:coreProperties>
</file>