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58" r:id="rId6"/>
    <p:sldId id="268" r:id="rId7"/>
    <p:sldId id="276" r:id="rId8"/>
    <p:sldId id="269" r:id="rId9"/>
    <p:sldId id="260" r:id="rId10"/>
    <p:sldId id="278" r:id="rId11"/>
    <p:sldId id="261" r:id="rId12"/>
    <p:sldId id="275" r:id="rId13"/>
    <p:sldId id="262" r:id="rId14"/>
    <p:sldId id="272" r:id="rId15"/>
    <p:sldId id="263" r:id="rId16"/>
    <p:sldId id="280" r:id="rId17"/>
    <p:sldId id="264" r:id="rId18"/>
    <p:sldId id="274" r:id="rId19"/>
    <p:sldId id="265" r:id="rId20"/>
    <p:sldId id="271" r:id="rId21"/>
    <p:sldId id="277" r:id="rId22"/>
    <p:sldId id="270" r:id="rId23"/>
    <p:sldId id="279" r:id="rId24"/>
    <p:sldId id="273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56AEB-6CB0-46DE-A1AE-F346825BD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74A80-BA15-44BD-9F7B-512A4A88A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0E64E-5969-4DFC-8AA3-A3ACC10E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B234-9BD0-43C6-83F5-D57444C7CD9E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308A-9180-4BD0-8B9A-2D87A486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49696-9CCD-4AF9-85BD-F30ACACB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330F-236F-4000-B3D0-C6EA8EBD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66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1BD06-9BD1-406F-BE25-C3BE933B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FF656-95F4-457D-AD54-CB30B1EA0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62FDF-5513-4FFF-92F8-F9F7855C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B234-9BD0-43C6-83F5-D57444C7CD9E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ED52B-0C5C-4E71-98DD-A3F16FA8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A6C0-EF64-4DE8-B3F8-F86E4E5B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330F-236F-4000-B3D0-C6EA8EBD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4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1D2E21-E875-4536-8E9C-2E1DD953B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C3541-3F22-409F-84AB-FEEA35F02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0B60E-8C35-4A1C-8532-6F6ECAAB7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B234-9BD0-43C6-83F5-D57444C7CD9E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FF391-5E0C-42F4-BB11-49ABB38A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516C5-D4B0-4F26-B2B1-08133EB7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330F-236F-4000-B3D0-C6EA8EBD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9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E777-EB94-48A4-AA1F-BD719B6D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C44E0-23CB-463A-889F-17A2E19B3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D618F-672B-4242-AB07-4E74E21B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B234-9BD0-43C6-83F5-D57444C7CD9E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0B1FC-E018-4028-AD0D-B2CEC72C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1DE47-70F4-4C71-8D48-9AE51027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330F-236F-4000-B3D0-C6EA8EBD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1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B65BA-2C93-469B-80E3-387D8BD3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C6631-2425-461D-941C-3A81BBA1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99AA-AB7D-46DB-8565-26B8A362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B234-9BD0-43C6-83F5-D57444C7CD9E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C4DD8-D844-48E7-B4EC-DA0EFAA4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ADAD1-5269-475C-8F03-C663B6D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330F-236F-4000-B3D0-C6EA8EBD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8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03A7-A72E-424D-B1BB-67288952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3795C-41BC-4A8E-BB52-4A8CDD873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577DD-7DAC-4677-90AC-7CFC223D1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4B4A5-E8A2-4654-9382-A97ADFFE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B234-9BD0-43C6-83F5-D57444C7CD9E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586DA-710F-4729-9297-CBCD27EB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1FCDF-8A92-4135-B58D-49C239E4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330F-236F-4000-B3D0-C6EA8EBD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43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5DA7-9003-42C4-B57D-24DB2F1E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79E57-D2A3-4431-AEB3-EA2EE9E90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885A4-7A68-4F5E-9B69-C51D7EA45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E00B8-3CDC-4C42-A9AC-30358801B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879B6-BAFB-43A9-BE8B-322A79C60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1BFB6-04E4-42A9-ABE9-7A658E6B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B234-9BD0-43C6-83F5-D57444C7CD9E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91D4C3-06B4-4CBD-818E-05650F90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12049-EE9A-405A-9668-848EBCF3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330F-236F-4000-B3D0-C6EA8EBD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99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984D-9C87-4765-A478-CCB68239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E79F7-505C-4303-8491-A097AA90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B234-9BD0-43C6-83F5-D57444C7CD9E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6A290-7076-4ACC-9234-7350D177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76180-6FDE-4D04-AAC4-6139B9F4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330F-236F-4000-B3D0-C6EA8EBD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EB8E0-94A4-403D-B19E-638ACE93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B234-9BD0-43C6-83F5-D57444C7CD9E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A12EAE-B49D-48EF-ADBF-EF3D1EC0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910B7-6C21-444A-B58F-39D9ABAA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330F-236F-4000-B3D0-C6EA8EBD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67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F0FC-0042-47D6-9486-803B3A2F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61DE8-FC23-47C6-A9BD-10786BB9F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1EF00-2E10-4B19-9FF8-093614EF6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EC111-9C72-4C67-90D9-FE61E3F37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B234-9BD0-43C6-83F5-D57444C7CD9E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F8D3E-768D-4302-825E-C12745F1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096DB-D2DA-4DC2-884C-9B1CD1CA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330F-236F-4000-B3D0-C6EA8EBD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4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816A-4E11-4D65-BFB0-32508CEA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6B52F-9217-4ECD-AE13-E8FAD9DCF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92798-DEDA-4717-84E9-F71CB0C06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F2DB9-046E-4868-ACB2-7D70617B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B234-9BD0-43C6-83F5-D57444C7CD9E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8F991-898D-473D-93ED-166E924D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6F28D-E066-42B9-8F07-DA2D9EA6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330F-236F-4000-B3D0-C6EA8EBD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2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AF4041-AF4A-4508-B007-DEED789D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62821-A678-453B-8905-B40BEBAAF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3AADA-6C01-47E8-8765-D1750C433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AB234-9BD0-43C6-83F5-D57444C7CD9E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6E484-58B5-4959-913D-5118AD619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793FD-9E25-461B-BE16-418FD26A0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F330F-236F-4000-B3D0-C6EA8EBD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87292"/>
              </p:ext>
            </p:extLst>
          </p:nvPr>
        </p:nvGraphicFramePr>
        <p:xfrm>
          <a:off x="447897" y="180340"/>
          <a:ext cx="6210480" cy="649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1:</a:t>
                      </a:r>
                      <a:r>
                        <a:rPr lang="en-GB" baseline="0" dirty="0"/>
                        <a:t> </a:t>
                      </a:r>
                      <a:r>
                        <a:rPr lang="en-GB" b="1" i="1" baseline="0" dirty="0"/>
                        <a:t>“Hard and sharp as flint”.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Explain the significance of Dickens’ choice of </a:t>
                      </a:r>
                      <a:r>
                        <a:rPr lang="en-GB" b="1" i="1" baseline="0" dirty="0"/>
                        <a:t>“flint”</a:t>
                      </a:r>
                      <a:r>
                        <a:rPr lang="en-GB" baseline="0" dirty="0"/>
                        <a:t> in this simile and how it links to the motif of fire in the novella.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2: Explain the</a:t>
                      </a:r>
                      <a:r>
                        <a:rPr lang="en-GB" b="1" dirty="0"/>
                        <a:t> symbolic </a:t>
                      </a:r>
                      <a:r>
                        <a:rPr lang="en-GB" dirty="0"/>
                        <a:t>significance of Marley’s chains.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 Finish the quotation – a comment by Scrooge about   </a:t>
                      </a:r>
                    </a:p>
                    <a:p>
                      <a:r>
                        <a:rPr lang="en-GB" dirty="0"/>
                        <a:t>      the poor: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</a:t>
                      </a:r>
                      <a:r>
                        <a:rPr lang="en-GB" b="1" i="1" dirty="0"/>
                        <a:t>“If they had rather die, they had better do it</a:t>
                      </a:r>
                    </a:p>
                    <a:p>
                      <a:r>
                        <a:rPr lang="en-GB" b="1" i="1" dirty="0"/>
                        <a:t>        and … … …”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 Which of the following is the precise terminology for </a:t>
                      </a:r>
                    </a:p>
                    <a:p>
                      <a:r>
                        <a:rPr lang="en-GB" b="1" i="1" dirty="0"/>
                        <a:t>    ‘main character’?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A:  </a:t>
                      </a:r>
                      <a:r>
                        <a:rPr lang="en-GB" dirty="0" err="1"/>
                        <a:t>deuteragonist</a:t>
                      </a:r>
                      <a:endParaRPr lang="en-GB" dirty="0"/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B:  </a:t>
                      </a:r>
                      <a:r>
                        <a:rPr lang="en-GB" dirty="0"/>
                        <a:t>antagonist</a:t>
                      </a:r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C:  </a:t>
                      </a:r>
                      <a:r>
                        <a:rPr lang="en-GB" dirty="0"/>
                        <a:t>protagonist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 </a:t>
                      </a:r>
                      <a:r>
                        <a:rPr lang="en-GB" b="1" i="1" dirty="0"/>
                        <a:t>“I wear the chain … … …”</a:t>
                      </a:r>
                      <a:r>
                        <a:rPr lang="en-GB" b="1" i="1" baseline="0" dirty="0"/>
                        <a:t>   </a:t>
                      </a:r>
                      <a:r>
                        <a:rPr lang="en-GB" baseline="0" dirty="0"/>
                        <a:t>Complete</a:t>
                      </a:r>
                      <a:r>
                        <a:rPr lang="en-GB" dirty="0"/>
                        <a:t> the quotation.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5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02963"/>
              </p:ext>
            </p:extLst>
          </p:nvPr>
        </p:nvGraphicFramePr>
        <p:xfrm>
          <a:off x="5460642" y="160986"/>
          <a:ext cx="6516709" cy="6217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1: Is Scrooge a </a:t>
                      </a:r>
                      <a:r>
                        <a:rPr lang="en-GB" b="1" dirty="0"/>
                        <a:t>static</a:t>
                      </a:r>
                      <a:r>
                        <a:rPr lang="en-GB" dirty="0"/>
                        <a:t> or a </a:t>
                      </a:r>
                      <a:r>
                        <a:rPr lang="en-GB" b="1" dirty="0"/>
                        <a:t>dynamic</a:t>
                      </a:r>
                      <a:r>
                        <a:rPr lang="en-GB" dirty="0"/>
                        <a:t> character? How do you know?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2: When Fred toasts Scrooge as the </a:t>
                      </a:r>
                      <a:r>
                        <a:rPr lang="en-GB" b="1" i="1" dirty="0"/>
                        <a:t>“founder of the feast”, </a:t>
                      </a:r>
                    </a:p>
                    <a:p>
                      <a:r>
                        <a:rPr lang="en-GB" b="1" i="1" dirty="0"/>
                        <a:t>     </a:t>
                      </a:r>
                      <a:r>
                        <a:rPr lang="en-GB" dirty="0"/>
                        <a:t>is he</a:t>
                      </a:r>
                      <a:r>
                        <a:rPr lang="en-GB" baseline="0" dirty="0"/>
                        <a:t> being: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="1" baseline="0" dirty="0"/>
                        <a:t>      A: </a:t>
                      </a:r>
                      <a:r>
                        <a:rPr lang="en-GB" baseline="0" dirty="0"/>
                        <a:t>parsimonious</a:t>
                      </a:r>
                    </a:p>
                    <a:p>
                      <a:r>
                        <a:rPr lang="en-GB" baseline="0" dirty="0"/>
                        <a:t>      </a:t>
                      </a:r>
                      <a:r>
                        <a:rPr lang="en-GB" b="1" baseline="0" dirty="0"/>
                        <a:t>B: </a:t>
                      </a:r>
                      <a:r>
                        <a:rPr lang="en-GB" baseline="0" dirty="0"/>
                        <a:t>charitable</a:t>
                      </a:r>
                    </a:p>
                    <a:p>
                      <a:r>
                        <a:rPr lang="en-GB" b="1" baseline="0" dirty="0"/>
                        <a:t>      C: </a:t>
                      </a:r>
                      <a:r>
                        <a:rPr lang="en-GB" baseline="0" dirty="0"/>
                        <a:t>jovial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Bob </a:t>
                      </a:r>
                      <a:r>
                        <a:rPr lang="en-GB" dirty="0" err="1"/>
                        <a:t>Cratchit</a:t>
                      </a:r>
                      <a:r>
                        <a:rPr lang="en-GB" baseline="0" dirty="0"/>
                        <a:t> is </a:t>
                      </a:r>
                      <a:r>
                        <a:rPr lang="en-GB" b="1" baseline="0" dirty="0"/>
                        <a:t>emblematic</a:t>
                      </a:r>
                      <a:r>
                        <a:rPr lang="en-GB" baseline="0" dirty="0"/>
                        <a:t> of the Victorian working class man. </a:t>
                      </a:r>
                    </a:p>
                    <a:p>
                      <a:r>
                        <a:rPr lang="en-GB" baseline="0" dirty="0"/>
                        <a:t>    Does this mean he is: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       </a:t>
                      </a:r>
                      <a:r>
                        <a:rPr lang="en-GB" b="1" baseline="0" dirty="0"/>
                        <a:t>A: </a:t>
                      </a:r>
                      <a:r>
                        <a:rPr lang="en-GB" baseline="0" dirty="0"/>
                        <a:t>a unique example</a:t>
                      </a:r>
                    </a:p>
                    <a:p>
                      <a:r>
                        <a:rPr lang="en-GB" baseline="0" dirty="0"/>
                        <a:t>       </a:t>
                      </a:r>
                      <a:r>
                        <a:rPr lang="en-GB" b="1" baseline="0" dirty="0"/>
                        <a:t>B: </a:t>
                      </a:r>
                      <a:r>
                        <a:rPr lang="en-GB" baseline="0" dirty="0"/>
                        <a:t>an unusual example</a:t>
                      </a:r>
                    </a:p>
                    <a:p>
                      <a:r>
                        <a:rPr lang="en-GB" baseline="0" dirty="0"/>
                        <a:t>       </a:t>
                      </a:r>
                      <a:r>
                        <a:rPr lang="en-GB" b="1" baseline="0" dirty="0"/>
                        <a:t>C: </a:t>
                      </a:r>
                      <a:r>
                        <a:rPr lang="en-GB" baseline="0" dirty="0"/>
                        <a:t>a typical example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 Is </a:t>
                      </a:r>
                      <a:r>
                        <a:rPr lang="en-GB" b="1" i="1" dirty="0"/>
                        <a:t>fearful </a:t>
                      </a:r>
                      <a:r>
                        <a:rPr lang="en-GB" dirty="0"/>
                        <a:t>an appropriate word to describe Bob’s feelings</a:t>
                      </a:r>
                      <a:r>
                        <a:rPr lang="en-GB" baseline="0" dirty="0"/>
                        <a:t> towards </a:t>
                      </a:r>
                    </a:p>
                    <a:p>
                      <a:r>
                        <a:rPr lang="en-GB" baseline="0" dirty="0"/>
                        <a:t>    Scrooge in </a:t>
                      </a:r>
                      <a:r>
                        <a:rPr lang="en-GB" b="1" baseline="0" dirty="0"/>
                        <a:t>Stave One </a:t>
                      </a:r>
                      <a:r>
                        <a:rPr lang="en-GB" baseline="0" dirty="0"/>
                        <a:t>of the novella?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 Which spirit has the</a:t>
                      </a:r>
                      <a:r>
                        <a:rPr lang="en-GB" baseline="0" dirty="0"/>
                        <a:t> most </a:t>
                      </a:r>
                      <a:r>
                        <a:rPr lang="en-GB" b="1" baseline="0" dirty="0"/>
                        <a:t>disquieting</a:t>
                      </a:r>
                      <a:r>
                        <a:rPr lang="en-GB" baseline="0" dirty="0"/>
                        <a:t> effect on Scrooge ?</a:t>
                      </a:r>
                    </a:p>
                    <a:p>
                      <a:endParaRPr lang="en-GB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94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32038"/>
              </p:ext>
            </p:extLst>
          </p:nvPr>
        </p:nvGraphicFramePr>
        <p:xfrm>
          <a:off x="447897" y="457200"/>
          <a:ext cx="6210480" cy="594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1:</a:t>
                      </a:r>
                      <a:r>
                        <a:rPr lang="en-GB" baseline="0" dirty="0"/>
                        <a:t> </a:t>
                      </a:r>
                      <a:r>
                        <a:rPr lang="en-GB" b="1" i="1" dirty="0"/>
                        <a:t>“A squeezing, wrenching, _____________ , scraping, </a:t>
                      </a:r>
                    </a:p>
                    <a:p>
                      <a:r>
                        <a:rPr lang="en-GB" b="1" i="1" dirty="0"/>
                        <a:t>     ______________ , covetous old sinner!”  </a:t>
                      </a:r>
                      <a:r>
                        <a:rPr lang="en-GB" dirty="0"/>
                        <a:t>Is it: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A:  </a:t>
                      </a:r>
                      <a:r>
                        <a:rPr lang="en-GB" dirty="0"/>
                        <a:t>grabbing / grasping</a:t>
                      </a:r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B:  </a:t>
                      </a:r>
                      <a:r>
                        <a:rPr lang="en-GB" dirty="0"/>
                        <a:t>clutching / grabbing</a:t>
                      </a:r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C:  </a:t>
                      </a:r>
                      <a:r>
                        <a:rPr lang="en-GB" dirty="0"/>
                        <a:t>grasping / clutching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2: What</a:t>
                      </a:r>
                      <a:r>
                        <a:rPr lang="en-GB" baseline="0" dirty="0"/>
                        <a:t> does the Ghost of Christmas Past hold in its hand</a:t>
                      </a:r>
                      <a:r>
                        <a:rPr lang="en-GB" dirty="0"/>
                        <a:t>? 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When Scrooge enquires of Tiny Tim’s future, the Ghost of    </a:t>
                      </a:r>
                    </a:p>
                    <a:p>
                      <a:r>
                        <a:rPr lang="en-GB" dirty="0"/>
                        <a:t>     Christmas Present pronounces: </a:t>
                      </a:r>
                      <a:r>
                        <a:rPr lang="en-GB" b="1" i="1" dirty="0"/>
                        <a:t>“I see a __________ seat and </a:t>
                      </a:r>
                    </a:p>
                    <a:p>
                      <a:r>
                        <a:rPr lang="en-GB" b="1" i="1" dirty="0"/>
                        <a:t>     a ___________ without an _______ , carefully __________.”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What </a:t>
                      </a:r>
                      <a:r>
                        <a:rPr lang="en-GB" b="1" dirty="0"/>
                        <a:t>four words </a:t>
                      </a:r>
                      <a:r>
                        <a:rPr lang="en-GB" dirty="0"/>
                        <a:t>are missing from this quotation?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 Who</a:t>
                      </a:r>
                      <a:r>
                        <a:rPr lang="en-GB" baseline="0" dirty="0"/>
                        <a:t> are described as </a:t>
                      </a:r>
                      <a:r>
                        <a:rPr lang="en-GB" b="1" i="1" baseline="0" dirty="0"/>
                        <a:t>“yellow, meagre, wolfish, scowling” </a:t>
                      </a:r>
                      <a:r>
                        <a:rPr lang="en-GB" baseline="0" dirty="0"/>
                        <a:t>?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</a:t>
                      </a:r>
                      <a:r>
                        <a:rPr lang="en-GB" baseline="0" dirty="0"/>
                        <a:t> Explain the significance of the </a:t>
                      </a:r>
                      <a:r>
                        <a:rPr lang="en-GB" b="1" baseline="0" dirty="0"/>
                        <a:t>colon </a:t>
                      </a:r>
                      <a:r>
                        <a:rPr lang="en-GB" baseline="0" dirty="0"/>
                        <a:t>in the novella’s opening </a:t>
                      </a:r>
                    </a:p>
                    <a:p>
                      <a:r>
                        <a:rPr lang="en-GB" baseline="0" dirty="0"/>
                        <a:t>    sentence: </a:t>
                      </a:r>
                      <a:r>
                        <a:rPr lang="en-GB" b="1" i="1" baseline="0" dirty="0"/>
                        <a:t>“Marley was dead: to begin with.”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883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14351"/>
              </p:ext>
            </p:extLst>
          </p:nvPr>
        </p:nvGraphicFramePr>
        <p:xfrm>
          <a:off x="5632546" y="160986"/>
          <a:ext cx="6344805" cy="649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1: </a:t>
                      </a:r>
                      <a:r>
                        <a:rPr lang="en-GB" b="1" i="1" dirty="0"/>
                        <a:t>“There’s more of gravy than grave about you, whatever you </a:t>
                      </a:r>
                    </a:p>
                    <a:p>
                      <a:r>
                        <a:rPr lang="en-GB" b="1" i="1" dirty="0"/>
                        <a:t>       are!”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Who is talking ?</a:t>
                      </a:r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To whom ?</a:t>
                      </a:r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What is meant by this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697">
                <a:tc>
                  <a:txBody>
                    <a:bodyPr/>
                    <a:lstStyle/>
                    <a:p>
                      <a:r>
                        <a:rPr lang="en-GB" dirty="0"/>
                        <a:t>2: In stave 2, Scrooge is described as: </a:t>
                      </a:r>
                    </a:p>
                    <a:p>
                      <a:r>
                        <a:rPr lang="en-GB" b="1" i="1" dirty="0"/>
                        <a:t>    “A _____________ child, ________________ by his friends.”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 Which </a:t>
                      </a:r>
                      <a:r>
                        <a:rPr lang="en-GB" b="1" dirty="0"/>
                        <a:t>two words </a:t>
                      </a:r>
                      <a:r>
                        <a:rPr lang="en-GB" dirty="0"/>
                        <a:t>are missing from the quotation?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</a:t>
                      </a:r>
                      <a:r>
                        <a:rPr lang="en-GB" b="1" dirty="0"/>
                        <a:t>A:  </a:t>
                      </a:r>
                      <a:r>
                        <a:rPr lang="en-GB" dirty="0"/>
                        <a:t>miserable / ignored</a:t>
                      </a:r>
                    </a:p>
                    <a:p>
                      <a:r>
                        <a:rPr lang="en-GB" dirty="0"/>
                        <a:t>       </a:t>
                      </a:r>
                      <a:r>
                        <a:rPr lang="en-GB" b="1" dirty="0"/>
                        <a:t>B:  </a:t>
                      </a:r>
                      <a:r>
                        <a:rPr lang="en-GB" dirty="0"/>
                        <a:t>solitary / neglected</a:t>
                      </a:r>
                    </a:p>
                    <a:p>
                      <a:r>
                        <a:rPr lang="en-GB" dirty="0"/>
                        <a:t>       </a:t>
                      </a:r>
                      <a:r>
                        <a:rPr lang="en-GB" b="1" dirty="0"/>
                        <a:t>C:  </a:t>
                      </a:r>
                      <a:r>
                        <a:rPr lang="en-GB" dirty="0"/>
                        <a:t>lonely / teased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Explain</a:t>
                      </a:r>
                      <a:r>
                        <a:rPr lang="en-GB" baseline="0" dirty="0"/>
                        <a:t> the simile </a:t>
                      </a:r>
                      <a:r>
                        <a:rPr lang="en-GB" b="1" i="1" baseline="0" dirty="0"/>
                        <a:t>“Hard and sharp as flint” </a:t>
                      </a:r>
                    </a:p>
                    <a:p>
                      <a:r>
                        <a:rPr lang="en-GB" b="1" i="1" baseline="0" dirty="0"/>
                        <a:t>     </a:t>
                      </a:r>
                      <a:r>
                        <a:rPr lang="en-GB" b="1" i="0" baseline="0" dirty="0"/>
                        <a:t>literally, </a:t>
                      </a:r>
                      <a:r>
                        <a:rPr lang="en-GB" b="1" baseline="0" dirty="0"/>
                        <a:t>metaphorically </a:t>
                      </a:r>
                      <a:r>
                        <a:rPr lang="en-GB" b="0" u="sng" baseline="0" dirty="0"/>
                        <a:t>and</a:t>
                      </a:r>
                      <a:r>
                        <a:rPr lang="en-GB" b="1" baseline="0" dirty="0"/>
                        <a:t> symbolically</a:t>
                      </a:r>
                      <a:r>
                        <a:rPr lang="en-GB" baseline="0" dirty="0"/>
                        <a:t>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</a:t>
                      </a:r>
                      <a:r>
                        <a:rPr lang="en-GB" baseline="0" dirty="0"/>
                        <a:t> Is </a:t>
                      </a:r>
                      <a:r>
                        <a:rPr lang="en-GB" b="1" i="1" baseline="0" dirty="0"/>
                        <a:t>jovial </a:t>
                      </a:r>
                      <a:r>
                        <a:rPr lang="en-GB" baseline="0" dirty="0"/>
                        <a:t>an appropriate word to describe </a:t>
                      </a:r>
                      <a:r>
                        <a:rPr lang="en-GB" b="1" baseline="0" dirty="0"/>
                        <a:t>Old Fezziwig </a:t>
                      </a:r>
                      <a:r>
                        <a:rPr lang="en-GB" dirty="0"/>
                        <a:t>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</a:t>
                      </a:r>
                      <a:r>
                        <a:rPr lang="en-GB" baseline="0" dirty="0"/>
                        <a:t> Explain the </a:t>
                      </a:r>
                      <a:r>
                        <a:rPr lang="en-GB" b="1" baseline="0" dirty="0"/>
                        <a:t>symbolic</a:t>
                      </a:r>
                      <a:r>
                        <a:rPr lang="en-GB" baseline="0" dirty="0"/>
                        <a:t> significance that Fred’s breath </a:t>
                      </a:r>
                      <a:r>
                        <a:rPr lang="en-GB" b="1" i="1" baseline="0" dirty="0"/>
                        <a:t>“smoked”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20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25070"/>
              </p:ext>
            </p:extLst>
          </p:nvPr>
        </p:nvGraphicFramePr>
        <p:xfrm>
          <a:off x="216078" y="125075"/>
          <a:ext cx="6944576" cy="6682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7390">
                <a:tc>
                  <a:txBody>
                    <a:bodyPr/>
                    <a:lstStyle/>
                    <a:p>
                      <a:r>
                        <a:rPr lang="en-GB" dirty="0"/>
                        <a:t>1: </a:t>
                      </a:r>
                      <a:r>
                        <a:rPr lang="en-GB" b="1" i="1" dirty="0"/>
                        <a:t>“</a:t>
                      </a:r>
                      <a:r>
                        <a:rPr lang="en-GB" b="1" i="1" baseline="0" dirty="0"/>
                        <a:t>He hoped the people saw him in the church … … and it might be </a:t>
                      </a:r>
                    </a:p>
                    <a:p>
                      <a:r>
                        <a:rPr lang="en-GB" b="1" i="1" baseline="0" dirty="0"/>
                        <a:t>       pleasant to them to remember upon Christmas-day who made </a:t>
                      </a:r>
                    </a:p>
                    <a:p>
                      <a:r>
                        <a:rPr lang="en-GB" b="1" i="1" baseline="0" dirty="0"/>
                        <a:t>       lame beggars walk and blind men see."</a:t>
                      </a:r>
                      <a:endParaRPr lang="en-GB" b="1" i="1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Who says this ?</a:t>
                      </a:r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To whom ?</a:t>
                      </a:r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What does it convey about the</a:t>
                      </a:r>
                      <a:r>
                        <a:rPr lang="en-GB" baseline="0" dirty="0"/>
                        <a:t> character being described</a:t>
                      </a:r>
                      <a:r>
                        <a:rPr lang="en-GB" dirty="0"/>
                        <a:t>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632">
                <a:tc>
                  <a:txBody>
                    <a:bodyPr/>
                    <a:lstStyle/>
                    <a:p>
                      <a:r>
                        <a:rPr lang="en-GB" dirty="0"/>
                        <a:t>2: Explain the significance of the </a:t>
                      </a:r>
                      <a:r>
                        <a:rPr lang="en-GB" b="1" dirty="0"/>
                        <a:t>colon</a:t>
                      </a:r>
                      <a:r>
                        <a:rPr lang="en-GB" dirty="0"/>
                        <a:t> in the novella’s opening sentence: </a:t>
                      </a:r>
                      <a:r>
                        <a:rPr lang="en-GB" b="1" i="1" dirty="0"/>
                        <a:t>“Marley was dead: to begin with.”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53">
                <a:tc>
                  <a:txBody>
                    <a:bodyPr/>
                    <a:lstStyle/>
                    <a:p>
                      <a:r>
                        <a:rPr lang="en-GB" dirty="0"/>
                        <a:t>3: Explain how Fred is presented as the </a:t>
                      </a:r>
                      <a:r>
                        <a:rPr lang="en-GB" b="1" dirty="0"/>
                        <a:t>antithesis</a:t>
                      </a:r>
                      <a:r>
                        <a:rPr lang="en-GB" dirty="0"/>
                        <a:t> of Scrooge.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579">
                <a:tc>
                  <a:txBody>
                    <a:bodyPr/>
                    <a:lstStyle/>
                    <a:p>
                      <a:r>
                        <a:rPr lang="en-GB" dirty="0"/>
                        <a:t>4: Jacob Marley warns Scrooge:</a:t>
                      </a:r>
                    </a:p>
                    <a:p>
                      <a:r>
                        <a:rPr lang="en-GB" b="1" i="1" dirty="0"/>
                        <a:t>    “and, if that spirit goes not forth in life, it is ______________             </a:t>
                      </a:r>
                    </a:p>
                    <a:p>
                      <a:r>
                        <a:rPr lang="en-GB" b="1" i="1" dirty="0"/>
                        <a:t>      to do so after death.” 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dirty="0"/>
                        <a:t>Is the</a:t>
                      </a:r>
                      <a:r>
                        <a:rPr lang="en-GB" baseline="0" dirty="0"/>
                        <a:t> missing word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/>
                        <a:t>     </a:t>
                      </a:r>
                    </a:p>
                    <a:p>
                      <a:r>
                        <a:rPr lang="en-GB" dirty="0"/>
                        <a:t>      </a:t>
                      </a:r>
                      <a:r>
                        <a:rPr lang="en-GB" b="1" dirty="0"/>
                        <a:t>A: </a:t>
                      </a:r>
                      <a:r>
                        <a:rPr lang="en-GB" dirty="0"/>
                        <a:t>ordered</a:t>
                      </a:r>
                    </a:p>
                    <a:p>
                      <a:r>
                        <a:rPr lang="en-GB" baseline="0" dirty="0"/>
                        <a:t>      </a:t>
                      </a:r>
                      <a:r>
                        <a:rPr lang="en-GB" b="1" baseline="0" dirty="0"/>
                        <a:t>B: </a:t>
                      </a:r>
                      <a:r>
                        <a:rPr lang="en-GB" dirty="0"/>
                        <a:t>commanded</a:t>
                      </a:r>
                    </a:p>
                    <a:p>
                      <a:r>
                        <a:rPr lang="en-GB" baseline="0" dirty="0"/>
                        <a:t>      </a:t>
                      </a:r>
                      <a:r>
                        <a:rPr lang="en-GB" b="1" baseline="0" dirty="0"/>
                        <a:t>C: </a:t>
                      </a:r>
                      <a:r>
                        <a:rPr lang="en-GB" dirty="0"/>
                        <a:t>condemned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821">
                <a:tc>
                  <a:txBody>
                    <a:bodyPr/>
                    <a:lstStyle/>
                    <a:p>
                      <a:r>
                        <a:rPr lang="en-GB" dirty="0"/>
                        <a:t>5: Complete the quotation:</a:t>
                      </a:r>
                    </a:p>
                    <a:p>
                      <a:r>
                        <a:rPr lang="en-GB" dirty="0"/>
                        <a:t>     </a:t>
                      </a:r>
                      <a:r>
                        <a:rPr lang="en-GB" b="1" i="1" dirty="0"/>
                        <a:t>“If they would rather ____ then they had better do it ____   ______   </a:t>
                      </a:r>
                    </a:p>
                    <a:p>
                      <a:r>
                        <a:rPr lang="en-GB" b="1" i="1" dirty="0"/>
                        <a:t>       _____   ____  _________.”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03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82054"/>
              </p:ext>
            </p:extLst>
          </p:nvPr>
        </p:nvGraphicFramePr>
        <p:xfrm>
          <a:off x="5645425" y="182880"/>
          <a:ext cx="6344805" cy="649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1: Name </a:t>
                      </a:r>
                      <a:r>
                        <a:rPr lang="en-GB" b="1" dirty="0"/>
                        <a:t>two</a:t>
                      </a:r>
                      <a:r>
                        <a:rPr lang="en-GB" dirty="0"/>
                        <a:t> characters Scrooge is shown when he visits </a:t>
                      </a:r>
                      <a:r>
                        <a:rPr lang="en-GB" b="1" dirty="0"/>
                        <a:t>his past.</a:t>
                      </a:r>
                    </a:p>
                    <a:p>
                      <a:endParaRPr lang="en-GB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2: What does the Ghost of Christmas Present hold in his hand?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</a:t>
                      </a:r>
                      <a:r>
                        <a:rPr lang="en-GB" b="1" i="1" dirty="0"/>
                        <a:t>“He had so ______himself with rapid walking in the fog and    </a:t>
                      </a:r>
                    </a:p>
                    <a:p>
                      <a:r>
                        <a:rPr lang="en-GB" b="1" i="1" dirty="0"/>
                        <a:t>      frost, this nephew of Scrooge's, that he was all in a ____</a:t>
                      </a:r>
                      <a:r>
                        <a:rPr lang="en-GB" b="1" i="1" baseline="0" dirty="0"/>
                        <a:t>__ </a:t>
                      </a:r>
                      <a:r>
                        <a:rPr lang="en-GB" b="1" i="1" dirty="0"/>
                        <a:t>; </a:t>
                      </a:r>
                    </a:p>
                    <a:p>
                      <a:r>
                        <a:rPr lang="en-GB" b="1" i="1" dirty="0"/>
                        <a:t>      his face was ______ and handsome; his eyes _________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b="1" i="1" dirty="0"/>
                        <a:t>, and </a:t>
                      </a:r>
                    </a:p>
                    <a:p>
                      <a:r>
                        <a:rPr lang="en-GB" b="1" i="1" dirty="0"/>
                        <a:t>      his breath</a:t>
                      </a:r>
                      <a:r>
                        <a:rPr lang="en-GB" b="1" i="1" baseline="0" dirty="0"/>
                        <a:t> ________</a:t>
                      </a:r>
                      <a:r>
                        <a:rPr lang="en-GB" b="1" i="1" dirty="0"/>
                        <a:t> again.”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Identify the missing </a:t>
                      </a:r>
                      <a:r>
                        <a:rPr lang="en-GB" b="1" dirty="0"/>
                        <a:t>five words </a:t>
                      </a:r>
                      <a:r>
                        <a:rPr lang="en-GB" dirty="0"/>
                        <a:t>used by Dickens to associate Fred with the </a:t>
                      </a:r>
                      <a:r>
                        <a:rPr lang="en-GB" b="1" dirty="0"/>
                        <a:t>motif of fire</a:t>
                      </a:r>
                      <a:r>
                        <a:rPr lang="en-GB" dirty="0"/>
                        <a:t>, representing the warmth of his Christmas spirit.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 What is the precise terminology to describe a </a:t>
                      </a:r>
                      <a:r>
                        <a:rPr lang="en-GB" b="1" i="1" dirty="0"/>
                        <a:t>‘sudden </a:t>
                      </a:r>
                    </a:p>
                    <a:p>
                      <a:r>
                        <a:rPr lang="en-GB" b="1" i="1" dirty="0"/>
                        <a:t>     realisation</a:t>
                      </a:r>
                      <a:r>
                        <a:rPr lang="en-GB" dirty="0"/>
                        <a:t>’ by a character in a narrative? Is it:</a:t>
                      </a:r>
                    </a:p>
                    <a:p>
                      <a:endParaRPr lang="en-GB" dirty="0"/>
                    </a:p>
                    <a:p>
                      <a:r>
                        <a:rPr lang="en-GB" b="1" dirty="0"/>
                        <a:t>        A:  </a:t>
                      </a:r>
                      <a:r>
                        <a:rPr lang="en-GB" b="0" dirty="0"/>
                        <a:t>anaphora</a:t>
                      </a:r>
                    </a:p>
                    <a:p>
                      <a:r>
                        <a:rPr lang="en-GB" b="1" baseline="0" dirty="0"/>
                        <a:t>        </a:t>
                      </a:r>
                      <a:r>
                        <a:rPr lang="en-GB" b="1" dirty="0"/>
                        <a:t>B:  </a:t>
                      </a:r>
                      <a:r>
                        <a:rPr lang="en-GB" dirty="0"/>
                        <a:t>epiphany</a:t>
                      </a:r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C:  </a:t>
                      </a:r>
                      <a:r>
                        <a:rPr lang="en-GB" b="0" dirty="0" err="1"/>
                        <a:t>epizeuxis</a:t>
                      </a:r>
                      <a:r>
                        <a:rPr lang="en-GB" dirty="0"/>
                        <a:t> 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 What </a:t>
                      </a:r>
                      <a:r>
                        <a:rPr lang="en-GB" b="1" dirty="0"/>
                        <a:t>adjective</a:t>
                      </a:r>
                      <a:r>
                        <a:rPr lang="en-GB" dirty="0"/>
                        <a:t> describes the kind of </a:t>
                      </a:r>
                      <a:r>
                        <a:rPr lang="en-GB" b="1" i="1" dirty="0"/>
                        <a:t>‘idol’ </a:t>
                      </a:r>
                      <a:r>
                        <a:rPr lang="en-GB" dirty="0"/>
                        <a:t>Belle says has </a:t>
                      </a:r>
                    </a:p>
                    <a:p>
                      <a:r>
                        <a:rPr lang="en-GB" dirty="0"/>
                        <a:t>     replaced her in Scrooge’s heart and affections?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38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08955"/>
              </p:ext>
            </p:extLst>
          </p:nvPr>
        </p:nvGraphicFramePr>
        <p:xfrm>
          <a:off x="447897" y="180340"/>
          <a:ext cx="6210480" cy="649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1:</a:t>
                      </a:r>
                      <a:r>
                        <a:rPr lang="en-GB" baseline="0" dirty="0"/>
                        <a:t> </a:t>
                      </a:r>
                      <a:r>
                        <a:rPr lang="en-GB" b="1" i="1" dirty="0"/>
                        <a:t>“A ______________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b="1" i="1" dirty="0"/>
                        <a:t>, wrenching, _____________ , scraping, </a:t>
                      </a:r>
                    </a:p>
                    <a:p>
                      <a:r>
                        <a:rPr lang="en-GB" b="1" i="1" dirty="0"/>
                        <a:t>     ______________ , covetous old sinner!”  </a:t>
                      </a:r>
                      <a:r>
                        <a:rPr lang="en-GB" dirty="0"/>
                        <a:t>Is it: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A:  </a:t>
                      </a:r>
                      <a:r>
                        <a:rPr lang="en-GB" dirty="0"/>
                        <a:t>grabbing / grasping / shrieking</a:t>
                      </a:r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B:  </a:t>
                      </a:r>
                      <a:r>
                        <a:rPr lang="en-GB" b="0" dirty="0"/>
                        <a:t>squeezing / </a:t>
                      </a:r>
                      <a:r>
                        <a:rPr lang="en-GB" dirty="0"/>
                        <a:t>clutching / grabbing</a:t>
                      </a:r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C:  </a:t>
                      </a:r>
                      <a:r>
                        <a:rPr lang="en-GB" b="0" dirty="0"/>
                        <a:t>squeezing / </a:t>
                      </a:r>
                      <a:r>
                        <a:rPr lang="en-GB" dirty="0"/>
                        <a:t>grasping / clutching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2:</a:t>
                      </a:r>
                      <a:r>
                        <a:rPr lang="en-GB" baseline="0" dirty="0"/>
                        <a:t> What is the </a:t>
                      </a:r>
                      <a:r>
                        <a:rPr lang="en-GB" b="1" baseline="0" dirty="0"/>
                        <a:t>symbolic significance </a:t>
                      </a:r>
                      <a:r>
                        <a:rPr lang="en-GB" baseline="0" dirty="0"/>
                        <a:t>of Scrooge describing </a:t>
                      </a:r>
                    </a:p>
                    <a:p>
                      <a:r>
                        <a:rPr lang="en-GB" baseline="0" dirty="0"/>
                        <a:t>     himself as being: </a:t>
                      </a:r>
                      <a:r>
                        <a:rPr lang="en-GB" b="1" i="1" baseline="0" dirty="0"/>
                        <a:t>"happy as an angel" </a:t>
                      </a:r>
                      <a:r>
                        <a:rPr lang="en-GB" baseline="0" dirty="0"/>
                        <a:t>and </a:t>
                      </a:r>
                      <a:r>
                        <a:rPr lang="en-GB" b="1" i="1" baseline="0" dirty="0"/>
                        <a:t>"like a baby"</a:t>
                      </a:r>
                      <a:r>
                        <a:rPr lang="en-GB" b="1" i="0" baseline="0" dirty="0"/>
                        <a:t>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When Scrooge enquires of Tiny Tim’s future, the Ghost of    </a:t>
                      </a:r>
                    </a:p>
                    <a:p>
                      <a:r>
                        <a:rPr lang="en-GB" dirty="0"/>
                        <a:t>     Christmas Present pronounces: </a:t>
                      </a:r>
                      <a:r>
                        <a:rPr lang="en-GB" b="1" i="1" dirty="0"/>
                        <a:t>“I see a __________ </a:t>
                      </a:r>
                      <a:r>
                        <a:rPr lang="en-GB" b="1" i="1" baseline="0" dirty="0"/>
                        <a:t>  ______</a:t>
                      </a:r>
                      <a:r>
                        <a:rPr lang="en-GB" b="1" i="1" dirty="0"/>
                        <a:t> </a:t>
                      </a:r>
                    </a:p>
                    <a:p>
                      <a:r>
                        <a:rPr lang="en-GB" b="1" i="1" dirty="0"/>
                        <a:t>     a ___________ without an _______ ,   ______ </a:t>
                      </a:r>
                      <a:r>
                        <a:rPr lang="en-GB" b="1" i="1" baseline="0" dirty="0"/>
                        <a:t>  _________</a:t>
                      </a:r>
                      <a:r>
                        <a:rPr lang="en-GB" b="1" i="1" dirty="0"/>
                        <a:t>.”</a:t>
                      </a:r>
                    </a:p>
                    <a:p>
                      <a:endParaRPr lang="en-GB" dirty="0"/>
                    </a:p>
                    <a:p>
                      <a:r>
                        <a:rPr lang="en-GB" baseline="0" dirty="0"/>
                        <a:t>    </a:t>
                      </a:r>
                      <a:r>
                        <a:rPr lang="en-GB" dirty="0"/>
                        <a:t>What </a:t>
                      </a:r>
                      <a:r>
                        <a:rPr lang="en-GB" b="1" dirty="0"/>
                        <a:t>six words </a:t>
                      </a:r>
                      <a:r>
                        <a:rPr lang="en-GB" dirty="0"/>
                        <a:t>are missing from this quotation?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 Which</a:t>
                      </a:r>
                      <a:r>
                        <a:rPr lang="en-GB" baseline="0" dirty="0"/>
                        <a:t> of the spirits is an</a:t>
                      </a:r>
                      <a:r>
                        <a:rPr lang="en-GB" b="1" baseline="0" dirty="0"/>
                        <a:t> androgynous </a:t>
                      </a:r>
                      <a:r>
                        <a:rPr lang="en-GB" baseline="0" dirty="0"/>
                        <a:t>figure</a:t>
                      </a:r>
                      <a:r>
                        <a:rPr lang="en-GB" dirty="0"/>
                        <a:t>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 Speaking about Tiny Tim’s future, the ghost of Christmas   </a:t>
                      </a:r>
                    </a:p>
                    <a:p>
                      <a:r>
                        <a:rPr lang="en-GB" dirty="0"/>
                        <a:t>    Present tells Scrooge: </a:t>
                      </a:r>
                      <a:r>
                        <a:rPr lang="en-GB" b="1" i="1" dirty="0"/>
                        <a:t>“If these shadows remain unaltered by </a:t>
                      </a:r>
                    </a:p>
                    <a:p>
                      <a:r>
                        <a:rPr lang="en-GB" b="1" i="1" dirty="0"/>
                        <a:t>    the future, … … …” 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b="0" i="0" dirty="0"/>
                        <a:t>Complete the quotation.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42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71045"/>
              </p:ext>
            </p:extLst>
          </p:nvPr>
        </p:nvGraphicFramePr>
        <p:xfrm>
          <a:off x="5406264" y="125075"/>
          <a:ext cx="6622604" cy="6358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779">
                <a:tc>
                  <a:txBody>
                    <a:bodyPr/>
                    <a:lstStyle/>
                    <a:p>
                      <a:r>
                        <a:rPr lang="en-GB" dirty="0"/>
                        <a:t>1: Is </a:t>
                      </a:r>
                      <a:r>
                        <a:rPr lang="en-GB" b="1" dirty="0"/>
                        <a:t>altruistic</a:t>
                      </a:r>
                      <a:r>
                        <a:rPr lang="en-GB" dirty="0"/>
                        <a:t> a word you might use to describe </a:t>
                      </a:r>
                      <a:r>
                        <a:rPr lang="en-GB" b="1" dirty="0"/>
                        <a:t>Old Fezziwig </a:t>
                      </a:r>
                      <a:r>
                        <a:rPr lang="en-GB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632">
                <a:tc>
                  <a:txBody>
                    <a:bodyPr/>
                    <a:lstStyle/>
                    <a:p>
                      <a:r>
                        <a:rPr lang="en-GB" dirty="0"/>
                        <a:t>2: Does </a:t>
                      </a:r>
                      <a:r>
                        <a:rPr lang="en-GB" b="1" dirty="0"/>
                        <a:t>altruistic</a:t>
                      </a:r>
                      <a:r>
                        <a:rPr lang="en-GB" dirty="0"/>
                        <a:t> mean:</a:t>
                      </a:r>
                    </a:p>
                    <a:p>
                      <a:endParaRPr lang="en-GB" b="1" i="1" dirty="0"/>
                    </a:p>
                    <a:p>
                      <a:r>
                        <a:rPr lang="en-GB" b="0" i="0" dirty="0"/>
                        <a:t>      </a:t>
                      </a:r>
                      <a:r>
                        <a:rPr lang="en-GB" b="1" i="0" dirty="0"/>
                        <a:t> A: </a:t>
                      </a:r>
                      <a:r>
                        <a:rPr lang="en-GB" b="0" i="0" dirty="0"/>
                        <a:t>selfish</a:t>
                      </a:r>
                    </a:p>
                    <a:p>
                      <a:r>
                        <a:rPr lang="en-GB" b="0" i="0" baseline="0" dirty="0"/>
                        <a:t>       </a:t>
                      </a:r>
                      <a:r>
                        <a:rPr lang="en-GB" b="1" i="0" baseline="0" dirty="0"/>
                        <a:t>B: </a:t>
                      </a:r>
                      <a:r>
                        <a:rPr lang="en-GB" b="0" i="0" baseline="0" dirty="0"/>
                        <a:t>selfless</a:t>
                      </a:r>
                    </a:p>
                    <a:p>
                      <a:r>
                        <a:rPr lang="en-GB" b="0" i="0" baseline="0" dirty="0"/>
                        <a:t>       </a:t>
                      </a:r>
                      <a:r>
                        <a:rPr lang="en-GB" b="1" i="0" baseline="0" dirty="0"/>
                        <a:t>C: </a:t>
                      </a:r>
                      <a:r>
                        <a:rPr lang="en-GB" b="0" i="0" baseline="0" dirty="0"/>
                        <a:t>self absorbed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53">
                <a:tc>
                  <a:txBody>
                    <a:bodyPr/>
                    <a:lstStyle/>
                    <a:p>
                      <a:r>
                        <a:rPr lang="en-GB" dirty="0"/>
                        <a:t>3: Is</a:t>
                      </a:r>
                      <a:r>
                        <a:rPr lang="en-GB" baseline="0" dirty="0"/>
                        <a:t> it appropriate to describe Fred as the </a:t>
                      </a:r>
                      <a:r>
                        <a:rPr lang="en-GB" b="1" baseline="0" dirty="0"/>
                        <a:t>antithesis</a:t>
                      </a:r>
                      <a:r>
                        <a:rPr lang="en-GB" baseline="0" dirty="0"/>
                        <a:t> of Scrooge 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579">
                <a:tc>
                  <a:txBody>
                    <a:bodyPr/>
                    <a:lstStyle/>
                    <a:p>
                      <a:r>
                        <a:rPr lang="en-GB" dirty="0"/>
                        <a:t>4: Jacob Marley warns Scrooge:</a:t>
                      </a:r>
                    </a:p>
                    <a:p>
                      <a:r>
                        <a:rPr lang="en-GB" b="1" i="1" dirty="0"/>
                        <a:t>    “and, if that </a:t>
                      </a:r>
                      <a:r>
                        <a:rPr lang="en-GB" b="1" i="1" baseline="0" dirty="0"/>
                        <a:t> _______ </a:t>
                      </a:r>
                      <a:r>
                        <a:rPr lang="en-GB" b="1" i="1" dirty="0"/>
                        <a:t>goes not forth in life, it is ______________             </a:t>
                      </a:r>
                    </a:p>
                    <a:p>
                      <a:r>
                        <a:rPr lang="en-GB" b="1" i="1" dirty="0"/>
                        <a:t>      to do so after _________.” 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b="0" i="0" baseline="0" dirty="0"/>
                        <a:t>Are</a:t>
                      </a:r>
                      <a:r>
                        <a:rPr lang="en-GB" dirty="0"/>
                        <a:t> the</a:t>
                      </a:r>
                      <a:r>
                        <a:rPr lang="en-GB" baseline="0" dirty="0"/>
                        <a:t> three missing words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/>
                        <a:t>     </a:t>
                      </a:r>
                    </a:p>
                    <a:p>
                      <a:r>
                        <a:rPr lang="en-GB" dirty="0"/>
                        <a:t>      </a:t>
                      </a:r>
                      <a:r>
                        <a:rPr lang="en-GB" b="1" dirty="0"/>
                        <a:t>A: </a:t>
                      </a:r>
                      <a:r>
                        <a:rPr lang="en-GB" b="0" dirty="0"/>
                        <a:t>spirit / </a:t>
                      </a:r>
                      <a:r>
                        <a:rPr lang="en-GB" dirty="0"/>
                        <a:t>ordered / death</a:t>
                      </a:r>
                    </a:p>
                    <a:p>
                      <a:r>
                        <a:rPr lang="en-GB" baseline="0" dirty="0"/>
                        <a:t>      </a:t>
                      </a:r>
                      <a:r>
                        <a:rPr lang="en-GB" b="1" baseline="0" dirty="0"/>
                        <a:t>B: </a:t>
                      </a:r>
                      <a:r>
                        <a:rPr lang="en-GB" b="0" baseline="0" dirty="0"/>
                        <a:t>spirit / </a:t>
                      </a:r>
                      <a:r>
                        <a:rPr lang="en-GB" dirty="0"/>
                        <a:t>commanded /</a:t>
                      </a:r>
                      <a:r>
                        <a:rPr lang="en-GB" baseline="0" dirty="0"/>
                        <a:t> death</a:t>
                      </a:r>
                      <a:endParaRPr lang="en-GB" dirty="0"/>
                    </a:p>
                    <a:p>
                      <a:r>
                        <a:rPr lang="en-GB" baseline="0" dirty="0"/>
                        <a:t>      </a:t>
                      </a:r>
                      <a:r>
                        <a:rPr lang="en-GB" b="1" baseline="0" dirty="0"/>
                        <a:t>C: </a:t>
                      </a:r>
                      <a:r>
                        <a:rPr lang="en-GB" b="0" baseline="0" dirty="0"/>
                        <a:t>spirit / </a:t>
                      </a:r>
                      <a:r>
                        <a:rPr lang="en-GB" dirty="0"/>
                        <a:t>condemned / death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821">
                <a:tc>
                  <a:txBody>
                    <a:bodyPr/>
                    <a:lstStyle/>
                    <a:p>
                      <a:r>
                        <a:rPr lang="en-GB" dirty="0"/>
                        <a:t>5: Complete the quotation:</a:t>
                      </a:r>
                    </a:p>
                    <a:p>
                      <a:r>
                        <a:rPr lang="en-GB" baseline="0" dirty="0"/>
                        <a:t>     </a:t>
                      </a:r>
                      <a:r>
                        <a:rPr lang="en-GB" b="1" i="1" baseline="0" dirty="0"/>
                        <a:t>“This __________ is ___________ , this __________ is _______. </a:t>
                      </a:r>
                    </a:p>
                    <a:p>
                      <a:r>
                        <a:rPr lang="en-GB" b="1" i="1" baseline="0" dirty="0"/>
                        <a:t>       Beware them both, and all of their ______________.”</a:t>
                      </a:r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543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38091"/>
              </p:ext>
            </p:extLst>
          </p:nvPr>
        </p:nvGraphicFramePr>
        <p:xfrm>
          <a:off x="293351" y="503132"/>
          <a:ext cx="6622604" cy="5557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305">
                <a:tc>
                  <a:txBody>
                    <a:bodyPr/>
                    <a:lstStyle/>
                    <a:p>
                      <a:r>
                        <a:rPr lang="en-GB" dirty="0"/>
                        <a:t>1:</a:t>
                      </a:r>
                      <a:r>
                        <a:rPr lang="en-GB" baseline="0" dirty="0"/>
                        <a:t> To whom does this quotation refer?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     “</a:t>
                      </a:r>
                      <a:r>
                        <a:rPr lang="en-GB" b="1" i="1" baseline="0" dirty="0"/>
                        <a:t>a stale and shrivelled hand, like that of age, had pinched, and </a:t>
                      </a:r>
                    </a:p>
                    <a:p>
                      <a:r>
                        <a:rPr lang="en-GB" b="1" i="1" baseline="0" dirty="0"/>
                        <a:t>       twisted them, and pulled them into shreds.”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098">
                <a:tc>
                  <a:txBody>
                    <a:bodyPr/>
                    <a:lstStyle/>
                    <a:p>
                      <a:r>
                        <a:rPr lang="en-GB" dirty="0"/>
                        <a:t>2: Which character might best be described as being </a:t>
                      </a:r>
                      <a:r>
                        <a:rPr lang="en-GB" b="1" dirty="0"/>
                        <a:t>debilitated</a:t>
                      </a:r>
                      <a:r>
                        <a:rPr lang="en-GB" dirty="0"/>
                        <a:t>?</a:t>
                      </a:r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53">
                <a:tc>
                  <a:txBody>
                    <a:bodyPr/>
                    <a:lstStyle/>
                    <a:p>
                      <a:r>
                        <a:rPr lang="en-GB" dirty="0"/>
                        <a:t>3: Explain how Fred is presented as the </a:t>
                      </a:r>
                      <a:r>
                        <a:rPr lang="en-GB" b="1" dirty="0"/>
                        <a:t>antithesis</a:t>
                      </a:r>
                      <a:r>
                        <a:rPr lang="en-GB" dirty="0"/>
                        <a:t> of Scrooge.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751">
                <a:tc>
                  <a:txBody>
                    <a:bodyPr/>
                    <a:lstStyle/>
                    <a:p>
                      <a:r>
                        <a:rPr lang="en-GB" dirty="0"/>
                        <a:t>4: Scrooge might be described as </a:t>
                      </a:r>
                      <a:r>
                        <a:rPr lang="en-GB" b="1" dirty="0"/>
                        <a:t>parsimonious</a:t>
                      </a:r>
                      <a:r>
                        <a:rPr lang="en-GB" dirty="0"/>
                        <a:t>. Does this mean?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A: </a:t>
                      </a:r>
                      <a:r>
                        <a:rPr lang="en-GB" dirty="0"/>
                        <a:t>he is unwilling to spend</a:t>
                      </a:r>
                      <a:r>
                        <a:rPr lang="en-GB" baseline="0" dirty="0"/>
                        <a:t> money or share resources</a:t>
                      </a:r>
                    </a:p>
                    <a:p>
                      <a:r>
                        <a:rPr lang="en-GB" baseline="0" dirty="0"/>
                        <a:t>        </a:t>
                      </a:r>
                      <a:r>
                        <a:rPr lang="en-GB" b="1" baseline="0" dirty="0"/>
                        <a:t>B: </a:t>
                      </a:r>
                      <a:r>
                        <a:rPr lang="en-GB" baseline="0" dirty="0"/>
                        <a:t>he is unwilling to celebrate Christmas</a:t>
                      </a:r>
                    </a:p>
                    <a:p>
                      <a:r>
                        <a:rPr lang="en-GB" baseline="0" dirty="0"/>
                        <a:t>        </a:t>
                      </a:r>
                      <a:r>
                        <a:rPr lang="en-GB" b="1" baseline="0" dirty="0"/>
                        <a:t>C: </a:t>
                      </a:r>
                      <a:r>
                        <a:rPr lang="en-GB" baseline="0" dirty="0"/>
                        <a:t>he is unwilling to change his behaviour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821">
                <a:tc>
                  <a:txBody>
                    <a:bodyPr/>
                    <a:lstStyle/>
                    <a:p>
                      <a:r>
                        <a:rPr lang="en-GB" dirty="0"/>
                        <a:t>5: Complete the quotation:</a:t>
                      </a:r>
                    </a:p>
                    <a:p>
                      <a:r>
                        <a:rPr lang="en-GB" dirty="0"/>
                        <a:t>     </a:t>
                      </a:r>
                      <a:r>
                        <a:rPr lang="en-GB" b="1" i="1" dirty="0"/>
                        <a:t>“If they would ______</a:t>
                      </a:r>
                      <a:r>
                        <a:rPr lang="en-GB" b="1" i="1" baseline="0" dirty="0"/>
                        <a:t> ____</a:t>
                      </a:r>
                      <a:r>
                        <a:rPr lang="en-GB" b="1" i="1" dirty="0"/>
                        <a:t> then they had _________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b="1" i="1" dirty="0"/>
                        <a:t>do it ____    </a:t>
                      </a:r>
                    </a:p>
                    <a:p>
                      <a:r>
                        <a:rPr lang="en-GB" b="1" i="1" dirty="0"/>
                        <a:t>       ______   _____   ____  _________.”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6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32703"/>
              </p:ext>
            </p:extLst>
          </p:nvPr>
        </p:nvGraphicFramePr>
        <p:xfrm>
          <a:off x="5550794" y="457200"/>
          <a:ext cx="6478072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1: In Stave One, Scrooge says: </a:t>
                      </a:r>
                      <a:r>
                        <a:rPr lang="en-GB" b="1" i="1" dirty="0"/>
                        <a:t>“Every idiot who goes about with </a:t>
                      </a:r>
                    </a:p>
                    <a:p>
                      <a:r>
                        <a:rPr lang="en-GB" b="1" i="1" dirty="0"/>
                        <a:t>    Merry Christmas on his lips should be ... … …” </a:t>
                      </a:r>
                      <a:r>
                        <a:rPr lang="en-GB" dirty="0"/>
                        <a:t>what? </a:t>
                      </a:r>
                    </a:p>
                    <a:p>
                      <a:r>
                        <a:rPr lang="en-GB" baseline="0" dirty="0"/>
                        <a:t>    Can you complete</a:t>
                      </a:r>
                      <a:r>
                        <a:rPr lang="en-GB" dirty="0"/>
                        <a:t> the quotation?</a:t>
                      </a:r>
                    </a:p>
                    <a:p>
                      <a:endParaRPr lang="en-GB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2: </a:t>
                      </a:r>
                      <a:r>
                        <a:rPr lang="en-GB" b="1" i="1" dirty="0"/>
                        <a:t>"Mankind was my __________. The common welfare was </a:t>
                      </a:r>
                    </a:p>
                    <a:p>
                      <a:r>
                        <a:rPr lang="en-GB" b="1" i="1" dirty="0"/>
                        <a:t>     my   ___________ ; charity, mercy, forbearance, and   </a:t>
                      </a:r>
                    </a:p>
                    <a:p>
                      <a:r>
                        <a:rPr lang="en-GB" b="1" i="1" dirty="0"/>
                        <a:t>     benevolence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b="1" i="1" dirty="0"/>
                        <a:t>were all my __________. “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dirty="0"/>
                        <a:t>Is the missing word: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</a:t>
                      </a:r>
                      <a:r>
                        <a:rPr lang="en-GB" b="1" dirty="0"/>
                        <a:t>A:</a:t>
                      </a:r>
                      <a:r>
                        <a:rPr lang="en-GB" dirty="0"/>
                        <a:t>  concern</a:t>
                      </a:r>
                    </a:p>
                    <a:p>
                      <a:r>
                        <a:rPr lang="en-GB" dirty="0"/>
                        <a:t>      </a:t>
                      </a:r>
                      <a:r>
                        <a:rPr lang="en-GB" b="1" dirty="0"/>
                        <a:t>B:</a:t>
                      </a:r>
                      <a:r>
                        <a:rPr lang="en-GB" dirty="0"/>
                        <a:t>  business</a:t>
                      </a:r>
                    </a:p>
                    <a:p>
                      <a:r>
                        <a:rPr lang="en-GB" dirty="0"/>
                        <a:t>      </a:t>
                      </a:r>
                      <a:r>
                        <a:rPr lang="en-GB" b="1" dirty="0"/>
                        <a:t>C:  </a:t>
                      </a:r>
                      <a:r>
                        <a:rPr lang="en-GB" dirty="0"/>
                        <a:t>responsibility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Which</a:t>
                      </a:r>
                      <a:r>
                        <a:rPr lang="en-GB" baseline="0" dirty="0"/>
                        <a:t> character in Stave One is best described as </a:t>
                      </a:r>
                      <a:r>
                        <a:rPr lang="en-GB" b="1" i="1" baseline="0" dirty="0"/>
                        <a:t>condemned </a:t>
                      </a:r>
                      <a:r>
                        <a:rPr lang="en-GB" baseline="0" dirty="0"/>
                        <a:t>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 Explain in </a:t>
                      </a:r>
                      <a:r>
                        <a:rPr lang="en-GB" b="1" dirty="0"/>
                        <a:t>one sentence </a:t>
                      </a:r>
                      <a:r>
                        <a:rPr lang="en-GB" dirty="0"/>
                        <a:t>why Belle breaks off her engagement </a:t>
                      </a:r>
                    </a:p>
                    <a:p>
                      <a:r>
                        <a:rPr lang="en-GB" dirty="0"/>
                        <a:t>     to Scrooge, </a:t>
                      </a:r>
                      <a:r>
                        <a:rPr lang="en-GB" b="1" i="1" dirty="0"/>
                        <a:t>embedding a quotation</a:t>
                      </a:r>
                      <a:r>
                        <a:rPr lang="en-GB" dirty="0"/>
                        <a:t>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 </a:t>
                      </a:r>
                      <a:r>
                        <a:rPr lang="en-GB" b="0" i="0" dirty="0"/>
                        <a:t>Which</a:t>
                      </a:r>
                      <a:r>
                        <a:rPr lang="en-GB" b="0" i="0" baseline="0" dirty="0"/>
                        <a:t> character in Stave One is best described as </a:t>
                      </a:r>
                      <a:r>
                        <a:rPr lang="en-GB" b="1" i="1" baseline="0" dirty="0"/>
                        <a:t>penitent</a:t>
                      </a:r>
                      <a:r>
                        <a:rPr lang="en-GB" b="0" i="0" baseline="0" dirty="0"/>
                        <a:t> </a:t>
                      </a:r>
                      <a:r>
                        <a:rPr lang="en-GB" dirty="0"/>
                        <a:t>?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400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82744"/>
              </p:ext>
            </p:extLst>
          </p:nvPr>
        </p:nvGraphicFramePr>
        <p:xfrm>
          <a:off x="331988" y="531756"/>
          <a:ext cx="5867043" cy="5794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7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6294">
                <a:tc>
                  <a:txBody>
                    <a:bodyPr/>
                    <a:lstStyle/>
                    <a:p>
                      <a:r>
                        <a:rPr lang="en-GB" dirty="0"/>
                        <a:t>1:</a:t>
                      </a:r>
                      <a:r>
                        <a:rPr lang="en-GB" baseline="0" dirty="0"/>
                        <a:t> Scrooge’s </a:t>
                      </a:r>
                      <a:r>
                        <a:rPr lang="en-GB" b="1" i="1" baseline="0" dirty="0"/>
                        <a:t>beneficence</a:t>
                      </a:r>
                      <a:r>
                        <a:rPr lang="en-GB" baseline="0" dirty="0"/>
                        <a:t> is evident in </a:t>
                      </a:r>
                      <a:r>
                        <a:rPr lang="en-GB" b="1" baseline="0" dirty="0"/>
                        <a:t>Stave Five</a:t>
                      </a:r>
                      <a:r>
                        <a:rPr lang="en-GB" baseline="0" dirty="0"/>
                        <a:t>.</a:t>
                      </a:r>
                    </a:p>
                    <a:p>
                      <a:r>
                        <a:rPr lang="en-GB" baseline="0" dirty="0"/>
                        <a:t>    Does this mean: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     </a:t>
                      </a:r>
                      <a:r>
                        <a:rPr lang="en-GB" b="1" baseline="0" dirty="0"/>
                        <a:t> A: </a:t>
                      </a:r>
                      <a:r>
                        <a:rPr lang="en-GB" baseline="0" dirty="0"/>
                        <a:t>his transformation</a:t>
                      </a:r>
                    </a:p>
                    <a:p>
                      <a:r>
                        <a:rPr lang="en-GB" baseline="0" dirty="0"/>
                        <a:t>     </a:t>
                      </a:r>
                      <a:r>
                        <a:rPr lang="en-GB" b="1" baseline="0" dirty="0"/>
                        <a:t> B: </a:t>
                      </a:r>
                      <a:r>
                        <a:rPr lang="en-GB" baseline="0" dirty="0"/>
                        <a:t>his generosity</a:t>
                      </a:r>
                    </a:p>
                    <a:p>
                      <a:r>
                        <a:rPr lang="en-GB" baseline="0" dirty="0"/>
                        <a:t>      </a:t>
                      </a:r>
                      <a:r>
                        <a:rPr lang="en-GB" b="1" baseline="0" dirty="0"/>
                        <a:t>C: </a:t>
                      </a:r>
                      <a:r>
                        <a:rPr lang="en-GB" baseline="0" dirty="0"/>
                        <a:t>his sense of humour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632">
                <a:tc>
                  <a:txBody>
                    <a:bodyPr/>
                    <a:lstStyle/>
                    <a:p>
                      <a:r>
                        <a:rPr lang="en-GB" dirty="0"/>
                        <a:t>2: </a:t>
                      </a:r>
                      <a:r>
                        <a:rPr lang="en-GB" b="1" i="1" dirty="0"/>
                        <a:t>“I wear the chain … … …”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b="0" i="0" baseline="0" dirty="0"/>
                        <a:t>Complete</a:t>
                      </a:r>
                      <a:r>
                        <a:rPr lang="en-GB" dirty="0"/>
                        <a:t> the quotation, adding </a:t>
                      </a:r>
                    </a:p>
                    <a:p>
                      <a:r>
                        <a:rPr lang="en-GB" dirty="0"/>
                        <a:t>     as many words as you can.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53">
                <a:tc>
                  <a:txBody>
                    <a:bodyPr/>
                    <a:lstStyle/>
                    <a:p>
                      <a:r>
                        <a:rPr lang="en-GB" dirty="0"/>
                        <a:t>3: Which</a:t>
                      </a:r>
                      <a:r>
                        <a:rPr lang="en-GB" baseline="0" dirty="0"/>
                        <a:t> of the spirits might best be described as </a:t>
                      </a:r>
                      <a:r>
                        <a:rPr lang="en-GB" b="1" i="1" baseline="0" dirty="0"/>
                        <a:t>ominous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?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288">
                <a:tc>
                  <a:txBody>
                    <a:bodyPr/>
                    <a:lstStyle/>
                    <a:p>
                      <a:r>
                        <a:rPr lang="en-GB" dirty="0"/>
                        <a:t>4: Recall</a:t>
                      </a:r>
                      <a:r>
                        <a:rPr lang="en-GB" baseline="0" dirty="0"/>
                        <a:t> </a:t>
                      </a:r>
                      <a:r>
                        <a:rPr lang="en-GB" b="1" baseline="0" dirty="0"/>
                        <a:t>two similes </a:t>
                      </a:r>
                      <a:r>
                        <a:rPr lang="en-GB" baseline="0" dirty="0"/>
                        <a:t>Scrooge uses to describe his   </a:t>
                      </a:r>
                    </a:p>
                    <a:p>
                      <a:r>
                        <a:rPr lang="en-GB" baseline="0" dirty="0"/>
                        <a:t>     transformed self in </a:t>
                      </a:r>
                      <a:r>
                        <a:rPr lang="en-GB" b="1" baseline="0" dirty="0"/>
                        <a:t>Stave Five </a:t>
                      </a:r>
                      <a:r>
                        <a:rPr lang="en-GB" baseline="0" dirty="0"/>
                        <a:t>of the novella.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821">
                <a:tc>
                  <a:txBody>
                    <a:bodyPr/>
                    <a:lstStyle/>
                    <a:p>
                      <a:r>
                        <a:rPr lang="en-GB" dirty="0"/>
                        <a:t>5: Complete the quotation – a comment by Ebenezer </a:t>
                      </a:r>
                    </a:p>
                    <a:p>
                      <a:r>
                        <a:rPr lang="en-GB" dirty="0"/>
                        <a:t>     Scrooge about the poor: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        </a:t>
                      </a:r>
                      <a:r>
                        <a:rPr lang="en-GB" b="1" i="1" dirty="0"/>
                        <a:t>“If they had rather die, … … …”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10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84787"/>
              </p:ext>
            </p:extLst>
          </p:nvPr>
        </p:nvGraphicFramePr>
        <p:xfrm>
          <a:off x="5645425" y="182880"/>
          <a:ext cx="6344805" cy="649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1:</a:t>
                      </a:r>
                      <a:r>
                        <a:rPr lang="en-GB" baseline="0" dirty="0"/>
                        <a:t> What is the precise terminology to describe a </a:t>
                      </a:r>
                      <a:r>
                        <a:rPr lang="en-GB" b="1" i="1" baseline="0" dirty="0"/>
                        <a:t>‘sudden </a:t>
                      </a:r>
                    </a:p>
                    <a:p>
                      <a:r>
                        <a:rPr lang="en-GB" b="1" i="1" baseline="0" dirty="0"/>
                        <a:t>     realisation’ </a:t>
                      </a:r>
                      <a:r>
                        <a:rPr lang="en-GB" baseline="0" dirty="0"/>
                        <a:t>by a character in a narrative? Is it: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        </a:t>
                      </a:r>
                      <a:r>
                        <a:rPr lang="en-GB" b="1" baseline="0" dirty="0"/>
                        <a:t>A:  </a:t>
                      </a:r>
                      <a:r>
                        <a:rPr lang="en-GB" baseline="0" dirty="0" err="1"/>
                        <a:t>hypophora</a:t>
                      </a:r>
                      <a:endParaRPr lang="en-GB" baseline="0" dirty="0"/>
                    </a:p>
                    <a:p>
                      <a:r>
                        <a:rPr lang="en-GB" baseline="0" dirty="0"/>
                        <a:t>        </a:t>
                      </a:r>
                      <a:r>
                        <a:rPr lang="en-GB" b="1" baseline="0" dirty="0"/>
                        <a:t>B:  </a:t>
                      </a:r>
                      <a:r>
                        <a:rPr lang="en-GB" baseline="0" dirty="0"/>
                        <a:t>epiphany</a:t>
                      </a:r>
                    </a:p>
                    <a:p>
                      <a:r>
                        <a:rPr lang="en-GB" baseline="0" dirty="0"/>
                        <a:t>        </a:t>
                      </a:r>
                      <a:r>
                        <a:rPr lang="en-GB" b="1" baseline="0" dirty="0"/>
                        <a:t>C:  </a:t>
                      </a:r>
                      <a:r>
                        <a:rPr lang="en-GB" baseline="0" dirty="0"/>
                        <a:t>denouement </a:t>
                      </a:r>
                    </a:p>
                    <a:p>
                      <a:endParaRPr lang="en-GB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2: What </a:t>
                      </a:r>
                      <a:r>
                        <a:rPr lang="en-GB" b="1" dirty="0"/>
                        <a:t>adjective</a:t>
                      </a:r>
                      <a:r>
                        <a:rPr lang="en-GB" dirty="0"/>
                        <a:t> describes the kind of </a:t>
                      </a:r>
                      <a:r>
                        <a:rPr lang="en-GB" b="1" i="1" dirty="0"/>
                        <a:t>‘idol’ </a:t>
                      </a:r>
                      <a:r>
                        <a:rPr lang="en-GB" dirty="0"/>
                        <a:t>Belle says has </a:t>
                      </a:r>
                    </a:p>
                    <a:p>
                      <a:r>
                        <a:rPr lang="en-GB" dirty="0"/>
                        <a:t>     replaced her in Scrooge’s heart and affections?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</a:t>
                      </a:r>
                      <a:r>
                        <a:rPr lang="en-GB" b="1" i="1" dirty="0"/>
                        <a:t>“He had so heated himself with rapid walking in the fog and    </a:t>
                      </a:r>
                    </a:p>
                    <a:p>
                      <a:r>
                        <a:rPr lang="en-GB" b="1" i="1" dirty="0"/>
                        <a:t>      frost, this nephew of Scrooge's, that he was all in a glow; </a:t>
                      </a:r>
                    </a:p>
                    <a:p>
                      <a:r>
                        <a:rPr lang="en-GB" b="1" i="1" dirty="0"/>
                        <a:t>      his face was ruddy and handsome; his eyes sparkled, and </a:t>
                      </a:r>
                    </a:p>
                    <a:p>
                      <a:r>
                        <a:rPr lang="en-GB" b="1" i="1" dirty="0"/>
                        <a:t>      his breath smoked again.”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Identify the </a:t>
                      </a:r>
                      <a:r>
                        <a:rPr lang="en-GB" b="1" dirty="0"/>
                        <a:t>five words </a:t>
                      </a:r>
                      <a:r>
                        <a:rPr lang="en-GB" dirty="0"/>
                        <a:t>used by Dickens here to associate Fred with the </a:t>
                      </a:r>
                      <a:r>
                        <a:rPr lang="en-GB" b="1" dirty="0"/>
                        <a:t>motif of fire</a:t>
                      </a:r>
                      <a:r>
                        <a:rPr lang="en-GB" dirty="0"/>
                        <a:t>, representing the warmth of his Christmas spirit.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  What emanates from the </a:t>
                      </a:r>
                      <a:r>
                        <a:rPr lang="en-GB" b="1" dirty="0"/>
                        <a:t>head </a:t>
                      </a:r>
                      <a:r>
                        <a:rPr lang="en-GB" dirty="0"/>
                        <a:t>of the Ghost of Christmas Past?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 Name </a:t>
                      </a:r>
                      <a:r>
                        <a:rPr lang="en-GB" b="1" dirty="0"/>
                        <a:t>two</a:t>
                      </a:r>
                      <a:r>
                        <a:rPr lang="en-GB" dirty="0"/>
                        <a:t> characters Scrooge is shown when he visits </a:t>
                      </a:r>
                      <a:r>
                        <a:rPr lang="en-GB" b="1" dirty="0"/>
                        <a:t>his past</a:t>
                      </a:r>
                      <a:r>
                        <a:rPr lang="en-GB" dirty="0"/>
                        <a:t>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932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95385"/>
              </p:ext>
            </p:extLst>
          </p:nvPr>
        </p:nvGraphicFramePr>
        <p:xfrm>
          <a:off x="5460642" y="160986"/>
          <a:ext cx="6516709" cy="6497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1: The ghosts of Christmas Past, Present and Yet to Come arouse </a:t>
                      </a:r>
                    </a:p>
                    <a:p>
                      <a:r>
                        <a:rPr lang="en-GB" dirty="0"/>
                        <a:t>     which </a:t>
                      </a:r>
                      <a:r>
                        <a:rPr lang="en-GB" b="1" dirty="0"/>
                        <a:t>three emotions </a:t>
                      </a:r>
                      <a:r>
                        <a:rPr lang="en-GB" dirty="0"/>
                        <a:t>in Scrooge: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</a:t>
                      </a:r>
                      <a:r>
                        <a:rPr lang="en-GB" b="1" dirty="0"/>
                        <a:t>A: </a:t>
                      </a:r>
                      <a:r>
                        <a:rPr lang="en-GB" dirty="0"/>
                        <a:t>nostalgia, pity and fear</a:t>
                      </a:r>
                    </a:p>
                    <a:p>
                      <a:r>
                        <a:rPr lang="en-GB" dirty="0"/>
                        <a:t>     </a:t>
                      </a:r>
                      <a:r>
                        <a:rPr lang="en-GB" b="1" dirty="0"/>
                        <a:t>B: </a:t>
                      </a:r>
                      <a:r>
                        <a:rPr lang="en-GB" dirty="0"/>
                        <a:t>joy, pain and anger</a:t>
                      </a:r>
                    </a:p>
                    <a:p>
                      <a:r>
                        <a:rPr lang="en-GB" dirty="0"/>
                        <a:t>     </a:t>
                      </a:r>
                      <a:r>
                        <a:rPr lang="en-GB" b="1" dirty="0"/>
                        <a:t>C: </a:t>
                      </a:r>
                      <a:r>
                        <a:rPr lang="en-GB" dirty="0"/>
                        <a:t>sorrow, anger and pity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2: Recall </a:t>
                      </a:r>
                      <a:r>
                        <a:rPr lang="en-GB" b="1" dirty="0"/>
                        <a:t>three ‘trinkets’ </a:t>
                      </a:r>
                      <a:r>
                        <a:rPr lang="en-GB" dirty="0"/>
                        <a:t>which are attached to Marley’s chain.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In stave 2, Scrooge is described as: </a:t>
                      </a:r>
                    </a:p>
                    <a:p>
                      <a:r>
                        <a:rPr lang="en-GB" b="1" i="1" dirty="0"/>
                        <a:t>    “A _____________ child, ________________ by his _________.”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 Which </a:t>
                      </a:r>
                      <a:r>
                        <a:rPr lang="en-GB" b="1" dirty="0"/>
                        <a:t>three words</a:t>
                      </a:r>
                      <a:r>
                        <a:rPr lang="en-GB" dirty="0"/>
                        <a:t> are missing from the quotation?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</a:t>
                      </a:r>
                      <a:r>
                        <a:rPr lang="en-GB" b="1" dirty="0"/>
                        <a:t>A:  </a:t>
                      </a:r>
                      <a:r>
                        <a:rPr lang="en-GB" dirty="0"/>
                        <a:t>miserable / ignored / friends</a:t>
                      </a:r>
                    </a:p>
                    <a:p>
                      <a:r>
                        <a:rPr lang="en-GB" dirty="0"/>
                        <a:t>       </a:t>
                      </a:r>
                      <a:r>
                        <a:rPr lang="en-GB" b="1" dirty="0"/>
                        <a:t>B:  </a:t>
                      </a:r>
                      <a:r>
                        <a:rPr lang="en-GB" dirty="0"/>
                        <a:t>solitary / neglected / friends</a:t>
                      </a:r>
                    </a:p>
                    <a:p>
                      <a:r>
                        <a:rPr lang="en-GB" dirty="0"/>
                        <a:t>       </a:t>
                      </a:r>
                      <a:r>
                        <a:rPr lang="en-GB" b="1" dirty="0"/>
                        <a:t>C:  </a:t>
                      </a:r>
                      <a:r>
                        <a:rPr lang="en-GB" dirty="0"/>
                        <a:t>lonely / teased / friends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 </a:t>
                      </a:r>
                      <a:r>
                        <a:rPr lang="en-GB" b="1" i="1" dirty="0"/>
                        <a:t>“Hard and sharp as flint”.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Explain the significance of Dickens’ choice of </a:t>
                      </a:r>
                      <a:r>
                        <a:rPr lang="en-GB" b="1" i="1" dirty="0"/>
                        <a:t>“flint” </a:t>
                      </a:r>
                      <a:r>
                        <a:rPr lang="en-GB" dirty="0"/>
                        <a:t>in this simile and how it links to the </a:t>
                      </a:r>
                      <a:r>
                        <a:rPr lang="en-GB" b="1" dirty="0"/>
                        <a:t>motif of fire </a:t>
                      </a:r>
                      <a:r>
                        <a:rPr lang="en-GB" dirty="0"/>
                        <a:t>in the novella.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 What</a:t>
                      </a:r>
                      <a:r>
                        <a:rPr lang="en-GB" baseline="0" dirty="0"/>
                        <a:t> do blind men’s dogs do when they see Scrooge approach?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115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040814"/>
              </p:ext>
            </p:extLst>
          </p:nvPr>
        </p:nvGraphicFramePr>
        <p:xfrm>
          <a:off x="331988" y="627773"/>
          <a:ext cx="5867043" cy="5422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7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6294">
                <a:tc>
                  <a:txBody>
                    <a:bodyPr/>
                    <a:lstStyle/>
                    <a:p>
                      <a:r>
                        <a:rPr lang="en-GB" dirty="0"/>
                        <a:t>1:</a:t>
                      </a:r>
                      <a:r>
                        <a:rPr lang="en-GB" baseline="0" dirty="0"/>
                        <a:t> Who is being described in this quotation ?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="1" i="1" baseline="0" dirty="0"/>
                        <a:t>     “The happiness he gives, is quite as great as if it cost a </a:t>
                      </a:r>
                    </a:p>
                    <a:p>
                      <a:r>
                        <a:rPr lang="en-GB" b="1" i="1" baseline="0" dirty="0"/>
                        <a:t>       fortune.”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     </a:t>
                      </a:r>
                      <a:r>
                        <a:rPr lang="en-GB" b="1" baseline="0" dirty="0"/>
                        <a:t> A: </a:t>
                      </a:r>
                      <a:r>
                        <a:rPr lang="en-GB" b="0" baseline="0" dirty="0"/>
                        <a:t>Scrooge in Stave Five</a:t>
                      </a:r>
                      <a:endParaRPr lang="en-GB" baseline="0" dirty="0"/>
                    </a:p>
                    <a:p>
                      <a:r>
                        <a:rPr lang="en-GB" baseline="0" dirty="0"/>
                        <a:t>     </a:t>
                      </a:r>
                      <a:r>
                        <a:rPr lang="en-GB" b="1" baseline="0" dirty="0"/>
                        <a:t> B: </a:t>
                      </a:r>
                      <a:r>
                        <a:rPr lang="en-GB" b="0" baseline="0" dirty="0"/>
                        <a:t>Fred</a:t>
                      </a:r>
                      <a:endParaRPr lang="en-GB" baseline="0" dirty="0"/>
                    </a:p>
                    <a:p>
                      <a:r>
                        <a:rPr lang="en-GB" baseline="0" dirty="0"/>
                        <a:t>      </a:t>
                      </a:r>
                      <a:r>
                        <a:rPr lang="en-GB" b="1" baseline="0" dirty="0"/>
                        <a:t>C: </a:t>
                      </a:r>
                      <a:r>
                        <a:rPr lang="en-GB" b="0" baseline="0" dirty="0"/>
                        <a:t>Old Fezziwig</a:t>
                      </a:r>
                      <a:endParaRPr lang="en-GB" baseline="0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632">
                <a:tc>
                  <a:txBody>
                    <a:bodyPr/>
                    <a:lstStyle/>
                    <a:p>
                      <a:r>
                        <a:rPr lang="en-GB" dirty="0"/>
                        <a:t>2: </a:t>
                      </a:r>
                      <a:r>
                        <a:rPr lang="en-GB" b="1" i="1" dirty="0"/>
                        <a:t>“I wear the chain … … …”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b="0" i="0" baseline="0" dirty="0"/>
                        <a:t>Complete</a:t>
                      </a:r>
                      <a:r>
                        <a:rPr lang="en-GB" dirty="0"/>
                        <a:t> the quotation, adding </a:t>
                      </a:r>
                    </a:p>
                    <a:p>
                      <a:r>
                        <a:rPr lang="en-GB" dirty="0"/>
                        <a:t>     as many words as you can.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53">
                <a:tc>
                  <a:txBody>
                    <a:bodyPr/>
                    <a:lstStyle/>
                    <a:p>
                      <a:r>
                        <a:rPr lang="en-GB" dirty="0"/>
                        <a:t>3: Which</a:t>
                      </a:r>
                      <a:r>
                        <a:rPr lang="en-GB" baseline="0" dirty="0"/>
                        <a:t> of the </a:t>
                      </a:r>
                      <a:r>
                        <a:rPr lang="en-GB" b="1" baseline="0" dirty="0"/>
                        <a:t>spirits</a:t>
                      </a:r>
                      <a:r>
                        <a:rPr lang="en-GB" baseline="0" dirty="0"/>
                        <a:t> might best be described as </a:t>
                      </a:r>
                      <a:r>
                        <a:rPr lang="en-GB" b="1" i="1" baseline="0" dirty="0"/>
                        <a:t>jovial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?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288">
                <a:tc>
                  <a:txBody>
                    <a:bodyPr/>
                    <a:lstStyle/>
                    <a:p>
                      <a:r>
                        <a:rPr lang="en-GB" dirty="0"/>
                        <a:t>4: Recall</a:t>
                      </a:r>
                      <a:r>
                        <a:rPr lang="en-GB" baseline="0" dirty="0"/>
                        <a:t> </a:t>
                      </a:r>
                      <a:r>
                        <a:rPr lang="en-GB" b="1" baseline="0" dirty="0"/>
                        <a:t>two similes </a:t>
                      </a:r>
                      <a:r>
                        <a:rPr lang="en-GB" baseline="0" dirty="0"/>
                        <a:t>Scrooge uses to describe his   </a:t>
                      </a:r>
                    </a:p>
                    <a:p>
                      <a:r>
                        <a:rPr lang="en-GB" baseline="0" dirty="0"/>
                        <a:t>     transformed self in </a:t>
                      </a:r>
                      <a:r>
                        <a:rPr lang="en-GB" b="1" baseline="0" dirty="0"/>
                        <a:t>Stave Five </a:t>
                      </a:r>
                      <a:r>
                        <a:rPr lang="en-GB" baseline="0" dirty="0"/>
                        <a:t>of the novella.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059">
                <a:tc>
                  <a:txBody>
                    <a:bodyPr/>
                    <a:lstStyle/>
                    <a:p>
                      <a:r>
                        <a:rPr lang="en-GB" dirty="0"/>
                        <a:t>5:</a:t>
                      </a:r>
                      <a:r>
                        <a:rPr lang="en-GB" baseline="0" dirty="0"/>
                        <a:t> Is </a:t>
                      </a:r>
                      <a:r>
                        <a:rPr lang="en-GB" b="1" i="1" baseline="0" dirty="0"/>
                        <a:t>pitiful</a:t>
                      </a:r>
                      <a:r>
                        <a:rPr lang="en-GB" baseline="0" dirty="0"/>
                        <a:t> an appropriate word to describe Tiny Tim ?</a:t>
                      </a:r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06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02566"/>
              </p:ext>
            </p:extLst>
          </p:nvPr>
        </p:nvGraphicFramePr>
        <p:xfrm>
          <a:off x="5847008" y="1005840"/>
          <a:ext cx="6181858" cy="484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1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1:</a:t>
                      </a:r>
                      <a:r>
                        <a:rPr lang="en-GB" baseline="0" dirty="0"/>
                        <a:t> What is the </a:t>
                      </a:r>
                      <a:r>
                        <a:rPr lang="en-GB" b="1" i="0" baseline="0" dirty="0"/>
                        <a:t>symbolic significance </a:t>
                      </a:r>
                      <a:r>
                        <a:rPr lang="en-GB" baseline="0" dirty="0"/>
                        <a:t>of Scrooge describing </a:t>
                      </a:r>
                    </a:p>
                    <a:p>
                      <a:r>
                        <a:rPr lang="en-GB" baseline="0" dirty="0"/>
                        <a:t>     himself as being: </a:t>
                      </a:r>
                      <a:r>
                        <a:rPr lang="en-GB" b="1" i="1" baseline="0" dirty="0"/>
                        <a:t>"happy as an angel" </a:t>
                      </a:r>
                      <a:r>
                        <a:rPr lang="en-GB" baseline="0" dirty="0"/>
                        <a:t>and </a:t>
                      </a:r>
                      <a:r>
                        <a:rPr lang="en-GB" b="1" i="1" baseline="0" dirty="0"/>
                        <a:t>"like a baby"</a:t>
                      </a:r>
                      <a:r>
                        <a:rPr lang="en-GB" b="1" i="0" baseline="0" dirty="0"/>
                        <a:t>?</a:t>
                      </a:r>
                    </a:p>
                    <a:p>
                      <a:endParaRPr lang="en-GB" b="1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2: </a:t>
                      </a:r>
                      <a:r>
                        <a:rPr lang="en-GB" b="1" dirty="0"/>
                        <a:t>How</a:t>
                      </a:r>
                      <a:r>
                        <a:rPr lang="en-GB" dirty="0"/>
                        <a:t> does Scrooge </a:t>
                      </a:r>
                      <a:r>
                        <a:rPr lang="en-GB" b="1" i="1" dirty="0"/>
                        <a:t>‘punish’ </a:t>
                      </a:r>
                      <a:r>
                        <a:rPr lang="en-GB" dirty="0"/>
                        <a:t>Bob's lateness on Boxing Day?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Complete the simile: </a:t>
                      </a:r>
                      <a:r>
                        <a:rPr lang="en-GB" b="1" i="1" dirty="0"/>
                        <a:t>"Marley was as dead …“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 </a:t>
                      </a:r>
                      <a:r>
                        <a:rPr lang="en-GB" b="1" dirty="0"/>
                        <a:t>Who</a:t>
                      </a:r>
                      <a:r>
                        <a:rPr lang="en-GB" dirty="0"/>
                        <a:t> does Scrooge claim was: </a:t>
                      </a:r>
                      <a:r>
                        <a:rPr lang="en-GB" b="1" i="1" dirty="0"/>
                        <a:t>"a good man of business"</a:t>
                      </a:r>
                      <a:r>
                        <a:rPr lang="en-GB" b="1" i="0" dirty="0"/>
                        <a:t>?</a:t>
                      </a:r>
                    </a:p>
                    <a:p>
                      <a:endParaRPr lang="en-GB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 What kind of </a:t>
                      </a:r>
                      <a:r>
                        <a:rPr lang="en-GB" b="1" dirty="0"/>
                        <a:t>‘father’ </a:t>
                      </a:r>
                      <a:r>
                        <a:rPr lang="en-GB" dirty="0"/>
                        <a:t>does Scrooge become to</a:t>
                      </a:r>
                      <a:r>
                        <a:rPr lang="en-GB" baseline="0" dirty="0"/>
                        <a:t> Tiny Tim? Is it:</a:t>
                      </a:r>
                    </a:p>
                    <a:p>
                      <a:endParaRPr lang="en-GB" b="1" i="1" baseline="0" dirty="0"/>
                    </a:p>
                    <a:p>
                      <a:r>
                        <a:rPr lang="en-GB" b="1" i="1" baseline="0" dirty="0"/>
                        <a:t>        </a:t>
                      </a:r>
                      <a:r>
                        <a:rPr lang="en-GB" b="1" i="0" baseline="0" dirty="0"/>
                        <a:t>A: </a:t>
                      </a:r>
                      <a:r>
                        <a:rPr lang="en-GB" b="0" i="0" baseline="0" dirty="0"/>
                        <a:t>secondary</a:t>
                      </a:r>
                    </a:p>
                    <a:p>
                      <a:r>
                        <a:rPr lang="en-GB" b="0" i="0" baseline="0" dirty="0"/>
                        <a:t>        </a:t>
                      </a:r>
                      <a:r>
                        <a:rPr lang="en-GB" b="1" i="0" baseline="0" dirty="0"/>
                        <a:t>B: </a:t>
                      </a:r>
                      <a:r>
                        <a:rPr lang="en-GB" b="0" i="0" baseline="0" dirty="0"/>
                        <a:t>special</a:t>
                      </a:r>
                    </a:p>
                    <a:p>
                      <a:r>
                        <a:rPr lang="en-GB" b="0" i="0" baseline="0" dirty="0"/>
                        <a:t>        </a:t>
                      </a:r>
                      <a:r>
                        <a:rPr lang="en-GB" b="1" i="0" baseline="0" dirty="0"/>
                        <a:t>C: </a:t>
                      </a:r>
                      <a:r>
                        <a:rPr lang="en-GB" b="0" i="0" baseline="0" dirty="0"/>
                        <a:t>second</a:t>
                      </a:r>
                    </a:p>
                    <a:p>
                      <a:r>
                        <a:rPr lang="en-GB" b="0" i="0" baseline="0" dirty="0"/>
                        <a:t>        </a:t>
                      </a:r>
                      <a:r>
                        <a:rPr lang="en-GB" b="1" i="0" baseline="0" dirty="0"/>
                        <a:t>D: </a:t>
                      </a:r>
                      <a:r>
                        <a:rPr lang="en-GB" b="0" i="0" baseline="0" dirty="0"/>
                        <a:t>secret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795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870230"/>
              </p:ext>
            </p:extLst>
          </p:nvPr>
        </p:nvGraphicFramePr>
        <p:xfrm>
          <a:off x="331988" y="525533"/>
          <a:ext cx="6622604" cy="5806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6294">
                <a:tc>
                  <a:txBody>
                    <a:bodyPr/>
                    <a:lstStyle/>
                    <a:p>
                      <a:r>
                        <a:rPr lang="en-GB" dirty="0"/>
                        <a:t>1: Which of the spirits is an </a:t>
                      </a:r>
                      <a:r>
                        <a:rPr lang="en-GB" b="1" dirty="0"/>
                        <a:t>irredeemable</a:t>
                      </a:r>
                      <a:r>
                        <a:rPr lang="en-GB" dirty="0"/>
                        <a:t> figure?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632">
                <a:tc>
                  <a:txBody>
                    <a:bodyPr/>
                    <a:lstStyle/>
                    <a:p>
                      <a:r>
                        <a:rPr lang="en-GB" dirty="0"/>
                        <a:t>2: Explain the </a:t>
                      </a:r>
                      <a:r>
                        <a:rPr lang="en-GB" b="1" dirty="0"/>
                        <a:t>symbolic</a:t>
                      </a:r>
                      <a:r>
                        <a:rPr lang="en-GB" dirty="0"/>
                        <a:t> significance of the phrase to describe </a:t>
                      </a:r>
                    </a:p>
                    <a:p>
                      <a:r>
                        <a:rPr lang="en-GB" dirty="0"/>
                        <a:t>    Scrooge: </a:t>
                      </a:r>
                      <a:r>
                        <a:rPr lang="en-GB" b="1" i="1" dirty="0"/>
                        <a:t>"the cold within him froze his features."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53">
                <a:tc>
                  <a:txBody>
                    <a:bodyPr/>
                    <a:lstStyle/>
                    <a:p>
                      <a:r>
                        <a:rPr lang="en-GB" dirty="0"/>
                        <a:t>3: Which character describes Scrooge as: </a:t>
                      </a:r>
                      <a:r>
                        <a:rPr lang="en-GB" b="1" i="1" dirty="0"/>
                        <a:t>"odious, stingy, hard,  </a:t>
                      </a:r>
                    </a:p>
                    <a:p>
                      <a:r>
                        <a:rPr lang="en-GB" b="1" i="1" dirty="0"/>
                        <a:t>     unfeeling"? </a:t>
                      </a:r>
                      <a:r>
                        <a:rPr lang="en-GB" b="0" i="0" dirty="0"/>
                        <a:t>Is it:</a:t>
                      </a:r>
                    </a:p>
                    <a:p>
                      <a:endParaRPr lang="en-GB" b="1" i="1" dirty="0"/>
                    </a:p>
                    <a:p>
                      <a:r>
                        <a:rPr lang="en-GB" b="1" i="1" dirty="0"/>
                        <a:t>        </a:t>
                      </a:r>
                      <a:r>
                        <a:rPr lang="en-GB" b="1" i="0" dirty="0"/>
                        <a:t>A: </a:t>
                      </a:r>
                      <a:r>
                        <a:rPr lang="en-GB" b="0" i="0" dirty="0"/>
                        <a:t>Bob </a:t>
                      </a:r>
                      <a:r>
                        <a:rPr lang="en-GB" b="0" i="0" dirty="0" err="1"/>
                        <a:t>Cratchit</a:t>
                      </a:r>
                      <a:endParaRPr lang="en-GB" b="0" i="0" dirty="0"/>
                    </a:p>
                    <a:p>
                      <a:r>
                        <a:rPr lang="en-GB" b="0" i="0" dirty="0"/>
                        <a:t>        </a:t>
                      </a:r>
                      <a:r>
                        <a:rPr lang="en-GB" b="1" i="0" dirty="0"/>
                        <a:t>B: </a:t>
                      </a:r>
                      <a:r>
                        <a:rPr lang="en-GB" b="0" i="0" dirty="0"/>
                        <a:t>Tiny</a:t>
                      </a:r>
                      <a:r>
                        <a:rPr lang="en-GB" b="0" i="0" baseline="0" dirty="0"/>
                        <a:t> Tim</a:t>
                      </a:r>
                      <a:endParaRPr lang="en-GB" b="0" i="0" dirty="0"/>
                    </a:p>
                    <a:p>
                      <a:r>
                        <a:rPr lang="en-GB" b="0" i="0" dirty="0"/>
                        <a:t>        </a:t>
                      </a:r>
                      <a:r>
                        <a:rPr lang="en-GB" b="1" i="0" dirty="0"/>
                        <a:t>C:</a:t>
                      </a:r>
                      <a:r>
                        <a:rPr lang="en-GB" b="1" i="0" baseline="0" dirty="0"/>
                        <a:t> </a:t>
                      </a:r>
                      <a:r>
                        <a:rPr lang="en-GB" b="0" i="0" baseline="0" dirty="0"/>
                        <a:t>Mrs. </a:t>
                      </a:r>
                      <a:r>
                        <a:rPr lang="en-GB" b="0" i="0" baseline="0" dirty="0" err="1"/>
                        <a:t>Cratchit</a:t>
                      </a:r>
                      <a:endParaRPr lang="en-GB" b="0" i="0" baseline="0" dirty="0"/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288">
                <a:tc>
                  <a:txBody>
                    <a:bodyPr/>
                    <a:lstStyle/>
                    <a:p>
                      <a:r>
                        <a:rPr lang="en-GB" dirty="0"/>
                        <a:t>4:</a:t>
                      </a:r>
                      <a:r>
                        <a:rPr lang="en-GB" baseline="0" dirty="0"/>
                        <a:t> Is </a:t>
                      </a:r>
                      <a:r>
                        <a:rPr lang="en-GB" b="1" i="1" baseline="0" dirty="0"/>
                        <a:t>malignant</a:t>
                      </a:r>
                      <a:r>
                        <a:rPr lang="en-GB" baseline="0" dirty="0"/>
                        <a:t> an appropriate word to describe Fred’s nature?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821">
                <a:tc>
                  <a:txBody>
                    <a:bodyPr/>
                    <a:lstStyle/>
                    <a:p>
                      <a:r>
                        <a:rPr lang="en-GB" dirty="0"/>
                        <a:t>5: Does</a:t>
                      </a:r>
                      <a:r>
                        <a:rPr lang="en-GB" baseline="0" dirty="0"/>
                        <a:t> the word </a:t>
                      </a:r>
                      <a:r>
                        <a:rPr lang="en-GB" b="1" i="1" baseline="0" dirty="0"/>
                        <a:t>malignant</a:t>
                      </a:r>
                      <a:r>
                        <a:rPr lang="en-GB" baseline="0" dirty="0"/>
                        <a:t> mean: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      </a:t>
                      </a:r>
                      <a:r>
                        <a:rPr lang="en-GB" b="1" baseline="0" dirty="0"/>
                        <a:t> A: </a:t>
                      </a:r>
                      <a:r>
                        <a:rPr lang="en-GB" baseline="0" dirty="0"/>
                        <a:t>friendly</a:t>
                      </a:r>
                    </a:p>
                    <a:p>
                      <a:r>
                        <a:rPr lang="en-GB" baseline="0" dirty="0"/>
                        <a:t>      </a:t>
                      </a:r>
                      <a:r>
                        <a:rPr lang="en-GB" b="1" baseline="0" dirty="0"/>
                        <a:t> B: </a:t>
                      </a:r>
                      <a:r>
                        <a:rPr lang="en-GB" baseline="0" dirty="0"/>
                        <a:t>dishonest </a:t>
                      </a:r>
                    </a:p>
                    <a:p>
                      <a:r>
                        <a:rPr lang="en-GB" baseline="0" dirty="0"/>
                        <a:t>       </a:t>
                      </a:r>
                      <a:r>
                        <a:rPr lang="en-GB" b="1" baseline="0" dirty="0"/>
                        <a:t>C: </a:t>
                      </a:r>
                      <a:r>
                        <a:rPr lang="en-GB" baseline="0" dirty="0"/>
                        <a:t>unfriendly</a:t>
                      </a:r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211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98610"/>
              </p:ext>
            </p:extLst>
          </p:nvPr>
        </p:nvGraphicFramePr>
        <p:xfrm>
          <a:off x="5250287" y="136945"/>
          <a:ext cx="6851561" cy="6584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1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7390">
                <a:tc>
                  <a:txBody>
                    <a:bodyPr/>
                    <a:lstStyle/>
                    <a:p>
                      <a:r>
                        <a:rPr lang="en-GB" dirty="0"/>
                        <a:t>1: </a:t>
                      </a:r>
                      <a:r>
                        <a:rPr lang="en-GB" b="1" i="1" dirty="0"/>
                        <a:t>“You may be an undigested bit of beef, a blot of mustard, a </a:t>
                      </a:r>
                    </a:p>
                    <a:p>
                      <a:r>
                        <a:rPr lang="en-GB" b="1" i="1" dirty="0"/>
                        <a:t>       crumb of cheese, a fragment of an underdone potato.”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Who says this ?</a:t>
                      </a:r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To whom ?</a:t>
                      </a:r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What does it convey about his attitude </a:t>
                      </a:r>
                      <a:r>
                        <a:rPr lang="en-GB" b="1" dirty="0"/>
                        <a:t>at this point </a:t>
                      </a:r>
                      <a:r>
                        <a:rPr lang="en-GB" dirty="0"/>
                        <a:t>in the novella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341">
                <a:tc>
                  <a:txBody>
                    <a:bodyPr/>
                    <a:lstStyle/>
                    <a:p>
                      <a:r>
                        <a:rPr lang="en-GB" dirty="0"/>
                        <a:t>2:</a:t>
                      </a:r>
                      <a:r>
                        <a:rPr lang="en-GB" baseline="0" dirty="0"/>
                        <a:t> Is it better to be </a:t>
                      </a:r>
                      <a:r>
                        <a:rPr lang="en-GB" b="1" baseline="0" dirty="0"/>
                        <a:t>parsimonious</a:t>
                      </a:r>
                      <a:r>
                        <a:rPr lang="en-GB" baseline="0" dirty="0"/>
                        <a:t> or </a:t>
                      </a:r>
                      <a:r>
                        <a:rPr lang="en-GB" b="1" baseline="0" dirty="0"/>
                        <a:t>beneficent</a:t>
                      </a:r>
                      <a:r>
                        <a:rPr lang="en-GB" baseline="0" dirty="0"/>
                        <a:t> ? Why ?</a:t>
                      </a:r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53">
                <a:tc>
                  <a:txBody>
                    <a:bodyPr/>
                    <a:lstStyle/>
                    <a:p>
                      <a:r>
                        <a:rPr lang="en-GB" dirty="0"/>
                        <a:t>3: Is</a:t>
                      </a:r>
                      <a:r>
                        <a:rPr lang="en-GB" baseline="0" dirty="0"/>
                        <a:t> </a:t>
                      </a:r>
                      <a:r>
                        <a:rPr lang="en-GB" b="1" baseline="0" dirty="0"/>
                        <a:t>altruistic</a:t>
                      </a:r>
                      <a:r>
                        <a:rPr lang="en-GB" baseline="0" dirty="0"/>
                        <a:t> a word you might use to describe Scrooge in </a:t>
                      </a:r>
                      <a:r>
                        <a:rPr lang="en-GB" b="1" baseline="0" dirty="0"/>
                        <a:t>Stave One</a:t>
                      </a:r>
                      <a:r>
                        <a:rPr lang="en-GB" baseline="0" dirty="0"/>
                        <a:t>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579">
                <a:tc>
                  <a:txBody>
                    <a:bodyPr/>
                    <a:lstStyle/>
                    <a:p>
                      <a:r>
                        <a:rPr lang="en-GB" dirty="0"/>
                        <a:t>4: Jacob Marley warns Scrooge:</a:t>
                      </a:r>
                    </a:p>
                    <a:p>
                      <a:r>
                        <a:rPr lang="en-GB" b="1" i="1" dirty="0"/>
                        <a:t>    “and, if that </a:t>
                      </a:r>
                      <a:r>
                        <a:rPr lang="en-GB" b="1" i="1" baseline="0" dirty="0"/>
                        <a:t> _______ </a:t>
                      </a:r>
                      <a:r>
                        <a:rPr lang="en-GB" b="1" i="1" dirty="0"/>
                        <a:t>goes not forth in life, it is ______________             </a:t>
                      </a:r>
                    </a:p>
                    <a:p>
                      <a:r>
                        <a:rPr lang="en-GB" b="1" i="1" dirty="0"/>
                        <a:t>      to do so after _________.” 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b="0" i="0" baseline="0" dirty="0"/>
                        <a:t>Are</a:t>
                      </a:r>
                      <a:r>
                        <a:rPr lang="en-GB" dirty="0"/>
                        <a:t> the</a:t>
                      </a:r>
                      <a:r>
                        <a:rPr lang="en-GB" baseline="0" dirty="0"/>
                        <a:t> three missing words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/>
                        <a:t>     </a:t>
                      </a:r>
                    </a:p>
                    <a:p>
                      <a:r>
                        <a:rPr lang="en-GB" dirty="0"/>
                        <a:t>      </a:t>
                      </a:r>
                      <a:r>
                        <a:rPr lang="en-GB" b="1" dirty="0"/>
                        <a:t>A: </a:t>
                      </a:r>
                      <a:r>
                        <a:rPr lang="en-GB" b="0" dirty="0"/>
                        <a:t>spirit / </a:t>
                      </a:r>
                      <a:r>
                        <a:rPr lang="en-GB" dirty="0"/>
                        <a:t>ordered / death</a:t>
                      </a:r>
                    </a:p>
                    <a:p>
                      <a:r>
                        <a:rPr lang="en-GB" baseline="0" dirty="0"/>
                        <a:t>      </a:t>
                      </a:r>
                      <a:r>
                        <a:rPr lang="en-GB" b="1" baseline="0" dirty="0"/>
                        <a:t>B: </a:t>
                      </a:r>
                      <a:r>
                        <a:rPr lang="en-GB" b="0" baseline="0" dirty="0"/>
                        <a:t>spirit / </a:t>
                      </a:r>
                      <a:r>
                        <a:rPr lang="en-GB" dirty="0"/>
                        <a:t>commanded /</a:t>
                      </a:r>
                      <a:r>
                        <a:rPr lang="en-GB" baseline="0" dirty="0"/>
                        <a:t> death</a:t>
                      </a:r>
                      <a:endParaRPr lang="en-GB" dirty="0"/>
                    </a:p>
                    <a:p>
                      <a:r>
                        <a:rPr lang="en-GB" baseline="0" dirty="0"/>
                        <a:t>      </a:t>
                      </a:r>
                      <a:r>
                        <a:rPr lang="en-GB" b="1" baseline="0" dirty="0"/>
                        <a:t>C: </a:t>
                      </a:r>
                      <a:r>
                        <a:rPr lang="en-GB" b="0" baseline="0" dirty="0"/>
                        <a:t>spirit / </a:t>
                      </a:r>
                      <a:r>
                        <a:rPr lang="en-GB" dirty="0"/>
                        <a:t>condemned / death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821">
                <a:tc>
                  <a:txBody>
                    <a:bodyPr/>
                    <a:lstStyle/>
                    <a:p>
                      <a:r>
                        <a:rPr lang="en-GB" dirty="0"/>
                        <a:t>5: Complete the quotation:</a:t>
                      </a:r>
                    </a:p>
                    <a:p>
                      <a:r>
                        <a:rPr lang="en-GB" dirty="0"/>
                        <a:t>     </a:t>
                      </a:r>
                      <a:r>
                        <a:rPr lang="en-GB" b="1" i="1" dirty="0"/>
                        <a:t>“If they would ______</a:t>
                      </a:r>
                      <a:r>
                        <a:rPr lang="en-GB" b="1" i="1" baseline="0" dirty="0"/>
                        <a:t>     _____</a:t>
                      </a:r>
                      <a:r>
                        <a:rPr lang="en-GB" b="1" i="1" dirty="0"/>
                        <a:t> then they had _______ do it ____       </a:t>
                      </a:r>
                    </a:p>
                    <a:p>
                      <a:r>
                        <a:rPr lang="en-GB" b="1" i="1" dirty="0"/>
                        <a:t>       ______  _____   ____  _________.”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215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996625"/>
              </p:ext>
            </p:extLst>
          </p:nvPr>
        </p:nvGraphicFramePr>
        <p:xfrm>
          <a:off x="293351" y="503132"/>
          <a:ext cx="6622604" cy="5832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305">
                <a:tc>
                  <a:txBody>
                    <a:bodyPr/>
                    <a:lstStyle/>
                    <a:p>
                      <a:r>
                        <a:rPr lang="en-GB" dirty="0"/>
                        <a:t>1:</a:t>
                      </a:r>
                      <a:r>
                        <a:rPr lang="en-GB" baseline="0" dirty="0"/>
                        <a:t> Does the word </a:t>
                      </a:r>
                      <a:r>
                        <a:rPr lang="en-GB" b="1" i="1" baseline="0" dirty="0"/>
                        <a:t>ephemeral</a:t>
                      </a:r>
                      <a:r>
                        <a:rPr lang="en-GB" baseline="0" dirty="0"/>
                        <a:t> mean: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="1" baseline="0" dirty="0"/>
                        <a:t>     A: </a:t>
                      </a:r>
                      <a:r>
                        <a:rPr lang="en-GB" baseline="0" dirty="0"/>
                        <a:t>lasting for a long time</a:t>
                      </a:r>
                    </a:p>
                    <a:p>
                      <a:r>
                        <a:rPr lang="en-GB" b="1" i="1" baseline="0" dirty="0"/>
                        <a:t>     </a:t>
                      </a:r>
                      <a:r>
                        <a:rPr lang="en-GB" b="1" i="0" baseline="0" dirty="0"/>
                        <a:t>B: </a:t>
                      </a:r>
                      <a:r>
                        <a:rPr lang="en-GB" b="0" i="0" baseline="0" dirty="0"/>
                        <a:t>lasting for all time</a:t>
                      </a:r>
                    </a:p>
                    <a:p>
                      <a:r>
                        <a:rPr lang="en-GB" b="0" i="0" baseline="0" dirty="0"/>
                        <a:t>     </a:t>
                      </a:r>
                      <a:r>
                        <a:rPr lang="en-GB" b="1" i="0" baseline="0" dirty="0"/>
                        <a:t>C: </a:t>
                      </a:r>
                      <a:r>
                        <a:rPr lang="en-GB" b="0" i="0" baseline="0" dirty="0"/>
                        <a:t>lasting for a short time</a:t>
                      </a:r>
                      <a:endParaRPr lang="en-GB" b="1" i="1" baseline="0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098">
                <a:tc>
                  <a:txBody>
                    <a:bodyPr/>
                    <a:lstStyle/>
                    <a:p>
                      <a:r>
                        <a:rPr lang="en-GB" dirty="0"/>
                        <a:t>2: Which character might best be described as being </a:t>
                      </a:r>
                      <a:r>
                        <a:rPr lang="en-GB" b="1" dirty="0"/>
                        <a:t>debilitated</a:t>
                      </a:r>
                      <a:r>
                        <a:rPr lang="en-GB" dirty="0"/>
                        <a:t>?</a:t>
                      </a:r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53">
                <a:tc>
                  <a:txBody>
                    <a:bodyPr/>
                    <a:lstStyle/>
                    <a:p>
                      <a:r>
                        <a:rPr lang="en-GB" dirty="0"/>
                        <a:t>3: Explain how Fred is presented as the </a:t>
                      </a:r>
                      <a:r>
                        <a:rPr lang="en-GB" b="1" dirty="0"/>
                        <a:t>antithesis</a:t>
                      </a:r>
                      <a:r>
                        <a:rPr lang="en-GB" dirty="0"/>
                        <a:t> of Scrooge.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751">
                <a:tc>
                  <a:txBody>
                    <a:bodyPr/>
                    <a:lstStyle/>
                    <a:p>
                      <a:r>
                        <a:rPr lang="en-GB" dirty="0"/>
                        <a:t>4: Scrooge might be described as</a:t>
                      </a:r>
                      <a:r>
                        <a:rPr lang="en-GB" baseline="0" dirty="0"/>
                        <a:t> </a:t>
                      </a:r>
                      <a:r>
                        <a:rPr lang="en-GB" b="1" i="1" baseline="0" dirty="0"/>
                        <a:t>hostile</a:t>
                      </a:r>
                      <a:r>
                        <a:rPr lang="en-GB" baseline="0" dirty="0"/>
                        <a:t> in Stave 1</a:t>
                      </a:r>
                      <a:r>
                        <a:rPr lang="en-GB" dirty="0"/>
                        <a:t>. Does this mean?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A: </a:t>
                      </a:r>
                      <a:r>
                        <a:rPr lang="en-GB" dirty="0"/>
                        <a:t>he is unwilling</a:t>
                      </a:r>
                      <a:r>
                        <a:rPr lang="en-GB" baseline="0" dirty="0"/>
                        <a:t> to give money to charity</a:t>
                      </a:r>
                    </a:p>
                    <a:p>
                      <a:r>
                        <a:rPr lang="en-GB" baseline="0" dirty="0"/>
                        <a:t>        </a:t>
                      </a:r>
                      <a:r>
                        <a:rPr lang="en-GB" b="1" baseline="0" dirty="0"/>
                        <a:t>B: </a:t>
                      </a:r>
                      <a:r>
                        <a:rPr lang="en-GB" baseline="0" dirty="0"/>
                        <a:t>he is unkind towards Fred</a:t>
                      </a:r>
                    </a:p>
                    <a:p>
                      <a:r>
                        <a:rPr lang="en-GB" baseline="0" dirty="0"/>
                        <a:t>        </a:t>
                      </a:r>
                      <a:r>
                        <a:rPr lang="en-GB" b="1" baseline="0" dirty="0"/>
                        <a:t>C: </a:t>
                      </a:r>
                      <a:r>
                        <a:rPr lang="en-GB" baseline="0" dirty="0"/>
                        <a:t>he is unfriendly and ill-mannered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821">
                <a:tc>
                  <a:txBody>
                    <a:bodyPr/>
                    <a:lstStyle/>
                    <a:p>
                      <a:r>
                        <a:rPr lang="en-GB" dirty="0"/>
                        <a:t>5: Complete the quotation:</a:t>
                      </a:r>
                    </a:p>
                    <a:p>
                      <a:r>
                        <a:rPr lang="en-GB" dirty="0"/>
                        <a:t>    </a:t>
                      </a:r>
                    </a:p>
                    <a:p>
                      <a:r>
                        <a:rPr lang="en-GB" dirty="0"/>
                        <a:t>   </a:t>
                      </a:r>
                      <a:r>
                        <a:rPr lang="en-GB" b="1" i="1" dirty="0"/>
                        <a:t>“</a:t>
                      </a:r>
                      <a:r>
                        <a:rPr lang="en-GB" b="1" i="1" baseline="0" dirty="0"/>
                        <a:t> I wear the chain … … …” </a:t>
                      </a:r>
                      <a:r>
                        <a:rPr lang="en-GB" b="0" i="0" baseline="0" dirty="0"/>
                        <a:t>using as many words as you can.</a:t>
                      </a:r>
                      <a:endParaRPr lang="en-GB" b="0" i="0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97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82501"/>
              </p:ext>
            </p:extLst>
          </p:nvPr>
        </p:nvGraphicFramePr>
        <p:xfrm>
          <a:off x="447897" y="180340"/>
          <a:ext cx="6210480" cy="649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1:</a:t>
                      </a:r>
                      <a:r>
                        <a:rPr lang="en-GB" baseline="0" dirty="0"/>
                        <a:t> </a:t>
                      </a:r>
                      <a:r>
                        <a:rPr lang="en-GB" b="1" i="1" dirty="0"/>
                        <a:t>“A squeezing, wrenching, _____________ , scraping, </a:t>
                      </a:r>
                    </a:p>
                    <a:p>
                      <a:r>
                        <a:rPr lang="en-GB" b="1" i="1" dirty="0"/>
                        <a:t>     ______________ , covetous old sinner!”  </a:t>
                      </a:r>
                      <a:r>
                        <a:rPr lang="en-GB" dirty="0"/>
                        <a:t>Is it: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A:  </a:t>
                      </a:r>
                      <a:r>
                        <a:rPr lang="en-GB" dirty="0"/>
                        <a:t>grabbing / grasping</a:t>
                      </a:r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B:  </a:t>
                      </a:r>
                      <a:r>
                        <a:rPr lang="en-GB" dirty="0"/>
                        <a:t>clutching / grabbing</a:t>
                      </a:r>
                    </a:p>
                    <a:p>
                      <a:r>
                        <a:rPr lang="en-GB" dirty="0"/>
                        <a:t>        </a:t>
                      </a:r>
                      <a:r>
                        <a:rPr lang="en-GB" b="1" dirty="0"/>
                        <a:t>C:  </a:t>
                      </a:r>
                      <a:r>
                        <a:rPr lang="en-GB" dirty="0"/>
                        <a:t>grasping / clutching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2: From what is the throne made on which the ghost of  </a:t>
                      </a:r>
                      <a:r>
                        <a:rPr lang="en-GB" baseline="0" dirty="0"/>
                        <a:t> </a:t>
                      </a:r>
                    </a:p>
                    <a:p>
                      <a:r>
                        <a:rPr lang="en-GB" baseline="0" dirty="0"/>
                        <a:t>    </a:t>
                      </a:r>
                      <a:r>
                        <a:rPr lang="en-GB" dirty="0"/>
                        <a:t>Christmas Present sits? 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When Scrooge enquires of Tiny Tim’s future, the Ghost of    </a:t>
                      </a:r>
                    </a:p>
                    <a:p>
                      <a:r>
                        <a:rPr lang="en-GB" dirty="0"/>
                        <a:t>     Christmas Present pronounces: </a:t>
                      </a:r>
                      <a:r>
                        <a:rPr lang="en-GB" b="1" i="1" dirty="0"/>
                        <a:t>“I see a __________ seat and </a:t>
                      </a:r>
                    </a:p>
                    <a:p>
                      <a:r>
                        <a:rPr lang="en-GB" b="1" i="1" dirty="0"/>
                        <a:t>     a ___________ without an owner, carefully preserved.”</a:t>
                      </a:r>
                    </a:p>
                    <a:p>
                      <a:endParaRPr lang="en-GB" dirty="0"/>
                    </a:p>
                    <a:p>
                      <a:r>
                        <a:rPr lang="en-GB" baseline="0" dirty="0"/>
                        <a:t>    </a:t>
                      </a:r>
                      <a:r>
                        <a:rPr lang="en-GB" dirty="0"/>
                        <a:t>What </a:t>
                      </a:r>
                      <a:r>
                        <a:rPr lang="en-GB" b="1" dirty="0"/>
                        <a:t>two words </a:t>
                      </a:r>
                      <a:r>
                        <a:rPr lang="en-GB" dirty="0"/>
                        <a:t>are missing from this quotation?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 What are the </a:t>
                      </a:r>
                      <a:r>
                        <a:rPr lang="en-GB" b="1" dirty="0"/>
                        <a:t>names</a:t>
                      </a:r>
                      <a:r>
                        <a:rPr lang="en-GB" dirty="0"/>
                        <a:t> of the two children beneath the green, </a:t>
                      </a:r>
                    </a:p>
                    <a:p>
                      <a:r>
                        <a:rPr lang="en-GB" baseline="0" dirty="0"/>
                        <a:t>    </a:t>
                      </a:r>
                      <a:r>
                        <a:rPr lang="en-GB" dirty="0"/>
                        <a:t>fur-trimmed robe of the Ghost of Christmas Present?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 Speaking about Tiny Tim’s future, the ghost of Christmas   </a:t>
                      </a:r>
                    </a:p>
                    <a:p>
                      <a:r>
                        <a:rPr lang="en-GB" dirty="0"/>
                        <a:t>    Present tells Scrooge: </a:t>
                      </a:r>
                      <a:r>
                        <a:rPr lang="en-GB" b="1" i="1" dirty="0"/>
                        <a:t>“If these shadows remain unaltered by </a:t>
                      </a:r>
                    </a:p>
                    <a:p>
                      <a:r>
                        <a:rPr lang="en-GB" b="1" i="1" dirty="0"/>
                        <a:t>    the future, … … …” 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b="0" i="0" dirty="0"/>
                        <a:t>Complete the quotation.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57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99679"/>
              </p:ext>
            </p:extLst>
          </p:nvPr>
        </p:nvGraphicFramePr>
        <p:xfrm>
          <a:off x="5632546" y="160986"/>
          <a:ext cx="6344805" cy="649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1: </a:t>
                      </a:r>
                      <a:r>
                        <a:rPr lang="en-GB" b="1" i="1" dirty="0"/>
                        <a:t>“There’s more of gravy than grave about you, whatever you </a:t>
                      </a:r>
                    </a:p>
                    <a:p>
                      <a:r>
                        <a:rPr lang="en-GB" b="1" i="1" dirty="0"/>
                        <a:t>       are!”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Who is talking ?</a:t>
                      </a:r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To whom ?</a:t>
                      </a:r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What is meant by this ?</a:t>
                      </a:r>
                    </a:p>
                    <a:p>
                      <a:endParaRPr lang="en-GB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2: In stave 2, Scrooge is described as: </a:t>
                      </a:r>
                    </a:p>
                    <a:p>
                      <a:r>
                        <a:rPr lang="en-GB" b="1" i="1" dirty="0"/>
                        <a:t>    “A _____________ child, ________________ by his friends.”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 Which </a:t>
                      </a:r>
                      <a:r>
                        <a:rPr lang="en-GB" b="1" dirty="0"/>
                        <a:t>two words </a:t>
                      </a:r>
                      <a:r>
                        <a:rPr lang="en-GB" dirty="0"/>
                        <a:t>are missing from the quotation?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</a:t>
                      </a:r>
                      <a:r>
                        <a:rPr lang="en-GB" b="1" dirty="0"/>
                        <a:t>A:  </a:t>
                      </a:r>
                      <a:r>
                        <a:rPr lang="en-GB" dirty="0"/>
                        <a:t>miserable / ignored</a:t>
                      </a:r>
                    </a:p>
                    <a:p>
                      <a:r>
                        <a:rPr lang="en-GB" dirty="0"/>
                        <a:t>       </a:t>
                      </a:r>
                      <a:r>
                        <a:rPr lang="en-GB" b="1" dirty="0"/>
                        <a:t>B:  </a:t>
                      </a:r>
                      <a:r>
                        <a:rPr lang="en-GB" dirty="0"/>
                        <a:t>solitary / neglected</a:t>
                      </a:r>
                    </a:p>
                    <a:p>
                      <a:r>
                        <a:rPr lang="en-GB" dirty="0"/>
                        <a:t>       </a:t>
                      </a:r>
                      <a:r>
                        <a:rPr lang="en-GB" b="1" dirty="0"/>
                        <a:t>C:  </a:t>
                      </a:r>
                      <a:r>
                        <a:rPr lang="en-GB" dirty="0"/>
                        <a:t>lonely / teased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Recall a </a:t>
                      </a:r>
                      <a:r>
                        <a:rPr lang="en-GB" b="1" dirty="0"/>
                        <a:t>simile</a:t>
                      </a:r>
                      <a:r>
                        <a:rPr lang="en-GB" dirty="0"/>
                        <a:t> used to describe Scrooge in </a:t>
                      </a:r>
                      <a:r>
                        <a:rPr lang="en-GB" b="1" dirty="0"/>
                        <a:t>Stave</a:t>
                      </a:r>
                      <a:r>
                        <a:rPr lang="en-GB" b="1" baseline="0" dirty="0"/>
                        <a:t> One</a:t>
                      </a:r>
                      <a:r>
                        <a:rPr lang="en-GB" baseline="0" dirty="0"/>
                        <a:t>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 What is the significance of the </a:t>
                      </a:r>
                      <a:r>
                        <a:rPr lang="en-GB" b="1" dirty="0"/>
                        <a:t>‘trinkets’ </a:t>
                      </a:r>
                      <a:r>
                        <a:rPr lang="en-GB" dirty="0"/>
                        <a:t>on Marley’s chain?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</a:t>
                      </a:r>
                      <a:r>
                        <a:rPr lang="en-GB" baseline="0" dirty="0"/>
                        <a:t> Explain the </a:t>
                      </a:r>
                      <a:r>
                        <a:rPr lang="en-GB" b="1" baseline="0" dirty="0"/>
                        <a:t>symbolic</a:t>
                      </a:r>
                      <a:r>
                        <a:rPr lang="en-GB" baseline="0" dirty="0"/>
                        <a:t> significance that Fred’s breath </a:t>
                      </a:r>
                      <a:r>
                        <a:rPr lang="en-GB" b="1" i="1" baseline="0" dirty="0"/>
                        <a:t>“smoked”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89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84912"/>
              </p:ext>
            </p:extLst>
          </p:nvPr>
        </p:nvGraphicFramePr>
        <p:xfrm>
          <a:off x="216078" y="125075"/>
          <a:ext cx="6622604" cy="6607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7390">
                <a:tc>
                  <a:txBody>
                    <a:bodyPr/>
                    <a:lstStyle/>
                    <a:p>
                      <a:r>
                        <a:rPr lang="en-GB" dirty="0"/>
                        <a:t>1: </a:t>
                      </a:r>
                      <a:r>
                        <a:rPr lang="en-GB" b="1" i="1" dirty="0"/>
                        <a:t>“You may be an undigested bit of beef, a blot of mustard, a </a:t>
                      </a:r>
                    </a:p>
                    <a:p>
                      <a:r>
                        <a:rPr lang="en-GB" b="1" i="1" dirty="0"/>
                        <a:t>       crumb of cheese, a fragment of an underdone potato.”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Who says this ?</a:t>
                      </a:r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To whom ?</a:t>
                      </a:r>
                    </a:p>
                    <a:p>
                      <a:r>
                        <a:rPr lang="en-GB" dirty="0"/>
                        <a:t>•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What does it convey about his attitude </a:t>
                      </a:r>
                      <a:r>
                        <a:rPr lang="en-GB" b="1" dirty="0"/>
                        <a:t>at this point </a:t>
                      </a:r>
                      <a:r>
                        <a:rPr lang="en-GB" dirty="0"/>
                        <a:t>in the novella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632">
                <a:tc>
                  <a:txBody>
                    <a:bodyPr/>
                    <a:lstStyle/>
                    <a:p>
                      <a:r>
                        <a:rPr lang="en-GB" dirty="0"/>
                        <a:t>2: Explain the significance of the </a:t>
                      </a:r>
                      <a:r>
                        <a:rPr lang="en-GB" b="1" dirty="0"/>
                        <a:t>colon</a:t>
                      </a:r>
                      <a:r>
                        <a:rPr lang="en-GB" dirty="0"/>
                        <a:t> in the novella’s opening sentence: </a:t>
                      </a:r>
                      <a:r>
                        <a:rPr lang="en-GB" b="1" i="1" dirty="0"/>
                        <a:t>“Marley was dead: to begin with.”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53">
                <a:tc>
                  <a:txBody>
                    <a:bodyPr/>
                    <a:lstStyle/>
                    <a:p>
                      <a:r>
                        <a:rPr lang="en-GB" dirty="0"/>
                        <a:t>3: Explain how Fred is presented as the </a:t>
                      </a:r>
                      <a:r>
                        <a:rPr lang="en-GB" b="1" dirty="0"/>
                        <a:t>antithesis</a:t>
                      </a:r>
                      <a:r>
                        <a:rPr lang="en-GB" dirty="0"/>
                        <a:t> of Scrooge.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579">
                <a:tc>
                  <a:txBody>
                    <a:bodyPr/>
                    <a:lstStyle/>
                    <a:p>
                      <a:r>
                        <a:rPr lang="en-GB" dirty="0"/>
                        <a:t>4: Jacob Marley warns Scrooge:</a:t>
                      </a:r>
                    </a:p>
                    <a:p>
                      <a:r>
                        <a:rPr lang="en-GB" b="1" i="1" dirty="0"/>
                        <a:t>    “and, if that spirit goes not forth in life, it is ______________             </a:t>
                      </a:r>
                    </a:p>
                    <a:p>
                      <a:r>
                        <a:rPr lang="en-GB" b="1" i="1" dirty="0"/>
                        <a:t>      to do so after death.” 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dirty="0"/>
                        <a:t>Is the</a:t>
                      </a:r>
                      <a:r>
                        <a:rPr lang="en-GB" baseline="0" dirty="0"/>
                        <a:t> missing word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/>
                        <a:t>     </a:t>
                      </a:r>
                    </a:p>
                    <a:p>
                      <a:r>
                        <a:rPr lang="en-GB" dirty="0"/>
                        <a:t>      </a:t>
                      </a:r>
                      <a:r>
                        <a:rPr lang="en-GB" b="1" dirty="0"/>
                        <a:t>A: </a:t>
                      </a:r>
                      <a:r>
                        <a:rPr lang="en-GB" dirty="0"/>
                        <a:t>ordered</a:t>
                      </a:r>
                    </a:p>
                    <a:p>
                      <a:r>
                        <a:rPr lang="en-GB" baseline="0" dirty="0"/>
                        <a:t>      </a:t>
                      </a:r>
                      <a:r>
                        <a:rPr lang="en-GB" b="1" baseline="0" dirty="0"/>
                        <a:t>B: </a:t>
                      </a:r>
                      <a:r>
                        <a:rPr lang="en-GB" dirty="0"/>
                        <a:t>commanded</a:t>
                      </a:r>
                    </a:p>
                    <a:p>
                      <a:r>
                        <a:rPr lang="en-GB" baseline="0" dirty="0"/>
                        <a:t>      </a:t>
                      </a:r>
                      <a:r>
                        <a:rPr lang="en-GB" b="1" baseline="0" dirty="0"/>
                        <a:t>C: </a:t>
                      </a:r>
                      <a:r>
                        <a:rPr lang="en-GB" dirty="0"/>
                        <a:t>condemned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821">
                <a:tc>
                  <a:txBody>
                    <a:bodyPr/>
                    <a:lstStyle/>
                    <a:p>
                      <a:r>
                        <a:rPr lang="en-GB" dirty="0"/>
                        <a:t>5: Complete the quotation:</a:t>
                      </a:r>
                    </a:p>
                    <a:p>
                      <a:r>
                        <a:rPr lang="en-GB" dirty="0"/>
                        <a:t>     </a:t>
                      </a:r>
                      <a:r>
                        <a:rPr lang="en-GB" b="1" i="1" dirty="0"/>
                        <a:t>“If they would rather die then they had better do it ____   ______   </a:t>
                      </a:r>
                    </a:p>
                    <a:p>
                      <a:r>
                        <a:rPr lang="en-GB" b="1" i="1" dirty="0"/>
                        <a:t>       _____   ____  _________.”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26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679292"/>
              </p:ext>
            </p:extLst>
          </p:nvPr>
        </p:nvGraphicFramePr>
        <p:xfrm>
          <a:off x="5460642" y="160986"/>
          <a:ext cx="6516709" cy="649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1: The ghosts of Christmas Past, Present and Yet to Come arouse </a:t>
                      </a:r>
                    </a:p>
                    <a:p>
                      <a:r>
                        <a:rPr lang="en-GB" dirty="0"/>
                        <a:t>     which </a:t>
                      </a:r>
                      <a:r>
                        <a:rPr lang="en-GB" b="1" dirty="0"/>
                        <a:t>three emotions </a:t>
                      </a:r>
                      <a:r>
                        <a:rPr lang="en-GB" dirty="0"/>
                        <a:t>in Scrooge: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</a:t>
                      </a:r>
                      <a:r>
                        <a:rPr lang="en-GB" b="1" dirty="0"/>
                        <a:t>A: </a:t>
                      </a:r>
                      <a:r>
                        <a:rPr lang="en-GB" dirty="0"/>
                        <a:t>nostalgia, pity and fear</a:t>
                      </a:r>
                    </a:p>
                    <a:p>
                      <a:r>
                        <a:rPr lang="en-GB" dirty="0"/>
                        <a:t>     </a:t>
                      </a:r>
                      <a:r>
                        <a:rPr lang="en-GB" b="1" dirty="0"/>
                        <a:t>B: </a:t>
                      </a:r>
                      <a:r>
                        <a:rPr lang="en-GB" dirty="0"/>
                        <a:t>joy, pain and anger</a:t>
                      </a:r>
                    </a:p>
                    <a:p>
                      <a:r>
                        <a:rPr lang="en-GB" dirty="0"/>
                        <a:t>     </a:t>
                      </a:r>
                      <a:r>
                        <a:rPr lang="en-GB" b="1" dirty="0"/>
                        <a:t>C: </a:t>
                      </a:r>
                      <a:r>
                        <a:rPr lang="en-GB" dirty="0"/>
                        <a:t>sorrow, anger and pity</a:t>
                      </a:r>
                    </a:p>
                    <a:p>
                      <a:endParaRPr lang="en-GB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2: List </a:t>
                      </a:r>
                      <a:r>
                        <a:rPr lang="en-GB" b="1" dirty="0"/>
                        <a:t>three objects </a:t>
                      </a:r>
                      <a:r>
                        <a:rPr lang="en-GB" dirty="0"/>
                        <a:t>which are attached to the heavy chain </a:t>
                      </a:r>
                    </a:p>
                    <a:p>
                      <a:r>
                        <a:rPr lang="en-GB" dirty="0"/>
                        <a:t>     dragged eternally by Jacob Marley.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In stave 2, Scrooge is described as: </a:t>
                      </a:r>
                    </a:p>
                    <a:p>
                      <a:r>
                        <a:rPr lang="en-GB" b="1" i="1" dirty="0"/>
                        <a:t>    “A _____________ child, ________________ by his friends.”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 Which </a:t>
                      </a:r>
                      <a:r>
                        <a:rPr lang="en-GB" b="1" dirty="0"/>
                        <a:t>two words</a:t>
                      </a:r>
                      <a:r>
                        <a:rPr lang="en-GB" dirty="0"/>
                        <a:t> are missing from the quotation?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</a:t>
                      </a:r>
                      <a:r>
                        <a:rPr lang="en-GB" b="1" dirty="0"/>
                        <a:t>A:  </a:t>
                      </a:r>
                      <a:r>
                        <a:rPr lang="en-GB" dirty="0"/>
                        <a:t>miserable / ignored</a:t>
                      </a:r>
                    </a:p>
                    <a:p>
                      <a:r>
                        <a:rPr lang="en-GB" dirty="0"/>
                        <a:t>       </a:t>
                      </a:r>
                      <a:r>
                        <a:rPr lang="en-GB" b="1" dirty="0"/>
                        <a:t>B:  </a:t>
                      </a:r>
                      <a:r>
                        <a:rPr lang="en-GB" dirty="0"/>
                        <a:t>solitary / neglected</a:t>
                      </a:r>
                    </a:p>
                    <a:p>
                      <a:r>
                        <a:rPr lang="en-GB" dirty="0"/>
                        <a:t>       </a:t>
                      </a:r>
                      <a:r>
                        <a:rPr lang="en-GB" b="1" dirty="0"/>
                        <a:t>C:  </a:t>
                      </a:r>
                      <a:r>
                        <a:rPr lang="en-GB" dirty="0"/>
                        <a:t>lonely / teased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 Scrooge has</a:t>
                      </a:r>
                      <a:r>
                        <a:rPr lang="en-GB" b="1" dirty="0"/>
                        <a:t> two epiphanies </a:t>
                      </a:r>
                      <a:r>
                        <a:rPr lang="en-GB" dirty="0"/>
                        <a:t>during </a:t>
                      </a:r>
                      <a:r>
                        <a:rPr lang="en-GB" b="1" dirty="0"/>
                        <a:t>Stave Two</a:t>
                      </a:r>
                      <a:r>
                        <a:rPr lang="en-GB" dirty="0"/>
                        <a:t>, while witnessing    </a:t>
                      </a:r>
                    </a:p>
                    <a:p>
                      <a:r>
                        <a:rPr lang="en-GB" dirty="0"/>
                        <a:t>     events from his past. Explain what they are as </a:t>
                      </a:r>
                      <a:r>
                        <a:rPr lang="en-GB" b="1" dirty="0"/>
                        <a:t>precisely</a:t>
                      </a:r>
                      <a:r>
                        <a:rPr lang="en-GB" dirty="0"/>
                        <a:t> as you </a:t>
                      </a:r>
                    </a:p>
                    <a:p>
                      <a:r>
                        <a:rPr lang="en-GB" baseline="0" dirty="0"/>
                        <a:t>     </a:t>
                      </a:r>
                      <a:r>
                        <a:rPr lang="en-GB" dirty="0"/>
                        <a:t>can.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 What are the names of the</a:t>
                      </a:r>
                      <a:r>
                        <a:rPr lang="en-GB" b="1" dirty="0"/>
                        <a:t> two </a:t>
                      </a:r>
                      <a:r>
                        <a:rPr lang="en-GB" dirty="0"/>
                        <a:t>children beneath the green, fur-</a:t>
                      </a:r>
                    </a:p>
                    <a:p>
                      <a:r>
                        <a:rPr lang="en-GB" dirty="0"/>
                        <a:t>     trimmed robe of the Ghost of Christmas Present?</a:t>
                      </a:r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74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60132"/>
              </p:ext>
            </p:extLst>
          </p:nvPr>
        </p:nvGraphicFramePr>
        <p:xfrm>
          <a:off x="228957" y="524320"/>
          <a:ext cx="6622604" cy="5488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6294">
                <a:tc>
                  <a:txBody>
                    <a:bodyPr/>
                    <a:lstStyle/>
                    <a:p>
                      <a:r>
                        <a:rPr lang="en-GB" dirty="0"/>
                        <a:t>1: Which of the spirits is an </a:t>
                      </a:r>
                      <a:r>
                        <a:rPr lang="en-GB" b="1" dirty="0"/>
                        <a:t>androgynous</a:t>
                      </a:r>
                      <a:r>
                        <a:rPr lang="en-GB" dirty="0"/>
                        <a:t> figure?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632">
                <a:tc>
                  <a:txBody>
                    <a:bodyPr/>
                    <a:lstStyle/>
                    <a:p>
                      <a:r>
                        <a:rPr lang="en-GB" dirty="0"/>
                        <a:t>2: Explain the </a:t>
                      </a:r>
                      <a:r>
                        <a:rPr lang="en-GB" b="1" dirty="0"/>
                        <a:t>symbolic</a:t>
                      </a:r>
                      <a:r>
                        <a:rPr lang="en-GB" dirty="0"/>
                        <a:t> significance of the phrase to describe </a:t>
                      </a:r>
                    </a:p>
                    <a:p>
                      <a:r>
                        <a:rPr lang="en-GB" dirty="0"/>
                        <a:t>    Scrooge: </a:t>
                      </a:r>
                      <a:r>
                        <a:rPr lang="en-GB" b="1" i="1" dirty="0"/>
                        <a:t>"the cold within him froze his features."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53">
                <a:tc>
                  <a:txBody>
                    <a:bodyPr/>
                    <a:lstStyle/>
                    <a:p>
                      <a:r>
                        <a:rPr lang="en-GB" dirty="0"/>
                        <a:t>3: Which character describes Scrooge as: </a:t>
                      </a:r>
                      <a:r>
                        <a:rPr lang="en-GB" b="1" i="1" dirty="0"/>
                        <a:t>"odious, stingy, hard,  </a:t>
                      </a:r>
                    </a:p>
                    <a:p>
                      <a:r>
                        <a:rPr lang="en-GB" b="1" i="1" dirty="0"/>
                        <a:t>     unfeeling"? </a:t>
                      </a:r>
                      <a:r>
                        <a:rPr lang="en-GB" b="0" i="0" dirty="0"/>
                        <a:t>Is it:</a:t>
                      </a:r>
                    </a:p>
                    <a:p>
                      <a:endParaRPr lang="en-GB" b="1" i="1" dirty="0"/>
                    </a:p>
                    <a:p>
                      <a:r>
                        <a:rPr lang="en-GB" b="1" i="1" dirty="0"/>
                        <a:t>        </a:t>
                      </a:r>
                      <a:r>
                        <a:rPr lang="en-GB" b="1" i="0" dirty="0"/>
                        <a:t>A: </a:t>
                      </a:r>
                      <a:r>
                        <a:rPr lang="en-GB" b="0" i="0" dirty="0"/>
                        <a:t>Bob </a:t>
                      </a:r>
                      <a:r>
                        <a:rPr lang="en-GB" b="0" i="0" dirty="0" err="1"/>
                        <a:t>Cratchit</a:t>
                      </a:r>
                      <a:endParaRPr lang="en-GB" b="0" i="0" dirty="0"/>
                    </a:p>
                    <a:p>
                      <a:r>
                        <a:rPr lang="en-GB" b="0" i="0" dirty="0"/>
                        <a:t>        </a:t>
                      </a:r>
                      <a:r>
                        <a:rPr lang="en-GB" b="1" i="0" dirty="0"/>
                        <a:t>B: </a:t>
                      </a:r>
                      <a:r>
                        <a:rPr lang="en-GB" b="0" i="0" dirty="0"/>
                        <a:t>Tiny</a:t>
                      </a:r>
                      <a:r>
                        <a:rPr lang="en-GB" b="0" i="0" baseline="0" dirty="0"/>
                        <a:t> Tim</a:t>
                      </a:r>
                      <a:endParaRPr lang="en-GB" b="0" i="0" dirty="0"/>
                    </a:p>
                    <a:p>
                      <a:r>
                        <a:rPr lang="en-GB" b="0" i="0" dirty="0"/>
                        <a:t>        </a:t>
                      </a:r>
                      <a:r>
                        <a:rPr lang="en-GB" b="1" i="0" dirty="0"/>
                        <a:t>C:</a:t>
                      </a:r>
                      <a:r>
                        <a:rPr lang="en-GB" b="1" i="0" baseline="0" dirty="0"/>
                        <a:t> </a:t>
                      </a:r>
                      <a:r>
                        <a:rPr lang="en-GB" b="0" i="0" baseline="0" dirty="0"/>
                        <a:t>Mrs. </a:t>
                      </a:r>
                      <a:r>
                        <a:rPr lang="en-GB" b="0" i="0" baseline="0" dirty="0" err="1"/>
                        <a:t>Cratchit</a:t>
                      </a:r>
                      <a:endParaRPr lang="en-GB" b="0" i="0" baseline="0" dirty="0"/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288">
                <a:tc>
                  <a:txBody>
                    <a:bodyPr/>
                    <a:lstStyle/>
                    <a:p>
                      <a:r>
                        <a:rPr lang="en-GB" dirty="0"/>
                        <a:t>4: Which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figure from </a:t>
                      </a:r>
                      <a:r>
                        <a:rPr lang="en-GB" b="1" dirty="0"/>
                        <a:t>medieval art</a:t>
                      </a:r>
                      <a:r>
                        <a:rPr lang="en-GB" b="1" baseline="0" dirty="0"/>
                        <a:t> </a:t>
                      </a:r>
                      <a:r>
                        <a:rPr lang="en-GB" dirty="0"/>
                        <a:t>does the </a:t>
                      </a:r>
                      <a:r>
                        <a:rPr lang="en-GB" b="1" i="1" dirty="0"/>
                        <a:t>Ghost of Christmas Yet </a:t>
                      </a:r>
                    </a:p>
                    <a:p>
                      <a:r>
                        <a:rPr lang="en-GB" b="1" i="1" dirty="0"/>
                        <a:t>     to Come </a:t>
                      </a:r>
                      <a:r>
                        <a:rPr lang="en-GB" dirty="0"/>
                        <a:t>closely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resemble?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821">
                <a:tc>
                  <a:txBody>
                    <a:bodyPr/>
                    <a:lstStyle/>
                    <a:p>
                      <a:r>
                        <a:rPr lang="en-GB" dirty="0"/>
                        <a:t>5: Complete the quotation, spoken by Scrooge: </a:t>
                      </a:r>
                    </a:p>
                    <a:p>
                      <a:endParaRPr lang="en-GB" b="1" i="1" dirty="0"/>
                    </a:p>
                    <a:p>
                      <a:r>
                        <a:rPr lang="en-GB" b="1" i="1" dirty="0"/>
                        <a:t>     "Tell me I may sponge …."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70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60960"/>
              </p:ext>
            </p:extLst>
          </p:nvPr>
        </p:nvGraphicFramePr>
        <p:xfrm>
          <a:off x="5847008" y="457200"/>
          <a:ext cx="6181858" cy="594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1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1: In Stave One, Scrooge says: </a:t>
                      </a:r>
                      <a:r>
                        <a:rPr lang="en-GB" b="1" i="1" dirty="0"/>
                        <a:t>“Every idiot who goes about with </a:t>
                      </a:r>
                    </a:p>
                    <a:p>
                      <a:r>
                        <a:rPr lang="en-GB" b="1" i="1" dirty="0"/>
                        <a:t>    Merry Christmas on his lips should be ... … …” </a:t>
                      </a:r>
                      <a:r>
                        <a:rPr lang="en-GB" dirty="0"/>
                        <a:t>what? </a:t>
                      </a:r>
                    </a:p>
                    <a:p>
                      <a:r>
                        <a:rPr lang="en-GB" baseline="0" dirty="0"/>
                        <a:t>    Can you complete</a:t>
                      </a:r>
                      <a:r>
                        <a:rPr lang="en-GB" dirty="0"/>
                        <a:t> the quotation?</a:t>
                      </a:r>
                    </a:p>
                    <a:p>
                      <a:endParaRPr lang="en-GB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2: </a:t>
                      </a:r>
                      <a:r>
                        <a:rPr lang="en-GB" b="1" i="1" dirty="0"/>
                        <a:t>"Mankind was my __________. The common welfare was </a:t>
                      </a:r>
                    </a:p>
                    <a:p>
                      <a:r>
                        <a:rPr lang="en-GB" b="1" i="1" dirty="0"/>
                        <a:t>     my   ___________ ; charity, mercy, forbearance, and   </a:t>
                      </a:r>
                    </a:p>
                    <a:p>
                      <a:r>
                        <a:rPr lang="en-GB" b="1" i="1" dirty="0"/>
                        <a:t>     benevolence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b="1" i="1" dirty="0"/>
                        <a:t>were all my __________. “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dirty="0"/>
                        <a:t>Is the missing word: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</a:t>
                      </a:r>
                      <a:r>
                        <a:rPr lang="en-GB" b="1" dirty="0"/>
                        <a:t>A:</a:t>
                      </a:r>
                      <a:r>
                        <a:rPr lang="en-GB" dirty="0"/>
                        <a:t>  concern</a:t>
                      </a:r>
                    </a:p>
                    <a:p>
                      <a:r>
                        <a:rPr lang="en-GB" dirty="0"/>
                        <a:t>      </a:t>
                      </a:r>
                      <a:r>
                        <a:rPr lang="en-GB" b="1" dirty="0"/>
                        <a:t>B:</a:t>
                      </a:r>
                      <a:r>
                        <a:rPr lang="en-GB" dirty="0"/>
                        <a:t>  business</a:t>
                      </a:r>
                    </a:p>
                    <a:p>
                      <a:r>
                        <a:rPr lang="en-GB" dirty="0"/>
                        <a:t>      </a:t>
                      </a:r>
                      <a:r>
                        <a:rPr lang="en-GB" b="1" dirty="0"/>
                        <a:t>C:  </a:t>
                      </a:r>
                      <a:r>
                        <a:rPr lang="en-GB" dirty="0"/>
                        <a:t>responsibility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 List - </a:t>
                      </a:r>
                      <a:r>
                        <a:rPr lang="en-GB" b="1" i="1" dirty="0"/>
                        <a:t>in the order he is shown them </a:t>
                      </a:r>
                      <a:r>
                        <a:rPr lang="en-GB" dirty="0"/>
                        <a:t>- the </a:t>
                      </a:r>
                      <a:r>
                        <a:rPr lang="en-GB" b="1" dirty="0"/>
                        <a:t>FIVE</a:t>
                      </a:r>
                      <a:r>
                        <a:rPr lang="en-GB" dirty="0"/>
                        <a:t> vignettes of </a:t>
                      </a:r>
                    </a:p>
                    <a:p>
                      <a:r>
                        <a:rPr lang="en-GB" dirty="0"/>
                        <a:t>    Scrooge’s past he is shown in </a:t>
                      </a:r>
                      <a:r>
                        <a:rPr lang="en-GB" b="1" dirty="0"/>
                        <a:t>Stave Two</a:t>
                      </a:r>
                      <a:r>
                        <a:rPr lang="en-GB" baseline="0" dirty="0"/>
                        <a:t> of the novella.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4: Explain in </a:t>
                      </a:r>
                      <a:r>
                        <a:rPr lang="en-GB" b="1" dirty="0"/>
                        <a:t>one sentence </a:t>
                      </a:r>
                      <a:r>
                        <a:rPr lang="en-GB" dirty="0"/>
                        <a:t>why Belle breaks off her engagement </a:t>
                      </a:r>
                    </a:p>
                    <a:p>
                      <a:r>
                        <a:rPr lang="en-GB" dirty="0"/>
                        <a:t>     to Scrooge, </a:t>
                      </a:r>
                      <a:r>
                        <a:rPr lang="en-GB" b="1" i="1" dirty="0"/>
                        <a:t>embedding a quotation</a:t>
                      </a:r>
                      <a:r>
                        <a:rPr lang="en-GB" dirty="0"/>
                        <a:t>.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5: </a:t>
                      </a:r>
                      <a:r>
                        <a:rPr lang="en-GB" b="1" i="1" dirty="0"/>
                        <a:t>What</a:t>
                      </a:r>
                      <a:r>
                        <a:rPr lang="en-GB" dirty="0"/>
                        <a:t> does Scrooge send to Bob's house on Christmas Day?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43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141550"/>
              </p:ext>
            </p:extLst>
          </p:nvPr>
        </p:nvGraphicFramePr>
        <p:xfrm>
          <a:off x="409261" y="859171"/>
          <a:ext cx="5867043" cy="4469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7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6294">
                <a:tc>
                  <a:txBody>
                    <a:bodyPr/>
                    <a:lstStyle/>
                    <a:p>
                      <a:r>
                        <a:rPr lang="en-GB" dirty="0"/>
                        <a:t>1:</a:t>
                      </a:r>
                      <a:r>
                        <a:rPr lang="en-GB" baseline="0" dirty="0"/>
                        <a:t> Which of the spirits says </a:t>
                      </a:r>
                      <a:r>
                        <a:rPr lang="en-GB" b="1" baseline="0" dirty="0"/>
                        <a:t>nothing at all </a:t>
                      </a:r>
                      <a:r>
                        <a:rPr lang="en-GB" baseline="0" dirty="0"/>
                        <a:t>to Scrooge?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632">
                <a:tc>
                  <a:txBody>
                    <a:bodyPr/>
                    <a:lstStyle/>
                    <a:p>
                      <a:r>
                        <a:rPr lang="en-GB" dirty="0"/>
                        <a:t>2: </a:t>
                      </a:r>
                      <a:r>
                        <a:rPr lang="en-GB" b="1" i="1" dirty="0"/>
                        <a:t>“I wear the chain … … …”</a:t>
                      </a:r>
                      <a:r>
                        <a:rPr lang="en-GB" b="1" i="1" baseline="0" dirty="0"/>
                        <a:t> </a:t>
                      </a:r>
                      <a:r>
                        <a:rPr lang="en-GB" b="0" i="0" baseline="0" dirty="0"/>
                        <a:t>Complete</a:t>
                      </a:r>
                      <a:r>
                        <a:rPr lang="en-GB" dirty="0"/>
                        <a:t> the quotation, adding </a:t>
                      </a:r>
                    </a:p>
                    <a:p>
                      <a:r>
                        <a:rPr lang="en-GB" dirty="0"/>
                        <a:t>     as many words as you can.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53">
                <a:tc>
                  <a:txBody>
                    <a:bodyPr/>
                    <a:lstStyle/>
                    <a:p>
                      <a:r>
                        <a:rPr lang="en-GB" dirty="0"/>
                        <a:t>3: Who is </a:t>
                      </a:r>
                      <a:r>
                        <a:rPr lang="en-GB" b="1" i="1" dirty="0"/>
                        <a:t>“brave in ribbons” </a:t>
                      </a:r>
                      <a:r>
                        <a:rPr lang="en-GB" dirty="0"/>
                        <a:t>?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288">
                <a:tc>
                  <a:txBody>
                    <a:bodyPr/>
                    <a:lstStyle/>
                    <a:p>
                      <a:r>
                        <a:rPr lang="en-GB" dirty="0"/>
                        <a:t>4: Recall</a:t>
                      </a:r>
                      <a:r>
                        <a:rPr lang="en-GB" baseline="0" dirty="0"/>
                        <a:t> </a:t>
                      </a:r>
                      <a:r>
                        <a:rPr lang="en-GB" b="1" baseline="0" dirty="0"/>
                        <a:t>two similes </a:t>
                      </a:r>
                      <a:r>
                        <a:rPr lang="en-GB" baseline="0" dirty="0"/>
                        <a:t>Scrooge uses to describe his   </a:t>
                      </a:r>
                    </a:p>
                    <a:p>
                      <a:r>
                        <a:rPr lang="en-GB" baseline="0" dirty="0"/>
                        <a:t>     transformed self in </a:t>
                      </a:r>
                      <a:r>
                        <a:rPr lang="en-GB" b="1" baseline="0" dirty="0"/>
                        <a:t>Stave Five </a:t>
                      </a:r>
                      <a:r>
                        <a:rPr lang="en-GB" baseline="0" dirty="0"/>
                        <a:t>of the novella.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821">
                <a:tc>
                  <a:txBody>
                    <a:bodyPr/>
                    <a:lstStyle/>
                    <a:p>
                      <a:r>
                        <a:rPr lang="en-GB" dirty="0"/>
                        <a:t>5: Complete the quotation – a comment by Ebenezer </a:t>
                      </a:r>
                    </a:p>
                    <a:p>
                      <a:r>
                        <a:rPr lang="en-GB" dirty="0"/>
                        <a:t>     Scrooge about the poor: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        </a:t>
                      </a:r>
                      <a:r>
                        <a:rPr lang="en-GB" b="1" i="1" dirty="0"/>
                        <a:t>“If they had rather die, … … …”</a:t>
                      </a:r>
                    </a:p>
                    <a:p>
                      <a:endParaRPr lang="en-GB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53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3398</Words>
  <Application>Microsoft Office PowerPoint</Application>
  <PresentationFormat>Widescreen</PresentationFormat>
  <Paragraphs>398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Y7 Gawain MLY</dc:title>
  <dc:creator>Lynch</dc:creator>
  <cp:lastModifiedBy>Beverley Graham</cp:lastModifiedBy>
  <cp:revision>47</cp:revision>
  <dcterms:created xsi:type="dcterms:W3CDTF">2019-01-02T12:25:15Z</dcterms:created>
  <dcterms:modified xsi:type="dcterms:W3CDTF">2020-11-08T15:41:16Z</dcterms:modified>
</cp:coreProperties>
</file>