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9" r:id="rId2"/>
    <p:sldId id="310" r:id="rId3"/>
    <p:sldId id="313" r:id="rId4"/>
    <p:sldId id="311" r:id="rId5"/>
    <p:sldId id="289" r:id="rId6"/>
    <p:sldId id="291" r:id="rId7"/>
    <p:sldId id="292" r:id="rId8"/>
    <p:sldId id="293" r:id="rId9"/>
    <p:sldId id="295" r:id="rId10"/>
    <p:sldId id="299" r:id="rId11"/>
    <p:sldId id="314" r:id="rId12"/>
    <p:sldId id="298"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33"/>
    <a:srgbClr val="CC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860" autoAdjust="0"/>
  </p:normalViewPr>
  <p:slideViewPr>
    <p:cSldViewPr snapToGrid="0">
      <p:cViewPr varScale="1">
        <p:scale>
          <a:sx n="76" d="100"/>
          <a:sy n="76" d="100"/>
        </p:scale>
        <p:origin x="12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3EE43-3AF1-415B-81EE-0C454157B10F}" type="datetimeFigureOut">
              <a:rPr lang="en-GB" smtClean="0"/>
              <a:t>04/10/2020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963879-6B12-4D69-9831-F39C2EBEE23C}" type="slidenum">
              <a:rPr lang="en-GB" smtClean="0"/>
              <a:t>‹#›</a:t>
            </a:fld>
            <a:endParaRPr lang="en-GB"/>
          </a:p>
        </p:txBody>
      </p:sp>
    </p:spTree>
    <p:extLst>
      <p:ext uri="{BB962C8B-B14F-4D97-AF65-F5344CB8AC3E}">
        <p14:creationId xmlns:p14="http://schemas.microsoft.com/office/powerpoint/2010/main" val="185058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5</a:t>
            </a:r>
          </a:p>
        </p:txBody>
      </p:sp>
      <p:sp>
        <p:nvSpPr>
          <p:cNvPr id="4" name="Slide Number Placeholder 3"/>
          <p:cNvSpPr>
            <a:spLocks noGrp="1"/>
          </p:cNvSpPr>
          <p:nvPr>
            <p:ph type="sldNum" sz="quarter" idx="5"/>
          </p:nvPr>
        </p:nvSpPr>
        <p:spPr/>
        <p:txBody>
          <a:bodyPr/>
          <a:lstStyle/>
          <a:p>
            <a:fld id="{72963879-6B12-4D69-9831-F39C2EBEE23C}" type="slidenum">
              <a:rPr lang="en-GB" smtClean="0"/>
              <a:t>2</a:t>
            </a:fld>
            <a:endParaRPr lang="en-GB"/>
          </a:p>
        </p:txBody>
      </p:sp>
    </p:spTree>
    <p:extLst>
      <p:ext uri="{BB962C8B-B14F-4D97-AF65-F5344CB8AC3E}">
        <p14:creationId xmlns:p14="http://schemas.microsoft.com/office/powerpoint/2010/main" val="30443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5</a:t>
            </a:r>
          </a:p>
        </p:txBody>
      </p:sp>
      <p:sp>
        <p:nvSpPr>
          <p:cNvPr id="4" name="Slide Number Placeholder 3"/>
          <p:cNvSpPr>
            <a:spLocks noGrp="1"/>
          </p:cNvSpPr>
          <p:nvPr>
            <p:ph type="sldNum" sz="quarter" idx="5"/>
          </p:nvPr>
        </p:nvSpPr>
        <p:spPr/>
        <p:txBody>
          <a:bodyPr/>
          <a:lstStyle/>
          <a:p>
            <a:fld id="{72963879-6B12-4D69-9831-F39C2EBEE23C}" type="slidenum">
              <a:rPr lang="en-GB" smtClean="0"/>
              <a:t>3</a:t>
            </a:fld>
            <a:endParaRPr lang="en-GB"/>
          </a:p>
        </p:txBody>
      </p:sp>
    </p:spTree>
    <p:extLst>
      <p:ext uri="{BB962C8B-B14F-4D97-AF65-F5344CB8AC3E}">
        <p14:creationId xmlns:p14="http://schemas.microsoft.com/office/powerpoint/2010/main" val="1638827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5</a:t>
            </a:r>
          </a:p>
        </p:txBody>
      </p:sp>
      <p:sp>
        <p:nvSpPr>
          <p:cNvPr id="4" name="Slide Number Placeholder 3"/>
          <p:cNvSpPr>
            <a:spLocks noGrp="1"/>
          </p:cNvSpPr>
          <p:nvPr>
            <p:ph type="sldNum" sz="quarter" idx="5"/>
          </p:nvPr>
        </p:nvSpPr>
        <p:spPr/>
        <p:txBody>
          <a:bodyPr/>
          <a:lstStyle/>
          <a:p>
            <a:fld id="{72963879-6B12-4D69-9831-F39C2EBEE23C}" type="slidenum">
              <a:rPr lang="en-GB" smtClean="0"/>
              <a:t>4</a:t>
            </a:fld>
            <a:endParaRPr lang="en-GB"/>
          </a:p>
        </p:txBody>
      </p:sp>
    </p:spTree>
    <p:extLst>
      <p:ext uri="{BB962C8B-B14F-4D97-AF65-F5344CB8AC3E}">
        <p14:creationId xmlns:p14="http://schemas.microsoft.com/office/powerpoint/2010/main" val="2662917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A634BD-A523-423E-B2A0-D5D25F536465}"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172118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634BD-A523-423E-B2A0-D5D25F536465}"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170195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634BD-A523-423E-B2A0-D5D25F536465}"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225445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634BD-A523-423E-B2A0-D5D25F536465}"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192001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634BD-A523-423E-B2A0-D5D25F536465}"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55769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A634BD-A523-423E-B2A0-D5D25F536465}"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258385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A634BD-A523-423E-B2A0-D5D25F536465}" type="datetimeFigureOut">
              <a:rPr lang="en-GB" smtClean="0"/>
              <a:t>04/10/2020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328928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A634BD-A523-423E-B2A0-D5D25F536465}" type="datetimeFigureOut">
              <a:rPr lang="en-GB" smtClean="0"/>
              <a:t>04/10/2020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20149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634BD-A523-423E-B2A0-D5D25F536465}" type="datetimeFigureOut">
              <a:rPr lang="en-GB" smtClean="0"/>
              <a:t>04/10/2020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287100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634BD-A523-423E-B2A0-D5D25F536465}"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225850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634BD-A523-423E-B2A0-D5D25F536465}"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55E343-CD3B-423F-8791-8DA4EE611387}" type="slidenum">
              <a:rPr lang="en-GB" smtClean="0"/>
              <a:t>‹#›</a:t>
            </a:fld>
            <a:endParaRPr lang="en-GB"/>
          </a:p>
        </p:txBody>
      </p:sp>
    </p:spTree>
    <p:extLst>
      <p:ext uri="{BB962C8B-B14F-4D97-AF65-F5344CB8AC3E}">
        <p14:creationId xmlns:p14="http://schemas.microsoft.com/office/powerpoint/2010/main" val="256325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8000" r="-1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634BD-A523-423E-B2A0-D5D25F536465}" type="datetimeFigureOut">
              <a:rPr lang="en-GB" smtClean="0"/>
              <a:t>04/10/2020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5E343-CD3B-423F-8791-8DA4EE611387}" type="slidenum">
              <a:rPr lang="en-GB" smtClean="0"/>
              <a:t>‹#›</a:t>
            </a:fld>
            <a:endParaRPr lang="en-GB"/>
          </a:p>
        </p:txBody>
      </p:sp>
    </p:spTree>
    <p:extLst>
      <p:ext uri="{BB962C8B-B14F-4D97-AF65-F5344CB8AC3E}">
        <p14:creationId xmlns:p14="http://schemas.microsoft.com/office/powerpoint/2010/main" val="223276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7887" y="-2"/>
            <a:ext cx="8480323" cy="64633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Learning Objectives: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To be able to </a:t>
            </a:r>
            <a:r>
              <a:rPr kumimoji="0" lang="en-GB" sz="1800" b="0" i="0" u="none" strike="noStrike" kern="1200" cap="none" spc="0" normalizeH="0" baseline="0" noProof="0" dirty="0">
                <a:ln>
                  <a:noFill/>
                </a:ln>
                <a:solidFill>
                  <a:srgbClr val="0070C0"/>
                </a:solidFill>
                <a:effectLst/>
                <a:uLnTx/>
                <a:uFillTx/>
                <a:latin typeface="Calibri" panose="020F0502020204030204"/>
                <a:ea typeface="+mn-ea"/>
                <a:cs typeface="+mn-cs"/>
              </a:rPr>
              <a:t>recall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prior learning; to </a:t>
            </a:r>
            <a:r>
              <a:rPr kumimoji="0" lang="en-GB" sz="1800" b="0" i="0" u="none" strike="noStrike" kern="1200" cap="none" spc="0" normalizeH="0" baseline="0" noProof="0" dirty="0">
                <a:ln>
                  <a:noFill/>
                </a:ln>
                <a:solidFill>
                  <a:srgbClr val="FF0000"/>
                </a:solidFill>
                <a:effectLst/>
                <a:uLnTx/>
                <a:uFillTx/>
                <a:latin typeface="Calibri" panose="020F0502020204030204"/>
                <a:ea typeface="+mn-ea"/>
                <a:cs typeface="+mn-cs"/>
              </a:rPr>
              <a:t>select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and </a:t>
            </a:r>
            <a:r>
              <a:rPr kumimoji="0" lang="en-GB" sz="1800" b="0" i="0" u="none" strike="noStrike" kern="1200" cap="none" spc="0" normalizeH="0" baseline="0" noProof="0" dirty="0">
                <a:ln>
                  <a:noFill/>
                </a:ln>
                <a:solidFill>
                  <a:srgbClr val="FF3300"/>
                </a:solidFill>
                <a:effectLst/>
                <a:uLnTx/>
                <a:uFillTx/>
                <a:latin typeface="Calibri" panose="020F0502020204030204"/>
                <a:ea typeface="+mn-ea"/>
                <a:cs typeface="+mn-cs"/>
              </a:rPr>
              <a:t>deconstruct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how a writer uses language to create meaning </a:t>
            </a:r>
          </a:p>
        </p:txBody>
      </p:sp>
      <p:sp>
        <p:nvSpPr>
          <p:cNvPr id="5" name="TextBox 4"/>
          <p:cNvSpPr txBox="1"/>
          <p:nvPr/>
        </p:nvSpPr>
        <p:spPr>
          <a:xfrm>
            <a:off x="835612" y="943702"/>
            <a:ext cx="8224873" cy="53860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Q1. How does Dill succeed in making Jem agree to touch the Radley’s front door?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Q2. Scout is Jem’s younger sister and she is also the narrator.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Reread the two paragraphs from </a:t>
            </a:r>
            <a:r>
              <a:rPr kumimoji="0" lang="en-GB" sz="2800" b="1" i="1" u="none" strike="noStrike" kern="1200" cap="none" spc="0" normalizeH="0" baseline="0" noProof="0" dirty="0">
                <a:ln>
                  <a:noFill/>
                </a:ln>
                <a:solidFill>
                  <a:prstClr val="black"/>
                </a:solidFill>
                <a:effectLst/>
                <a:uLnTx/>
                <a:uFillTx/>
                <a:latin typeface="Calibri" panose="020F0502020204030204"/>
                <a:ea typeface="+mn-ea"/>
                <a:cs typeface="+mn-cs"/>
              </a:rPr>
              <a:t>Jem wanted Dill to know </a:t>
            </a: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up to </a:t>
            </a:r>
            <a:r>
              <a:rPr kumimoji="0" lang="en-GB" sz="2800" b="1" i="1" u="none" strike="noStrike" kern="1200" cap="none" spc="0" normalizeH="0" baseline="0" noProof="0" dirty="0">
                <a:ln>
                  <a:noFill/>
                </a:ln>
                <a:solidFill>
                  <a:prstClr val="black"/>
                </a:solidFill>
                <a:effectLst/>
                <a:uLnTx/>
                <a:uFillTx/>
                <a:latin typeface="Calibri" panose="020F0502020204030204"/>
                <a:ea typeface="+mn-ea"/>
                <a:cs typeface="+mn-cs"/>
              </a:rPr>
              <a:t>confronted by the Radley place.</a:t>
            </a:r>
            <a:endPar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Scout understands her brother very well. Explain how we know this.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When answering these questions you must remember to use </a:t>
            </a:r>
            <a:r>
              <a:rPr kumimoji="0" lang="en-GB" sz="3600" b="1" i="0" u="none" strike="noStrike" kern="1200" cap="none" spc="0" normalizeH="0" baseline="0" noProof="0" dirty="0">
                <a:ln>
                  <a:solidFill>
                    <a:sysClr val="windowText" lastClr="000000"/>
                  </a:solidFill>
                </a:ln>
                <a:solidFill>
                  <a:srgbClr val="FF0000"/>
                </a:solidFill>
                <a:effectLst/>
                <a:uLnTx/>
                <a:uFillTx/>
                <a:latin typeface="Calibri" panose="020F0502020204030204"/>
                <a:ea typeface="+mn-ea"/>
                <a:cs typeface="+mn-cs"/>
              </a:rPr>
              <a:t>P</a:t>
            </a:r>
            <a:r>
              <a:rPr kumimoji="0" lang="en-GB" sz="3600" b="1" i="0" u="none" strike="noStrike" kern="1200" cap="none" spc="0" normalizeH="0" baseline="0" noProof="0" dirty="0">
                <a:ln>
                  <a:solidFill>
                    <a:sysClr val="windowText" lastClr="000000"/>
                  </a:solidFill>
                </a:ln>
                <a:solidFill>
                  <a:srgbClr val="FFC000"/>
                </a:solidFill>
                <a:effectLst/>
                <a:uLnTx/>
                <a:uFillTx/>
                <a:latin typeface="Calibri" panose="020F0502020204030204"/>
                <a:ea typeface="+mn-ea"/>
                <a:cs typeface="+mn-cs"/>
              </a:rPr>
              <a:t>E</a:t>
            </a:r>
            <a:r>
              <a:rPr kumimoji="0" lang="en-GB" sz="3600" b="1" i="0" u="none" strike="noStrike" kern="1200" cap="none" spc="0" normalizeH="0" baseline="0" noProof="0" dirty="0">
                <a:ln>
                  <a:solidFill>
                    <a:sysClr val="windowText" lastClr="000000"/>
                  </a:solidFill>
                </a:ln>
                <a:solidFill>
                  <a:srgbClr val="00B050"/>
                </a:solidFill>
                <a:effectLst/>
                <a:uLnTx/>
                <a:uFillTx/>
                <a:latin typeface="Calibri" panose="020F0502020204030204"/>
                <a:ea typeface="+mn-ea"/>
                <a:cs typeface="+mn-cs"/>
              </a:rPr>
              <a:t>A</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61A5A50-2CCB-4687-A592-0642257CC5A5}"/>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Mastery</a:t>
            </a:r>
          </a:p>
        </p:txBody>
      </p:sp>
    </p:spTree>
    <p:extLst>
      <p:ext uri="{BB962C8B-B14F-4D97-AF65-F5344CB8AC3E}">
        <p14:creationId xmlns:p14="http://schemas.microsoft.com/office/powerpoint/2010/main" val="3337379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7887" y="-4206"/>
            <a:ext cx="8436113"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evaluate </a:t>
            </a:r>
            <a:r>
              <a:rPr lang="en-GB" dirty="0"/>
              <a:t>and </a:t>
            </a:r>
            <a:r>
              <a:rPr lang="en-GB" dirty="0">
                <a:solidFill>
                  <a:srgbClr val="7030A0"/>
                </a:solidFill>
              </a:rPr>
              <a:t>provide</a:t>
            </a:r>
            <a:r>
              <a:rPr lang="en-GB" dirty="0"/>
              <a:t> opinions of a text. </a:t>
            </a:r>
          </a:p>
        </p:txBody>
      </p:sp>
      <p:sp>
        <p:nvSpPr>
          <p:cNvPr id="5" name="Rectangle 4"/>
          <p:cNvSpPr/>
          <p:nvPr/>
        </p:nvSpPr>
        <p:spPr>
          <a:xfrm>
            <a:off x="1118023" y="2055817"/>
            <a:ext cx="7615840"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6000" dirty="0">
                <a:solidFill>
                  <a:srgbClr val="0070C0"/>
                </a:solidFill>
              </a:rPr>
              <a:t>Now read the extract from Harry Potter.</a:t>
            </a:r>
            <a:endParaRPr lang="en-GB" sz="9600" dirty="0">
              <a:solidFill>
                <a:srgbClr val="0070C0"/>
              </a:solidFill>
            </a:endParaRPr>
          </a:p>
        </p:txBody>
      </p:sp>
      <p:sp>
        <p:nvSpPr>
          <p:cNvPr id="6" name="TextBox 5">
            <a:extLst>
              <a:ext uri="{FF2B5EF4-FFF2-40B4-BE49-F238E27FC236}">
                <a16:creationId xmlns:a16="http://schemas.microsoft.com/office/drawing/2014/main" id="{FB16D5FF-32D0-4EC0-BE77-8577EBC4F605}"/>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4046739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7887" y="-4206"/>
            <a:ext cx="8436113"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evaluate </a:t>
            </a:r>
            <a:r>
              <a:rPr lang="en-GB" dirty="0"/>
              <a:t>and </a:t>
            </a:r>
            <a:r>
              <a:rPr lang="en-GB" dirty="0">
                <a:solidFill>
                  <a:srgbClr val="7030A0"/>
                </a:solidFill>
              </a:rPr>
              <a:t>provide</a:t>
            </a:r>
            <a:r>
              <a:rPr lang="en-GB" dirty="0"/>
              <a:t> opinions of a text. </a:t>
            </a:r>
          </a:p>
        </p:txBody>
      </p:sp>
      <p:sp>
        <p:nvSpPr>
          <p:cNvPr id="5" name="Rectangle 4"/>
          <p:cNvSpPr/>
          <p:nvPr/>
        </p:nvSpPr>
        <p:spPr>
          <a:xfrm>
            <a:off x="1118023" y="2055817"/>
            <a:ext cx="761584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4000" dirty="0">
                <a:solidFill>
                  <a:srgbClr val="0070C0"/>
                </a:solidFill>
              </a:rPr>
              <a:t>You should now collect evidence for and against this statement:</a:t>
            </a:r>
          </a:p>
          <a:p>
            <a:pPr algn="ctr"/>
            <a:r>
              <a:rPr lang="en-GB" sz="4000" dirty="0">
                <a:solidFill>
                  <a:srgbClr val="0070C0"/>
                </a:solidFill>
              </a:rPr>
              <a:t>The Dursleys are not good parental figures.</a:t>
            </a:r>
          </a:p>
          <a:p>
            <a:pPr algn="ctr"/>
            <a:r>
              <a:rPr lang="en-GB" sz="4000" dirty="0">
                <a:solidFill>
                  <a:srgbClr val="0070C0"/>
                </a:solidFill>
              </a:rPr>
              <a:t>Use the table on the next slide to collect quotes and organise your ideas.</a:t>
            </a:r>
          </a:p>
        </p:txBody>
      </p:sp>
      <p:sp>
        <p:nvSpPr>
          <p:cNvPr id="6" name="TextBox 5">
            <a:extLst>
              <a:ext uri="{FF2B5EF4-FFF2-40B4-BE49-F238E27FC236}">
                <a16:creationId xmlns:a16="http://schemas.microsoft.com/office/drawing/2014/main" id="{FB16D5FF-32D0-4EC0-BE77-8577EBC4F605}"/>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187371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91920190"/>
              </p:ext>
            </p:extLst>
          </p:nvPr>
        </p:nvGraphicFramePr>
        <p:xfrm>
          <a:off x="1127950" y="1664501"/>
          <a:ext cx="7886700" cy="4546600"/>
        </p:xfrm>
        <a:graphic>
          <a:graphicData uri="http://schemas.openxmlformats.org/drawingml/2006/table">
            <a:tbl>
              <a:tblPr firstRow="1" bandRow="1">
                <a:tableStyleId>{00A15C55-8517-42AA-B614-E9B94910E393}</a:tableStyleId>
              </a:tblPr>
              <a:tblGrid>
                <a:gridCol w="3943350">
                  <a:extLst>
                    <a:ext uri="{9D8B030D-6E8A-4147-A177-3AD203B41FA5}">
                      <a16:colId xmlns:a16="http://schemas.microsoft.com/office/drawing/2014/main" val="1945547243"/>
                    </a:ext>
                  </a:extLst>
                </a:gridCol>
                <a:gridCol w="3943350">
                  <a:extLst>
                    <a:ext uri="{9D8B030D-6E8A-4147-A177-3AD203B41FA5}">
                      <a16:colId xmlns:a16="http://schemas.microsoft.com/office/drawing/2014/main" val="1676581829"/>
                    </a:ext>
                  </a:extLst>
                </a:gridCol>
              </a:tblGrid>
              <a:tr h="659986">
                <a:tc>
                  <a:txBody>
                    <a:bodyPr/>
                    <a:lstStyle/>
                    <a:p>
                      <a:pPr algn="ctr"/>
                      <a:r>
                        <a:rPr lang="en-GB" sz="2800" dirty="0"/>
                        <a:t>FOR</a:t>
                      </a:r>
                    </a:p>
                  </a:txBody>
                  <a:tcPr/>
                </a:tc>
                <a:tc>
                  <a:txBody>
                    <a:bodyPr/>
                    <a:lstStyle/>
                    <a:p>
                      <a:pPr algn="ctr"/>
                      <a:r>
                        <a:rPr lang="en-GB" sz="2800" dirty="0"/>
                        <a:t>AGAINST</a:t>
                      </a:r>
                    </a:p>
                  </a:txBody>
                  <a:tcPr/>
                </a:tc>
                <a:extLst>
                  <a:ext uri="{0D108BD9-81ED-4DB2-BD59-A6C34878D82A}">
                    <a16:rowId xmlns:a16="http://schemas.microsoft.com/office/drawing/2014/main" val="1160053310"/>
                  </a:ext>
                </a:extLst>
              </a:tr>
              <a:tr h="3886614">
                <a:tc>
                  <a:txBody>
                    <a:bodyPr/>
                    <a:lstStyle/>
                    <a:p>
                      <a:r>
                        <a:rPr lang="en-GB" sz="1800" kern="1200" dirty="0">
                          <a:solidFill>
                            <a:schemeClr val="dk1"/>
                          </a:solidFill>
                          <a:effectLst/>
                          <a:latin typeface="+mn-lt"/>
                          <a:ea typeface="+mn-ea"/>
                          <a:cs typeface="+mn-cs"/>
                        </a:rPr>
                        <a:t>“the cupboard under the stairs was full of them, and that was where he slept.”</a:t>
                      </a:r>
                      <a:endParaRPr lang="en-GB" dirty="0"/>
                    </a:p>
                  </a:txBody>
                  <a:tcPr/>
                </a:tc>
                <a:tc>
                  <a:txBody>
                    <a:bodyPr/>
                    <a:lstStyle/>
                    <a:p>
                      <a:r>
                        <a:rPr lang="en-GB" sz="1800" kern="1200" dirty="0">
                          <a:solidFill>
                            <a:schemeClr val="dk1"/>
                          </a:solidFill>
                          <a:effectLst/>
                          <a:latin typeface="+mn-lt"/>
                          <a:ea typeface="+mn-ea"/>
                          <a:cs typeface="+mn-cs"/>
                        </a:rPr>
                        <a:t>“It looked as though Dudley had got the new computer he wanted”</a:t>
                      </a:r>
                      <a:endParaRPr lang="en-GB" dirty="0"/>
                    </a:p>
                  </a:txBody>
                  <a:tcPr/>
                </a:tc>
                <a:extLst>
                  <a:ext uri="{0D108BD9-81ED-4DB2-BD59-A6C34878D82A}">
                    <a16:rowId xmlns:a16="http://schemas.microsoft.com/office/drawing/2014/main" val="1892783559"/>
                  </a:ext>
                </a:extLst>
              </a:tr>
            </a:tbl>
          </a:graphicData>
        </a:graphic>
      </p:graphicFrame>
      <p:sp>
        <p:nvSpPr>
          <p:cNvPr id="4" name="Rectangle 3"/>
          <p:cNvSpPr/>
          <p:nvPr/>
        </p:nvSpPr>
        <p:spPr>
          <a:xfrm>
            <a:off x="628651" y="-13881"/>
            <a:ext cx="8515350"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evaluate </a:t>
            </a:r>
            <a:r>
              <a:rPr lang="en-GB" dirty="0"/>
              <a:t>and </a:t>
            </a:r>
            <a:r>
              <a:rPr lang="en-GB" dirty="0">
                <a:solidFill>
                  <a:srgbClr val="7030A0"/>
                </a:solidFill>
              </a:rPr>
              <a:t>provide</a:t>
            </a:r>
            <a:r>
              <a:rPr lang="en-GB" dirty="0"/>
              <a:t> opinions of a text. </a:t>
            </a:r>
          </a:p>
        </p:txBody>
      </p:sp>
      <p:sp>
        <p:nvSpPr>
          <p:cNvPr id="5" name="Rectangle 4"/>
          <p:cNvSpPr/>
          <p:nvPr/>
        </p:nvSpPr>
        <p:spPr>
          <a:xfrm>
            <a:off x="837237" y="562708"/>
            <a:ext cx="817741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3600" dirty="0">
                <a:solidFill>
                  <a:srgbClr val="0070C0"/>
                </a:solidFill>
              </a:rPr>
              <a:t>The Dursleys are not good parental figures.</a:t>
            </a:r>
            <a:endParaRPr lang="en-GB" sz="6000" dirty="0">
              <a:solidFill>
                <a:srgbClr val="0070C0"/>
              </a:solidFill>
            </a:endParaRPr>
          </a:p>
        </p:txBody>
      </p:sp>
      <p:sp>
        <p:nvSpPr>
          <p:cNvPr id="7" name="TextBox 6">
            <a:extLst>
              <a:ext uri="{FF2B5EF4-FFF2-40B4-BE49-F238E27FC236}">
                <a16:creationId xmlns:a16="http://schemas.microsoft.com/office/drawing/2014/main" id="{E94CB4CC-6474-47EC-9525-FB5F3E448480}"/>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6357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62763" y="1413062"/>
            <a:ext cx="8111244"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3200" b="1" dirty="0">
                <a:solidFill>
                  <a:srgbClr val="0070C0"/>
                </a:solidFill>
              </a:rPr>
              <a:t>The Dursleys are not good parental figures.</a:t>
            </a:r>
          </a:p>
          <a:p>
            <a:pPr algn="ctr"/>
            <a:r>
              <a:rPr lang="en-GB" sz="2800" b="1" dirty="0">
                <a:solidFill>
                  <a:srgbClr val="0070C0"/>
                </a:solidFill>
              </a:rPr>
              <a:t> </a:t>
            </a:r>
            <a:r>
              <a:rPr lang="en-GB" sz="2800" dirty="0">
                <a:solidFill>
                  <a:srgbClr val="0070C0"/>
                </a:solidFill>
              </a:rPr>
              <a:t>Do you agree with this statement? Write at least 3 paragraphs to present your viewpoint.</a:t>
            </a:r>
            <a:endParaRPr lang="en-GB" sz="4800" dirty="0">
              <a:solidFill>
                <a:srgbClr val="0070C0"/>
              </a:solidFill>
            </a:endParaRPr>
          </a:p>
          <a:p>
            <a:pPr algn="ctr"/>
            <a:endParaRPr lang="en-GB" sz="3200" dirty="0"/>
          </a:p>
          <a:p>
            <a:r>
              <a:rPr lang="en-GB" sz="3200" b="1" dirty="0">
                <a:ln>
                  <a:solidFill>
                    <a:sysClr val="windowText" lastClr="000000"/>
                  </a:solidFill>
                </a:ln>
                <a:solidFill>
                  <a:srgbClr val="FF0000"/>
                </a:solidFill>
              </a:rPr>
              <a:t>P:</a:t>
            </a:r>
            <a:r>
              <a:rPr lang="en-GB" sz="3200" dirty="0">
                <a:ln>
                  <a:solidFill>
                    <a:sysClr val="windowText" lastClr="000000"/>
                  </a:solidFill>
                </a:ln>
                <a:solidFill>
                  <a:srgbClr val="FF0000"/>
                </a:solidFill>
              </a:rPr>
              <a:t> </a:t>
            </a:r>
            <a:r>
              <a:rPr lang="en-GB" sz="3200" dirty="0"/>
              <a:t>I believe…</a:t>
            </a:r>
          </a:p>
          <a:p>
            <a:r>
              <a:rPr lang="en-GB" sz="3200" b="1" dirty="0">
                <a:ln>
                  <a:solidFill>
                    <a:sysClr val="windowText" lastClr="000000"/>
                  </a:solidFill>
                </a:ln>
                <a:solidFill>
                  <a:srgbClr val="FFC000"/>
                </a:solidFill>
              </a:rPr>
              <a:t>E: </a:t>
            </a:r>
            <a:r>
              <a:rPr lang="en-GB" sz="3200" dirty="0"/>
              <a:t>The text says, “…”</a:t>
            </a:r>
          </a:p>
          <a:p>
            <a:r>
              <a:rPr lang="en-GB" sz="3200" b="1" dirty="0">
                <a:ln>
                  <a:solidFill>
                    <a:sysClr val="windowText" lastClr="000000"/>
                  </a:solidFill>
                </a:ln>
                <a:solidFill>
                  <a:srgbClr val="00B050"/>
                </a:solidFill>
              </a:rPr>
              <a:t>A:</a:t>
            </a:r>
            <a:r>
              <a:rPr lang="en-GB" sz="3200" dirty="0">
                <a:ln>
                  <a:solidFill>
                    <a:sysClr val="windowText" lastClr="000000"/>
                  </a:solidFill>
                </a:ln>
                <a:solidFill>
                  <a:srgbClr val="00B050"/>
                </a:solidFill>
              </a:rPr>
              <a:t> </a:t>
            </a:r>
            <a:r>
              <a:rPr lang="en-GB" sz="3200" dirty="0"/>
              <a:t>This shows that …</a:t>
            </a:r>
          </a:p>
          <a:p>
            <a:r>
              <a:rPr lang="en-GB" sz="3200" dirty="0"/>
              <a:t>The word “______” implies …</a:t>
            </a:r>
          </a:p>
          <a:p>
            <a:r>
              <a:rPr lang="en-GB" sz="3200" dirty="0"/>
              <a:t>The writer wants us to think…</a:t>
            </a:r>
            <a:endParaRPr lang="en-GB" sz="3600" dirty="0"/>
          </a:p>
        </p:txBody>
      </p:sp>
      <p:sp>
        <p:nvSpPr>
          <p:cNvPr id="4" name="Rectangle 3"/>
          <p:cNvSpPr/>
          <p:nvPr/>
        </p:nvSpPr>
        <p:spPr>
          <a:xfrm>
            <a:off x="692770" y="0"/>
            <a:ext cx="8451230"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evaluate </a:t>
            </a:r>
            <a:r>
              <a:rPr lang="en-GB" dirty="0"/>
              <a:t>and </a:t>
            </a:r>
            <a:r>
              <a:rPr lang="en-GB" dirty="0">
                <a:solidFill>
                  <a:srgbClr val="7030A0"/>
                </a:solidFill>
              </a:rPr>
              <a:t>provide</a:t>
            </a:r>
            <a:r>
              <a:rPr lang="en-GB" dirty="0"/>
              <a:t> opinions of a text. </a:t>
            </a:r>
          </a:p>
        </p:txBody>
      </p:sp>
      <p:sp>
        <p:nvSpPr>
          <p:cNvPr id="5" name="TextBox 4">
            <a:extLst>
              <a:ext uri="{FF2B5EF4-FFF2-40B4-BE49-F238E27FC236}">
                <a16:creationId xmlns:a16="http://schemas.microsoft.com/office/drawing/2014/main" id="{1FE03CF1-B24F-4B4A-8CDC-8754D00A076E}"/>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3972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720ECD-3651-472A-A748-B608A2E9D9F9}"/>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5" name="Title 1">
            <a:extLst>
              <a:ext uri="{FF2B5EF4-FFF2-40B4-BE49-F238E27FC236}">
                <a16:creationId xmlns:a16="http://schemas.microsoft.com/office/drawing/2014/main" id="{A8790049-AA9F-4E2E-AEEB-2DF17B09A4B3}"/>
              </a:ext>
            </a:extLst>
          </p:cNvPr>
          <p:cNvSpPr txBox="1">
            <a:spLocks/>
          </p:cNvSpPr>
          <p:nvPr/>
        </p:nvSpPr>
        <p:spPr>
          <a:xfrm>
            <a:off x="1061830" y="784276"/>
            <a:ext cx="7807463" cy="608885"/>
          </a:xfrm>
          <a:prstGeom prst="rect">
            <a:avLst/>
          </a:prstGeom>
          <a:solidFill>
            <a:srgbClr val="FFFFFF"/>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Extract from The Hunger Games</a:t>
            </a:r>
          </a:p>
        </p:txBody>
      </p:sp>
      <p:sp>
        <p:nvSpPr>
          <p:cNvPr id="6" name="Rectangle 5">
            <a:extLst>
              <a:ext uri="{FF2B5EF4-FFF2-40B4-BE49-F238E27FC236}">
                <a16:creationId xmlns:a16="http://schemas.microsoft.com/office/drawing/2014/main" id="{77A6A2AC-0F89-4469-80AA-E71A96096D80}"/>
              </a:ext>
            </a:extLst>
          </p:cNvPr>
          <p:cNvSpPr/>
          <p:nvPr/>
        </p:nvSpPr>
        <p:spPr>
          <a:xfrm>
            <a:off x="707886" y="-17520"/>
            <a:ext cx="8436113"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analyse</a:t>
            </a:r>
            <a:r>
              <a:rPr lang="en-GB" dirty="0"/>
              <a:t> and </a:t>
            </a:r>
            <a:r>
              <a:rPr lang="en-GB" dirty="0">
                <a:solidFill>
                  <a:srgbClr val="FF0000"/>
                </a:solidFill>
              </a:rPr>
              <a:t>respond</a:t>
            </a:r>
            <a:r>
              <a:rPr lang="en-GB" dirty="0"/>
              <a:t> to the writer’s use of language. </a:t>
            </a:r>
          </a:p>
        </p:txBody>
      </p:sp>
      <p:sp>
        <p:nvSpPr>
          <p:cNvPr id="7" name="Content Placeholder 6">
            <a:extLst>
              <a:ext uri="{FF2B5EF4-FFF2-40B4-BE49-F238E27FC236}">
                <a16:creationId xmlns:a16="http://schemas.microsoft.com/office/drawing/2014/main" id="{01A998BB-3D7F-4B60-ADD7-77BFC5BC61A8}"/>
              </a:ext>
            </a:extLst>
          </p:cNvPr>
          <p:cNvSpPr>
            <a:spLocks noGrp="1"/>
          </p:cNvSpPr>
          <p:nvPr>
            <p:ph idx="1"/>
          </p:nvPr>
        </p:nvSpPr>
        <p:spPr>
          <a:xfrm>
            <a:off x="628650" y="1825625"/>
            <a:ext cx="7886700" cy="1044575"/>
          </a:xfrm>
          <a:solidFill>
            <a:schemeClr val="bg1"/>
          </a:solidFill>
        </p:spPr>
        <p:txBody>
          <a:bodyPr/>
          <a:lstStyle/>
          <a:p>
            <a:r>
              <a:rPr lang="en-GB" dirty="0"/>
              <a:t>Complete the vocabulary match activities on the next slide.</a:t>
            </a:r>
          </a:p>
        </p:txBody>
      </p:sp>
    </p:spTree>
    <p:extLst>
      <p:ext uri="{BB962C8B-B14F-4D97-AF65-F5344CB8AC3E}">
        <p14:creationId xmlns:p14="http://schemas.microsoft.com/office/powerpoint/2010/main" val="228540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3A7863-C2E2-41BE-B585-5F167994C8DD}"/>
              </a:ext>
            </a:extLst>
          </p:cNvPr>
          <p:cNvSpPr>
            <a:spLocks noGrp="1"/>
          </p:cNvSpPr>
          <p:nvPr>
            <p:ph idx="1"/>
          </p:nvPr>
        </p:nvSpPr>
        <p:spPr>
          <a:xfrm>
            <a:off x="835127" y="1545405"/>
            <a:ext cx="8308871" cy="4958633"/>
          </a:xfrm>
          <a:solidFill>
            <a:srgbClr val="FFFFFF"/>
          </a:solidFill>
        </p:spPr>
        <p:txBody>
          <a:bodyPr/>
          <a:lstStyle/>
          <a:p>
            <a:pPr marL="742950" indent="-742950">
              <a:buFont typeface="+mj-lt"/>
              <a:buAutoNum type="arabicPeriod"/>
            </a:pPr>
            <a:r>
              <a:rPr lang="en-GB" dirty="0"/>
              <a:t>Feeling as if you might vomit.</a:t>
            </a:r>
          </a:p>
          <a:p>
            <a:pPr marL="742950" indent="-742950">
              <a:buFont typeface="+mj-lt"/>
              <a:buAutoNum type="arabicPeriod"/>
            </a:pPr>
            <a:r>
              <a:rPr lang="en-GB" dirty="0"/>
              <a:t>The feeling or state of having no hope.</a:t>
            </a:r>
          </a:p>
          <a:p>
            <a:pPr marL="742950" indent="-742950">
              <a:buFont typeface="+mj-lt"/>
              <a:buAutoNum type="arabicPeriod"/>
            </a:pPr>
            <a:r>
              <a:rPr lang="en-GB" dirty="0"/>
              <a:t>Something that is required or compulsory often by law.</a:t>
            </a:r>
          </a:p>
          <a:p>
            <a:pPr marL="742950" indent="-742950">
              <a:buFont typeface="+mj-lt"/>
              <a:buAutoNum type="arabicPeriod"/>
            </a:pPr>
            <a:r>
              <a:rPr lang="en-GB" dirty="0"/>
              <a:t>Brief and using few words.</a:t>
            </a:r>
          </a:p>
          <a:p>
            <a:pPr marL="0" indent="0" algn="ctr">
              <a:buNone/>
            </a:pPr>
            <a:endParaRPr lang="en-GB" sz="3600" b="1" dirty="0"/>
          </a:p>
          <a:p>
            <a:pPr marL="0" indent="0" algn="ctr">
              <a:buNone/>
            </a:pPr>
            <a:r>
              <a:rPr lang="en-GB" sz="3600" b="1" dirty="0"/>
              <a:t>Mandatory    Terse   Nauseous    Grimness </a:t>
            </a:r>
          </a:p>
          <a:p>
            <a:endParaRPr lang="en-GB" dirty="0"/>
          </a:p>
        </p:txBody>
      </p:sp>
      <p:sp>
        <p:nvSpPr>
          <p:cNvPr id="4" name="TextBox 3">
            <a:extLst>
              <a:ext uri="{FF2B5EF4-FFF2-40B4-BE49-F238E27FC236}">
                <a16:creationId xmlns:a16="http://schemas.microsoft.com/office/drawing/2014/main" id="{2A720ECD-3651-472A-A748-B608A2E9D9F9}"/>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5" name="Title 1">
            <a:extLst>
              <a:ext uri="{FF2B5EF4-FFF2-40B4-BE49-F238E27FC236}">
                <a16:creationId xmlns:a16="http://schemas.microsoft.com/office/drawing/2014/main" id="{A8790049-AA9F-4E2E-AEEB-2DF17B09A4B3}"/>
              </a:ext>
            </a:extLst>
          </p:cNvPr>
          <p:cNvSpPr txBox="1">
            <a:spLocks/>
          </p:cNvSpPr>
          <p:nvPr/>
        </p:nvSpPr>
        <p:spPr>
          <a:xfrm>
            <a:off x="1061830" y="784276"/>
            <a:ext cx="7807463" cy="608885"/>
          </a:xfrm>
          <a:prstGeom prst="rect">
            <a:avLst/>
          </a:prstGeom>
          <a:solidFill>
            <a:srgbClr val="FFFFFF"/>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Match the words to their definitions.</a:t>
            </a:r>
          </a:p>
        </p:txBody>
      </p:sp>
      <p:sp>
        <p:nvSpPr>
          <p:cNvPr id="6" name="Rectangle 5">
            <a:extLst>
              <a:ext uri="{FF2B5EF4-FFF2-40B4-BE49-F238E27FC236}">
                <a16:creationId xmlns:a16="http://schemas.microsoft.com/office/drawing/2014/main" id="{77A6A2AC-0F89-4469-80AA-E71A96096D80}"/>
              </a:ext>
            </a:extLst>
          </p:cNvPr>
          <p:cNvSpPr/>
          <p:nvPr/>
        </p:nvSpPr>
        <p:spPr>
          <a:xfrm>
            <a:off x="707886" y="-17520"/>
            <a:ext cx="8436113"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analyse</a:t>
            </a:r>
            <a:r>
              <a:rPr lang="en-GB" dirty="0"/>
              <a:t> and </a:t>
            </a:r>
            <a:r>
              <a:rPr lang="en-GB" dirty="0">
                <a:solidFill>
                  <a:srgbClr val="FF0000"/>
                </a:solidFill>
              </a:rPr>
              <a:t>respond</a:t>
            </a:r>
            <a:r>
              <a:rPr lang="en-GB" dirty="0"/>
              <a:t> to the writer’s use of language. </a:t>
            </a:r>
          </a:p>
        </p:txBody>
      </p:sp>
    </p:spTree>
    <p:extLst>
      <p:ext uri="{BB962C8B-B14F-4D97-AF65-F5344CB8AC3E}">
        <p14:creationId xmlns:p14="http://schemas.microsoft.com/office/powerpoint/2010/main" val="180386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3A7863-C2E2-41BE-B585-5F167994C8DD}"/>
              </a:ext>
            </a:extLst>
          </p:cNvPr>
          <p:cNvSpPr>
            <a:spLocks noGrp="1"/>
          </p:cNvSpPr>
          <p:nvPr>
            <p:ph idx="1"/>
          </p:nvPr>
        </p:nvSpPr>
        <p:spPr>
          <a:xfrm>
            <a:off x="835127" y="1545405"/>
            <a:ext cx="8308871" cy="4958633"/>
          </a:xfrm>
          <a:solidFill>
            <a:srgbClr val="FFFFFF"/>
          </a:solidFill>
        </p:spPr>
        <p:txBody>
          <a:bodyPr>
            <a:normAutofit fontScale="92500" lnSpcReduction="10000"/>
          </a:bodyPr>
          <a:lstStyle/>
          <a:p>
            <a:pPr marL="742950" indent="-742950">
              <a:buFont typeface="+mj-lt"/>
              <a:buAutoNum type="arabicPeriod"/>
            </a:pPr>
            <a:r>
              <a:rPr lang="en-GB" sz="4400" b="1" dirty="0"/>
              <a:t>Nauseous: </a:t>
            </a:r>
            <a:r>
              <a:rPr lang="en-GB" sz="4400" dirty="0"/>
              <a:t>Feeling as if you might vomit.</a:t>
            </a:r>
          </a:p>
          <a:p>
            <a:pPr marL="742950" indent="-742950">
              <a:buFont typeface="+mj-lt"/>
              <a:buAutoNum type="arabicPeriod"/>
            </a:pPr>
            <a:r>
              <a:rPr lang="en-GB" sz="4400" b="1" dirty="0"/>
              <a:t>Grimness: </a:t>
            </a:r>
            <a:r>
              <a:rPr lang="en-GB" sz="4400" dirty="0"/>
              <a:t>The feeling or state of having no hope.</a:t>
            </a:r>
          </a:p>
          <a:p>
            <a:pPr marL="742950" indent="-742950">
              <a:buFont typeface="+mj-lt"/>
              <a:buAutoNum type="arabicPeriod"/>
            </a:pPr>
            <a:r>
              <a:rPr lang="en-GB" sz="4400" b="1" dirty="0"/>
              <a:t>Mandatory: </a:t>
            </a:r>
            <a:r>
              <a:rPr lang="en-GB" sz="4400" dirty="0"/>
              <a:t>Something that is required or compulsory often by law.</a:t>
            </a:r>
          </a:p>
          <a:p>
            <a:pPr marL="742950" indent="-742950">
              <a:buFont typeface="+mj-lt"/>
              <a:buAutoNum type="arabicPeriod"/>
            </a:pPr>
            <a:r>
              <a:rPr lang="en-GB" sz="4400" b="1" dirty="0"/>
              <a:t>Terse: </a:t>
            </a:r>
            <a:r>
              <a:rPr lang="en-GB" sz="4400" dirty="0"/>
              <a:t>Brief and using few words.</a:t>
            </a:r>
          </a:p>
        </p:txBody>
      </p:sp>
      <p:sp>
        <p:nvSpPr>
          <p:cNvPr id="4" name="TextBox 3">
            <a:extLst>
              <a:ext uri="{FF2B5EF4-FFF2-40B4-BE49-F238E27FC236}">
                <a16:creationId xmlns:a16="http://schemas.microsoft.com/office/drawing/2014/main" id="{2A720ECD-3651-472A-A748-B608A2E9D9F9}"/>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5" name="Title 1">
            <a:extLst>
              <a:ext uri="{FF2B5EF4-FFF2-40B4-BE49-F238E27FC236}">
                <a16:creationId xmlns:a16="http://schemas.microsoft.com/office/drawing/2014/main" id="{A8790049-AA9F-4E2E-AEEB-2DF17B09A4B3}"/>
              </a:ext>
            </a:extLst>
          </p:cNvPr>
          <p:cNvSpPr txBox="1">
            <a:spLocks/>
          </p:cNvSpPr>
          <p:nvPr/>
        </p:nvSpPr>
        <p:spPr>
          <a:xfrm>
            <a:off x="1061831" y="784276"/>
            <a:ext cx="4365576" cy="608885"/>
          </a:xfrm>
          <a:prstGeom prst="rect">
            <a:avLst/>
          </a:prstGeom>
          <a:solidFill>
            <a:srgbClr val="FFFFFF"/>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Check your answers: </a:t>
            </a:r>
          </a:p>
        </p:txBody>
      </p:sp>
      <p:sp>
        <p:nvSpPr>
          <p:cNvPr id="6" name="Rectangle 5">
            <a:extLst>
              <a:ext uri="{FF2B5EF4-FFF2-40B4-BE49-F238E27FC236}">
                <a16:creationId xmlns:a16="http://schemas.microsoft.com/office/drawing/2014/main" id="{77A6A2AC-0F89-4469-80AA-E71A96096D80}"/>
              </a:ext>
            </a:extLst>
          </p:cNvPr>
          <p:cNvSpPr/>
          <p:nvPr/>
        </p:nvSpPr>
        <p:spPr>
          <a:xfrm>
            <a:off x="707886" y="-17520"/>
            <a:ext cx="8436113"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analyse</a:t>
            </a:r>
            <a:r>
              <a:rPr lang="en-GB" dirty="0"/>
              <a:t> and </a:t>
            </a:r>
            <a:r>
              <a:rPr lang="en-GB" dirty="0">
                <a:solidFill>
                  <a:srgbClr val="FF0000"/>
                </a:solidFill>
              </a:rPr>
              <a:t>respond</a:t>
            </a:r>
            <a:r>
              <a:rPr lang="en-GB" dirty="0"/>
              <a:t> to the writer’s use of language. </a:t>
            </a:r>
          </a:p>
        </p:txBody>
      </p:sp>
    </p:spTree>
    <p:extLst>
      <p:ext uri="{BB962C8B-B14F-4D97-AF65-F5344CB8AC3E}">
        <p14:creationId xmlns:p14="http://schemas.microsoft.com/office/powerpoint/2010/main" val="33306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TextBox 3"/>
          <p:cNvSpPr txBox="1"/>
          <p:nvPr/>
        </p:nvSpPr>
        <p:spPr>
          <a:xfrm>
            <a:off x="2225485" y="2206645"/>
            <a:ext cx="4693030"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3600" dirty="0"/>
              <a:t>Mandatory</a:t>
            </a:r>
          </a:p>
          <a:p>
            <a:pPr algn="ctr"/>
            <a:r>
              <a:rPr lang="en-GB" sz="3600" dirty="0"/>
              <a:t>Claustrophobic </a:t>
            </a:r>
          </a:p>
          <a:p>
            <a:pPr algn="ctr"/>
            <a:r>
              <a:rPr lang="en-GB" sz="3600" dirty="0"/>
              <a:t>Tightly</a:t>
            </a:r>
          </a:p>
          <a:p>
            <a:pPr algn="ctr"/>
            <a:r>
              <a:rPr lang="en-GB" sz="3600" dirty="0"/>
              <a:t>Terse </a:t>
            </a:r>
          </a:p>
          <a:p>
            <a:pPr algn="ctr"/>
            <a:r>
              <a:rPr lang="en-GB" sz="3600" dirty="0"/>
              <a:t>Nauseous</a:t>
            </a:r>
          </a:p>
          <a:p>
            <a:pPr algn="ctr"/>
            <a:r>
              <a:rPr lang="en-GB" sz="3600" dirty="0"/>
              <a:t>Grimness </a:t>
            </a:r>
          </a:p>
          <a:p>
            <a:pPr algn="ctr"/>
            <a:r>
              <a:rPr lang="en-GB" sz="3600" dirty="0"/>
              <a:t>Buzzards  </a:t>
            </a:r>
          </a:p>
        </p:txBody>
      </p:sp>
      <p:sp>
        <p:nvSpPr>
          <p:cNvPr id="5" name="TextBox 4"/>
          <p:cNvSpPr txBox="1"/>
          <p:nvPr/>
        </p:nvSpPr>
        <p:spPr>
          <a:xfrm>
            <a:off x="997360" y="365126"/>
            <a:ext cx="794032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3600" dirty="0">
                <a:solidFill>
                  <a:srgbClr val="0070C0"/>
                </a:solidFill>
              </a:rPr>
              <a:t>PREDICT: </a:t>
            </a:r>
            <a:r>
              <a:rPr lang="en-GB" sz="3600" dirty="0">
                <a:solidFill>
                  <a:schemeClr val="tx1"/>
                </a:solidFill>
              </a:rPr>
              <a:t>What do you think the story will be about based on the selected words?</a:t>
            </a:r>
          </a:p>
        </p:txBody>
      </p:sp>
      <p:sp>
        <p:nvSpPr>
          <p:cNvPr id="6" name="TextBox 5">
            <a:extLst>
              <a:ext uri="{FF2B5EF4-FFF2-40B4-BE49-F238E27FC236}">
                <a16:creationId xmlns:a16="http://schemas.microsoft.com/office/drawing/2014/main" id="{D27516A6-D40C-41D2-AB10-851B3B667F24}"/>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97751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TextBox 3"/>
          <p:cNvSpPr txBox="1"/>
          <p:nvPr/>
        </p:nvSpPr>
        <p:spPr>
          <a:xfrm>
            <a:off x="1031684" y="3091866"/>
            <a:ext cx="7788519"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514350" indent="-514350" algn="ctr">
              <a:buFont typeface="+mj-lt"/>
              <a:buAutoNum type="arabicPeriod"/>
            </a:pPr>
            <a:r>
              <a:rPr lang="en-GB" sz="3600" dirty="0"/>
              <a:t>What is the event being described?</a:t>
            </a:r>
          </a:p>
          <a:p>
            <a:pPr marL="514350" indent="-514350" algn="ctr">
              <a:buFont typeface="+mj-lt"/>
              <a:buAutoNum type="arabicPeriod"/>
            </a:pPr>
            <a:r>
              <a:rPr lang="en-GB" sz="3600" dirty="0"/>
              <a:t>How are people being treated?</a:t>
            </a:r>
          </a:p>
          <a:p>
            <a:pPr marL="514350" indent="-514350" algn="ctr">
              <a:buFont typeface="+mj-lt"/>
              <a:buAutoNum type="arabicPeriod"/>
            </a:pPr>
            <a:r>
              <a:rPr lang="en-GB" sz="3600" dirty="0"/>
              <a:t>How is a sense of danger being created?</a:t>
            </a:r>
          </a:p>
        </p:txBody>
      </p:sp>
      <p:sp>
        <p:nvSpPr>
          <p:cNvPr id="5" name="TextBox 4"/>
          <p:cNvSpPr txBox="1"/>
          <p:nvPr/>
        </p:nvSpPr>
        <p:spPr>
          <a:xfrm>
            <a:off x="1063880" y="735203"/>
            <a:ext cx="794032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3600" dirty="0">
                <a:solidFill>
                  <a:srgbClr val="CCCCFF"/>
                </a:solidFill>
              </a:rPr>
              <a:t>Clarify: </a:t>
            </a:r>
            <a:r>
              <a:rPr lang="en-GB" sz="3600" dirty="0">
                <a:solidFill>
                  <a:schemeClr val="tx1"/>
                </a:solidFill>
              </a:rPr>
              <a:t>As you read the extract, consider the following points.</a:t>
            </a:r>
          </a:p>
        </p:txBody>
      </p:sp>
      <p:sp>
        <p:nvSpPr>
          <p:cNvPr id="6" name="Rectangle 5"/>
          <p:cNvSpPr/>
          <p:nvPr/>
        </p:nvSpPr>
        <p:spPr>
          <a:xfrm>
            <a:off x="650925" y="0"/>
            <a:ext cx="8493075"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analyse</a:t>
            </a:r>
            <a:r>
              <a:rPr lang="en-GB" dirty="0"/>
              <a:t> and </a:t>
            </a:r>
            <a:r>
              <a:rPr lang="en-GB" dirty="0">
                <a:solidFill>
                  <a:srgbClr val="FF0000"/>
                </a:solidFill>
              </a:rPr>
              <a:t>respond</a:t>
            </a:r>
            <a:r>
              <a:rPr lang="en-GB" dirty="0"/>
              <a:t> to the writer’s use of language. </a:t>
            </a:r>
          </a:p>
        </p:txBody>
      </p:sp>
      <p:sp>
        <p:nvSpPr>
          <p:cNvPr id="7" name="TextBox 6">
            <a:extLst>
              <a:ext uri="{FF2B5EF4-FFF2-40B4-BE49-F238E27FC236}">
                <a16:creationId xmlns:a16="http://schemas.microsoft.com/office/drawing/2014/main" id="{60BEFB2F-9E6A-460D-A9F9-F77B6EA266EA}"/>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4099207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TextBox 3"/>
          <p:cNvSpPr txBox="1"/>
          <p:nvPr/>
        </p:nvSpPr>
        <p:spPr>
          <a:xfrm>
            <a:off x="2579428" y="1935691"/>
            <a:ext cx="469303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At one o’clock, we head for the square. Attendance is mandatory unless you are at death’s door. This evening, officials will come around and check to see if this is the case. If not, you’ll be imprisoned.</a:t>
            </a:r>
          </a:p>
          <a:p>
            <a:endParaRPr lang="en-GB" dirty="0"/>
          </a:p>
          <a:p>
            <a:r>
              <a:rPr lang="en-GB" dirty="0"/>
              <a:t>It’s too bad, really, that they hold the reaping in the square – one of the few places in </a:t>
            </a:r>
            <a:r>
              <a:rPr lang="en-GB" i="1" dirty="0"/>
              <a:t>District 12</a:t>
            </a:r>
            <a:r>
              <a:rPr lang="en-GB" dirty="0"/>
              <a:t> that can be pleasant. The square’s surrounded by shops, and on public market days, especially if there’s good weather, it has a holiday feel to it. But today, despite the brilliant banners hanging on the buildings, there’s an air of grimness. The camera crews, perched like buzzards on rooftops, only add to the effect.</a:t>
            </a:r>
          </a:p>
        </p:txBody>
      </p:sp>
      <p:sp>
        <p:nvSpPr>
          <p:cNvPr id="5" name="TextBox 4"/>
          <p:cNvSpPr txBox="1"/>
          <p:nvPr/>
        </p:nvSpPr>
        <p:spPr>
          <a:xfrm>
            <a:off x="1121610" y="573322"/>
            <a:ext cx="794032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3600" dirty="0">
                <a:solidFill>
                  <a:srgbClr val="00B050"/>
                </a:solidFill>
              </a:rPr>
              <a:t>QUESTION: </a:t>
            </a:r>
            <a:r>
              <a:rPr lang="en-GB" sz="3600" dirty="0">
                <a:solidFill>
                  <a:schemeClr val="tx1"/>
                </a:solidFill>
              </a:rPr>
              <a:t>How is language used by the writer to create mood and atmosphere?</a:t>
            </a:r>
          </a:p>
        </p:txBody>
      </p:sp>
      <p:sp>
        <p:nvSpPr>
          <p:cNvPr id="6" name="TextBox 5"/>
          <p:cNvSpPr txBox="1"/>
          <p:nvPr/>
        </p:nvSpPr>
        <p:spPr>
          <a:xfrm>
            <a:off x="818401" y="1978773"/>
            <a:ext cx="1582616" cy="954107"/>
          </a:xfrm>
          <a:prstGeom prst="rect">
            <a:avLst/>
          </a:prstGeom>
          <a:solidFill>
            <a:schemeClr val="accent1"/>
          </a:solidFill>
        </p:spPr>
        <p:txBody>
          <a:bodyPr wrap="square" rtlCol="0">
            <a:spAutoFit/>
          </a:bodyPr>
          <a:lstStyle/>
          <a:p>
            <a:pPr algn="ctr"/>
            <a:r>
              <a:rPr lang="en-GB" sz="2800" dirty="0">
                <a:solidFill>
                  <a:srgbClr val="FFFFFF"/>
                </a:solidFill>
              </a:rPr>
              <a:t>Literary Devices?</a:t>
            </a:r>
          </a:p>
        </p:txBody>
      </p:sp>
      <p:sp>
        <p:nvSpPr>
          <p:cNvPr id="7" name="TextBox 6"/>
          <p:cNvSpPr txBox="1"/>
          <p:nvPr/>
        </p:nvSpPr>
        <p:spPr>
          <a:xfrm>
            <a:off x="7479322" y="5046217"/>
            <a:ext cx="1582616" cy="1384995"/>
          </a:xfrm>
          <a:prstGeom prst="rect">
            <a:avLst/>
          </a:prstGeom>
          <a:solidFill>
            <a:schemeClr val="accent1"/>
          </a:solidFill>
        </p:spPr>
        <p:txBody>
          <a:bodyPr wrap="square" rtlCol="0">
            <a:spAutoFit/>
          </a:bodyPr>
          <a:lstStyle/>
          <a:p>
            <a:pPr algn="ctr"/>
            <a:r>
              <a:rPr lang="en-GB" sz="2800" dirty="0">
                <a:solidFill>
                  <a:srgbClr val="FFFFFF"/>
                </a:solidFill>
              </a:rPr>
              <a:t>Effective word choices?</a:t>
            </a:r>
          </a:p>
        </p:txBody>
      </p:sp>
      <p:sp>
        <p:nvSpPr>
          <p:cNvPr id="8" name="Rectangle 7"/>
          <p:cNvSpPr/>
          <p:nvPr/>
        </p:nvSpPr>
        <p:spPr>
          <a:xfrm>
            <a:off x="707887" y="0"/>
            <a:ext cx="8436113"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analyse</a:t>
            </a:r>
            <a:r>
              <a:rPr lang="en-GB" dirty="0"/>
              <a:t> and </a:t>
            </a:r>
            <a:r>
              <a:rPr lang="en-GB" dirty="0">
                <a:solidFill>
                  <a:srgbClr val="FF0000"/>
                </a:solidFill>
              </a:rPr>
              <a:t>respond</a:t>
            </a:r>
            <a:r>
              <a:rPr lang="en-GB" dirty="0"/>
              <a:t> to the writer’s use of language. </a:t>
            </a:r>
          </a:p>
        </p:txBody>
      </p:sp>
      <p:sp>
        <p:nvSpPr>
          <p:cNvPr id="9" name="TextBox 8">
            <a:extLst>
              <a:ext uri="{FF2B5EF4-FFF2-40B4-BE49-F238E27FC236}">
                <a16:creationId xmlns:a16="http://schemas.microsoft.com/office/drawing/2014/main" id="{C166DBDF-A752-485A-AB70-D10BD678DEC3}"/>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83247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3932" y="1413062"/>
            <a:ext cx="8111244" cy="403187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3200" b="1" dirty="0">
                <a:solidFill>
                  <a:schemeClr val="tx1"/>
                </a:solidFill>
              </a:rPr>
              <a:t>How is language used by the writer to create mood and atmosphere?</a:t>
            </a:r>
          </a:p>
          <a:p>
            <a:pPr algn="ctr"/>
            <a:endParaRPr lang="en-GB" sz="3200" dirty="0"/>
          </a:p>
          <a:p>
            <a:r>
              <a:rPr lang="en-GB" sz="3200" b="1" dirty="0">
                <a:ln>
                  <a:solidFill>
                    <a:sysClr val="windowText" lastClr="000000"/>
                  </a:solidFill>
                </a:ln>
                <a:solidFill>
                  <a:srgbClr val="FF0000"/>
                </a:solidFill>
              </a:rPr>
              <a:t>P:</a:t>
            </a:r>
            <a:r>
              <a:rPr lang="en-GB" sz="3200" dirty="0">
                <a:ln>
                  <a:solidFill>
                    <a:sysClr val="windowText" lastClr="000000"/>
                  </a:solidFill>
                </a:ln>
                <a:solidFill>
                  <a:srgbClr val="FF0000"/>
                </a:solidFill>
              </a:rPr>
              <a:t> </a:t>
            </a:r>
            <a:r>
              <a:rPr lang="en-GB" sz="3200" dirty="0"/>
              <a:t>The writer creates …</a:t>
            </a:r>
          </a:p>
          <a:p>
            <a:r>
              <a:rPr lang="en-GB" sz="3200" b="1" dirty="0">
                <a:ln>
                  <a:solidFill>
                    <a:sysClr val="windowText" lastClr="000000"/>
                  </a:solidFill>
                </a:ln>
                <a:solidFill>
                  <a:srgbClr val="FFC000"/>
                </a:solidFill>
              </a:rPr>
              <a:t>E: </a:t>
            </a:r>
            <a:r>
              <a:rPr lang="en-GB" sz="3200" dirty="0"/>
              <a:t>She states, “…”</a:t>
            </a:r>
          </a:p>
          <a:p>
            <a:r>
              <a:rPr lang="en-GB" sz="3200" b="1" dirty="0">
                <a:ln>
                  <a:solidFill>
                    <a:sysClr val="windowText" lastClr="000000"/>
                  </a:solidFill>
                </a:ln>
                <a:solidFill>
                  <a:srgbClr val="00B050"/>
                </a:solidFill>
              </a:rPr>
              <a:t>A:</a:t>
            </a:r>
            <a:r>
              <a:rPr lang="en-GB" sz="3200" dirty="0">
                <a:ln>
                  <a:solidFill>
                    <a:sysClr val="windowText" lastClr="000000"/>
                  </a:solidFill>
                </a:ln>
                <a:solidFill>
                  <a:srgbClr val="00B050"/>
                </a:solidFill>
              </a:rPr>
              <a:t> </a:t>
            </a:r>
            <a:r>
              <a:rPr lang="en-GB" sz="3200" dirty="0"/>
              <a:t>This suggests that …</a:t>
            </a:r>
          </a:p>
          <a:p>
            <a:r>
              <a:rPr lang="en-GB" sz="3200" dirty="0"/>
              <a:t>The writer is trying to show that…</a:t>
            </a:r>
          </a:p>
          <a:p>
            <a:r>
              <a:rPr lang="en-GB" sz="3200" dirty="0"/>
              <a:t>The word “______” highlights …</a:t>
            </a:r>
            <a:endParaRPr lang="en-GB" sz="3600" dirty="0"/>
          </a:p>
        </p:txBody>
      </p:sp>
      <p:sp>
        <p:nvSpPr>
          <p:cNvPr id="8" name="Rectangle 7"/>
          <p:cNvSpPr/>
          <p:nvPr/>
        </p:nvSpPr>
        <p:spPr>
          <a:xfrm>
            <a:off x="715108" y="0"/>
            <a:ext cx="8428892"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analyse</a:t>
            </a:r>
            <a:r>
              <a:rPr lang="en-GB" dirty="0"/>
              <a:t> and </a:t>
            </a:r>
            <a:r>
              <a:rPr lang="en-GB" dirty="0">
                <a:solidFill>
                  <a:srgbClr val="FF0000"/>
                </a:solidFill>
              </a:rPr>
              <a:t>respond</a:t>
            </a:r>
            <a:r>
              <a:rPr lang="en-GB" dirty="0"/>
              <a:t> to the writer’s use of language. </a:t>
            </a:r>
          </a:p>
        </p:txBody>
      </p:sp>
      <p:sp>
        <p:nvSpPr>
          <p:cNvPr id="4" name="TextBox 3">
            <a:extLst>
              <a:ext uri="{FF2B5EF4-FFF2-40B4-BE49-F238E27FC236}">
                <a16:creationId xmlns:a16="http://schemas.microsoft.com/office/drawing/2014/main" id="{EF29660A-2984-49CC-952E-86092B87F89E}"/>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187346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3932" y="2161962"/>
            <a:ext cx="8111244" cy="21236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3200" b="1" dirty="0">
                <a:solidFill>
                  <a:schemeClr val="tx1"/>
                </a:solidFill>
              </a:rPr>
              <a:t>Which part of the text do you think is the most effective in creating the mood &amp; atmosphere?</a:t>
            </a:r>
          </a:p>
          <a:p>
            <a:pPr algn="ctr"/>
            <a:endParaRPr lang="en-GB" sz="3200" b="1" dirty="0">
              <a:solidFill>
                <a:schemeClr val="tx1"/>
              </a:solidFill>
            </a:endParaRPr>
          </a:p>
          <a:p>
            <a:pPr algn="ctr"/>
            <a:r>
              <a:rPr lang="en-GB" sz="3200" b="1" dirty="0">
                <a:solidFill>
                  <a:schemeClr val="tx1"/>
                </a:solidFill>
              </a:rPr>
              <a:t>Remember: You need to justify your point. </a:t>
            </a:r>
            <a:endParaRPr lang="en-GB" sz="3600" dirty="0"/>
          </a:p>
        </p:txBody>
      </p:sp>
      <p:sp>
        <p:nvSpPr>
          <p:cNvPr id="8" name="Rectangle 7"/>
          <p:cNvSpPr/>
          <p:nvPr/>
        </p:nvSpPr>
        <p:spPr>
          <a:xfrm>
            <a:off x="715108" y="0"/>
            <a:ext cx="8428892" cy="36933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Learning Objectives: </a:t>
            </a:r>
            <a:r>
              <a:rPr lang="en-GB" dirty="0"/>
              <a:t>To </a:t>
            </a:r>
            <a:r>
              <a:rPr lang="en-GB" dirty="0">
                <a:solidFill>
                  <a:srgbClr val="00B050"/>
                </a:solidFill>
              </a:rPr>
              <a:t>analyse</a:t>
            </a:r>
            <a:r>
              <a:rPr lang="en-GB" dirty="0"/>
              <a:t> and </a:t>
            </a:r>
            <a:r>
              <a:rPr lang="en-GB" dirty="0">
                <a:solidFill>
                  <a:srgbClr val="FF0000"/>
                </a:solidFill>
              </a:rPr>
              <a:t>respond</a:t>
            </a:r>
            <a:r>
              <a:rPr lang="en-GB" dirty="0"/>
              <a:t> to the writer’s use of language. </a:t>
            </a:r>
          </a:p>
        </p:txBody>
      </p:sp>
      <p:sp>
        <p:nvSpPr>
          <p:cNvPr id="4" name="TextBox 3">
            <a:extLst>
              <a:ext uri="{FF2B5EF4-FFF2-40B4-BE49-F238E27FC236}">
                <a16:creationId xmlns:a16="http://schemas.microsoft.com/office/drawing/2014/main" id="{3E2B7C5D-7D80-4E0E-BADD-A6013F592F5A}"/>
              </a:ext>
            </a:extLst>
          </p:cNvPr>
          <p:cNvSpPr txBox="1"/>
          <p:nvPr/>
        </p:nvSpPr>
        <p:spPr>
          <a:xfrm rot="16200000">
            <a:off x="-3075058" y="3075056"/>
            <a:ext cx="6858002" cy="707886"/>
          </a:xfrm>
          <a:prstGeom prst="rect">
            <a:avLst/>
          </a:prstGeom>
          <a:solidFill>
            <a:srgbClr val="FF9933"/>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1542447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616</TotalTime>
  <Words>796</Words>
  <Application>Microsoft Office PowerPoint</Application>
  <PresentationFormat>On-screen Show (4:3)</PresentationFormat>
  <Paragraphs>97</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Towers School &amp; Sixth Form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Week</dc:title>
  <dc:creator>Rebecca Wood</dc:creator>
  <cp:lastModifiedBy>Beverley Graham</cp:lastModifiedBy>
  <cp:revision>89</cp:revision>
  <dcterms:created xsi:type="dcterms:W3CDTF">2016-07-05T13:18:53Z</dcterms:created>
  <dcterms:modified xsi:type="dcterms:W3CDTF">2020-10-04T12:44:41Z</dcterms:modified>
</cp:coreProperties>
</file>