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6" r:id="rId2"/>
    <p:sldId id="265" r:id="rId3"/>
    <p:sldId id="304" r:id="rId4"/>
    <p:sldId id="305" r:id="rId5"/>
    <p:sldId id="267" r:id="rId6"/>
    <p:sldId id="268" r:id="rId7"/>
    <p:sldId id="269" r:id="rId8"/>
    <p:sldId id="270" r:id="rId9"/>
    <p:sldId id="271" r:id="rId10"/>
    <p:sldId id="272" r:id="rId11"/>
    <p:sldId id="283" r:id="rId12"/>
    <p:sldId id="274" r:id="rId13"/>
    <p:sldId id="273" r:id="rId14"/>
    <p:sldId id="306" r:id="rId15"/>
    <p:sldId id="307" r:id="rId16"/>
    <p:sldId id="275" r:id="rId17"/>
    <p:sldId id="276" r:id="rId18"/>
    <p:sldId id="277" r:id="rId19"/>
    <p:sldId id="285" r:id="rId20"/>
    <p:sldId id="286" r:id="rId21"/>
    <p:sldId id="278" r:id="rId22"/>
    <p:sldId id="308" r:id="rId23"/>
    <p:sldId id="309" r:id="rId24"/>
    <p:sldId id="279" r:id="rId25"/>
    <p:sldId id="281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60" autoAdjust="0"/>
  </p:normalViewPr>
  <p:slideViewPr>
    <p:cSldViewPr snapToGrid="0">
      <p:cViewPr varScale="1">
        <p:scale>
          <a:sx n="81" d="100"/>
          <a:sy n="81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EE43-3AF1-415B-81EE-0C454157B1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3879-6B12-4D69-9831-F39C2E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3879-6B12-4D69-9831-F39C2EBEE2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0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1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3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7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E0CF9-965F-47E2-9BE4-8A0849E3A2D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48430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</a:t>
            </a:r>
            <a:r>
              <a:rPr lang="en-GB" baseline="0" dirty="0"/>
              <a:t>, Most, Some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5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1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8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3879-6B12-4D69-9831-F39C2EBEE2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5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34BD-A523-423E-B2A0-D5D25F53646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0" y="1104004"/>
            <a:ext cx="5810865" cy="795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Recalling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3" y="2737619"/>
            <a:ext cx="8229600" cy="20290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7200" dirty="0"/>
              <a:t>How does </a:t>
            </a:r>
            <a:r>
              <a:rPr lang="en-GB" sz="7200" dirty="0" err="1"/>
              <a:t>Magwitch</a:t>
            </a:r>
            <a:r>
              <a:rPr lang="en-GB" sz="7200" dirty="0"/>
              <a:t> terrorise Pip?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66964-D02D-4BE4-9072-10E5D7F4DC9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94571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3460"/>
            <a:ext cx="8229600" cy="18393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‘so giddy, I clung to him with both hands’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8543" y="860894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7" y="-7859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63809" y="360524"/>
            <a:ext cx="2570205" cy="823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48427" y="2012596"/>
            <a:ext cx="1902940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81869" y="4163535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“giddy” reveals how disorientated Pip feels.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9364" y="4132034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“clung” indicates that Pip was desperately holding on to Magwitch.</a:t>
            </a:r>
          </a:p>
        </p:txBody>
      </p:sp>
      <p:sp>
        <p:nvSpPr>
          <p:cNvPr id="11" name="Oval 10"/>
          <p:cNvSpPr/>
          <p:nvPr/>
        </p:nvSpPr>
        <p:spPr>
          <a:xfrm>
            <a:off x="4787511" y="2058568"/>
            <a:ext cx="1886465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11143" y="6003933"/>
            <a:ext cx="8229600" cy="646331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Both words highlight how terrified Pip 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BC7E9-5273-4E08-8FE5-6AD8DB587BA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9553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092" y="906470"/>
            <a:ext cx="7285703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 and Deconstructing</a:t>
            </a:r>
            <a:endParaRPr lang="en-GB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499" y="2412100"/>
            <a:ext cx="799288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u="sng" dirty="0"/>
              <a:t>How does the writer show that Pip is scared?</a:t>
            </a:r>
          </a:p>
          <a:p>
            <a:pPr algn="ctr"/>
            <a:endParaRPr lang="en-GB" sz="3200" dirty="0"/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dirty="0"/>
              <a:t>Dickens makes Pip appear scared by…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E: </a:t>
            </a:r>
            <a:r>
              <a:rPr lang="en-GB" sz="3200" dirty="0"/>
              <a:t>He writes, “…”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GB" sz="3200" dirty="0"/>
              <a:t>This suggests that Pip is scared because…</a:t>
            </a:r>
          </a:p>
          <a:p>
            <a:r>
              <a:rPr lang="en-GB" sz="3200" dirty="0"/>
              <a:t>The writer is trying to show that…</a:t>
            </a:r>
          </a:p>
          <a:p>
            <a:r>
              <a:rPr lang="en-GB" sz="3200" dirty="0"/>
              <a:t>This makes the audience feel…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28502" y="416332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838739-8C57-4E51-AF4A-8EF43B91567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02851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092758" y="3218687"/>
            <a:ext cx="7666371" cy="29792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Clearly identify relevant points, including summary and synthesis of information from different sources or different places in the same text.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Support quotes with your main ideas or argument with a clear analysis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Comment on the effect on the reader!</a:t>
            </a:r>
          </a:p>
        </p:txBody>
      </p:sp>
      <p:sp>
        <p:nvSpPr>
          <p:cNvPr id="2" name="Rectangle 1"/>
          <p:cNvSpPr/>
          <p:nvPr/>
        </p:nvSpPr>
        <p:spPr>
          <a:xfrm>
            <a:off x="648929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522" y="916846"/>
            <a:ext cx="806484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Success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Reading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Can you remember what PEA stands for?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What makes a successful PEA paragraph?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6F0D7-C01B-4EB0-A4DF-B108187C4EA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629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7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Learning Objectives:</a:t>
            </a: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r>
              <a:rPr lang="en-GB" sz="3600" dirty="0">
                <a:latin typeface="+mn-lt"/>
              </a:rPr>
              <a:t>To be able to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GB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600" dirty="0">
                <a:latin typeface="+mn-lt"/>
              </a:rPr>
              <a:t>prior learning; to </a:t>
            </a:r>
            <a:r>
              <a:rPr lang="en-GB" sz="3600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sz="3600" dirty="0">
                <a:latin typeface="+mn-lt"/>
              </a:rPr>
              <a:t>and </a:t>
            </a:r>
            <a:r>
              <a:rPr lang="en-GB" sz="3600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sz="3600" dirty="0">
                <a:latin typeface="+mn-lt"/>
              </a:rPr>
              <a:t>how a writer uses language to create meaning  </a:t>
            </a: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5072065" y="1137451"/>
            <a:ext cx="3981885" cy="37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E4794-E23D-4AE7-9720-409B30CE7E3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83914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5C70-77A3-4E6A-A827-0E48841E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14" y="1825625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Satisfactory or not bad.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Rough, irregular and uneven.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Softly spoken so it is nearly not heard.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400" b="1" dirty="0"/>
              <a:t>Murmur   Jagged   Reasonable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11C92-9CF0-44E4-9D57-4A0CF590A4C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A55C8-04E3-4433-AFDA-15F25C14717F}"/>
              </a:ext>
            </a:extLst>
          </p:cNvPr>
          <p:cNvSpPr/>
          <p:nvPr/>
        </p:nvSpPr>
        <p:spPr>
          <a:xfrm>
            <a:off x="648929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17F4FE-F477-4D6C-B701-2EAE22981EF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</p:spTree>
    <p:extLst>
      <p:ext uri="{BB962C8B-B14F-4D97-AF65-F5344CB8AC3E}">
        <p14:creationId xmlns:p14="http://schemas.microsoft.com/office/powerpoint/2010/main" val="211182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5C70-77A3-4E6A-A827-0E48841E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14" y="1825625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Reasonable: </a:t>
            </a:r>
            <a:r>
              <a:rPr lang="en-GB" sz="4400" dirty="0"/>
              <a:t>Satisfactory or not bad.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Jagged: </a:t>
            </a:r>
            <a:r>
              <a:rPr lang="en-GB" sz="4400" dirty="0"/>
              <a:t>Rough, irregular and uneven.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Murmur: </a:t>
            </a:r>
            <a:r>
              <a:rPr lang="en-GB" sz="4400" dirty="0"/>
              <a:t>Softly spoken so it is nearly not heard.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11C92-9CF0-44E4-9D57-4A0CF590A4C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A55C8-04E3-4433-AFDA-15F25C14717F}"/>
              </a:ext>
            </a:extLst>
          </p:cNvPr>
          <p:cNvSpPr/>
          <p:nvPr/>
        </p:nvSpPr>
        <p:spPr>
          <a:xfrm>
            <a:off x="648929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17F4FE-F477-4D6C-B701-2EAE22981EF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60102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322" y="961159"/>
            <a:ext cx="2389239" cy="8992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>
                <a:latin typeface="+mn-lt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1" y="2175245"/>
            <a:ext cx="8229600" cy="35036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/>
              <a:t>This text was written almost 100 years after </a:t>
            </a:r>
            <a:r>
              <a:rPr lang="en-GB" i="1" dirty="0"/>
              <a:t>Great Expectations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It is set in the American Deep South.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extract also focuses on imagined fear; in this case, the rumours that surround a mysterious Boo </a:t>
            </a:r>
            <a:r>
              <a:rPr lang="en-GB" dirty="0" err="1"/>
              <a:t>Radley</a:t>
            </a:r>
            <a:r>
              <a:rPr lang="en-GB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6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1EF29-D0A1-4242-BCB8-E01B6B7248C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34816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301" y="896004"/>
            <a:ext cx="3724835" cy="70416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Turn to page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59773"/>
            <a:ext cx="8229600" cy="29738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Read the bold section.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595" y="3428999"/>
            <a:ext cx="626469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Why is Dill so interested in Boo </a:t>
            </a:r>
            <a:r>
              <a:rPr lang="en-GB" sz="4000" dirty="0" err="1"/>
              <a:t>Radley</a:t>
            </a:r>
            <a:r>
              <a:rPr lang="en-GB" sz="40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438" y="0"/>
            <a:ext cx="84705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7B549-1E10-455B-9464-2FDA1EB7880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7348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085" y="1614326"/>
            <a:ext cx="7610186" cy="3894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4800" dirty="0"/>
              <a:t>Questions 1 and 2</a:t>
            </a:r>
            <a:br>
              <a:rPr lang="en-GB" sz="4800" dirty="0"/>
            </a:br>
            <a:br>
              <a:rPr lang="en-GB" sz="4800" dirty="0"/>
            </a:br>
            <a:r>
              <a:rPr lang="en-GB" sz="4800" b="1" dirty="0"/>
              <a:t>These questions are based on the first part of the text, up to </a:t>
            </a:r>
            <a:r>
              <a:rPr lang="en-GB" sz="4800" b="1" i="1" dirty="0"/>
              <a:t>go up and knock on the front door.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707923" y="0"/>
            <a:ext cx="84360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7E349-7EFD-46A9-BC34-26D3BE78D2C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25046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1750" y="873005"/>
            <a:ext cx="4474292" cy="7103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Questions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and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2696" y="1825625"/>
            <a:ext cx="38862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0070C0"/>
                </a:solidFill>
              </a:rPr>
              <a:t>1. How do we know that </a:t>
            </a:r>
            <a:r>
              <a:rPr lang="en-GB" dirty="0" err="1">
                <a:solidFill>
                  <a:srgbClr val="0070C0"/>
                </a:solidFill>
              </a:rPr>
              <a:t>Jem’s</a:t>
            </a:r>
            <a:r>
              <a:rPr lang="en-GB" dirty="0">
                <a:solidFill>
                  <a:srgbClr val="0070C0"/>
                </a:solidFill>
              </a:rPr>
              <a:t> description of Boo Radley in paragraph 5 is unlikely to be true?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i="1" dirty="0"/>
              <a:t>I know </a:t>
            </a:r>
            <a:r>
              <a:rPr lang="en-GB" i="1" dirty="0" err="1"/>
              <a:t>Jem’s</a:t>
            </a:r>
            <a:r>
              <a:rPr lang="en-GB" i="1" dirty="0"/>
              <a:t> description of Boo is unlikely to be true because…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2942" y="1825625"/>
            <a:ext cx="38862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How does the writer use language to create a terrifying picture of Boo Radley </a:t>
            </a:r>
            <a:r>
              <a:rPr lang="en-GB" u="sng" dirty="0">
                <a:solidFill>
                  <a:srgbClr val="00B050"/>
                </a:solidFill>
              </a:rPr>
              <a:t>in this paragraph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1"/>
                </a:solidFill>
              </a:rPr>
              <a:t>The writer uses…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E072C-8B41-4C4D-8CE7-16E52AF4B5D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2195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7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recall </a:t>
            </a:r>
            <a:r>
              <a:rPr lang="en-GB" dirty="0">
                <a:latin typeface="+mn-lt"/>
              </a:rPr>
              <a:t>information; to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dirty="0">
                <a:latin typeface="+mn-lt"/>
              </a:rPr>
              <a:t>and </a:t>
            </a:r>
            <a:r>
              <a:rPr lang="en-GB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dirty="0">
                <a:latin typeface="+mn-lt"/>
              </a:rPr>
              <a:t>how a writer uses language to create meaning.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880904" y="1122704"/>
            <a:ext cx="4263096" cy="40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AF7BA-3E78-4FF9-AF8B-C28E7FA771F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581020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6" y="6588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Explosion 1 4"/>
          <p:cNvSpPr/>
          <p:nvPr/>
        </p:nvSpPr>
        <p:spPr>
          <a:xfrm>
            <a:off x="1473231" y="1351139"/>
            <a:ext cx="5976664" cy="4536504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32913" y="2557934"/>
            <a:ext cx="38573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What can you remember about To Kill a Mocking Bird?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2E542-82A5-406D-9531-63FFEF0345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238783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49" y="376522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Learning Objectives:</a:t>
            </a: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r>
              <a:rPr lang="en-GB" sz="3600" dirty="0">
                <a:latin typeface="+mn-lt"/>
              </a:rPr>
              <a:t>To be able to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GB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600" dirty="0">
                <a:latin typeface="+mn-lt"/>
              </a:rPr>
              <a:t>prior learning; to </a:t>
            </a:r>
            <a:r>
              <a:rPr lang="en-GB" sz="3600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sz="3600" dirty="0">
                <a:latin typeface="+mn-lt"/>
              </a:rPr>
              <a:t>and </a:t>
            </a:r>
            <a:r>
              <a:rPr lang="en-GB" sz="3600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sz="3600" dirty="0">
                <a:latin typeface="+mn-lt"/>
              </a:rPr>
              <a:t>how a writer uses language to create meaning  </a:t>
            </a: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771544" y="857232"/>
            <a:ext cx="4372456" cy="41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1601E-8F1D-45A1-A053-48D435C656C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Contnet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767D-C616-4775-95D3-0BC01F2A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2" y="1899367"/>
            <a:ext cx="7886700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talk about or look at someone or something in an unkind way that shows you do not respect or approve of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enter a place suddenly or secretly often in order to steal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informal word for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Removes (something) by digging or cutting.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sz="4300" b="1" dirty="0"/>
              <a:t>Gouges    Sneered   Raid    Folks</a:t>
            </a:r>
            <a:endParaRPr lang="en-GB" sz="43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97397-A193-4773-A67D-C0A3282877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9ABC8-46B7-4336-9F7C-0F538F80DC8C}"/>
              </a:ext>
            </a:extLst>
          </p:cNvPr>
          <p:cNvSpPr/>
          <p:nvPr/>
        </p:nvSpPr>
        <p:spPr>
          <a:xfrm>
            <a:off x="707886" y="6588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C3C80F-897B-4C9D-923C-86B47D87C2A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</p:spTree>
    <p:extLst>
      <p:ext uri="{BB962C8B-B14F-4D97-AF65-F5344CB8AC3E}">
        <p14:creationId xmlns:p14="http://schemas.microsoft.com/office/powerpoint/2010/main" val="265796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767D-C616-4775-95D3-0BC01F2A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2" y="1899367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Sneered: </a:t>
            </a:r>
            <a:r>
              <a:rPr lang="en-GB" dirty="0"/>
              <a:t>To talk about or look at someone or something in an unkind way that shows you do not respect or approve of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Raid: </a:t>
            </a:r>
            <a:r>
              <a:rPr lang="en-GB" dirty="0"/>
              <a:t>To enter a place suddenly or secretly often in order to steal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Folks: </a:t>
            </a:r>
            <a:r>
              <a:rPr lang="en-GB" dirty="0"/>
              <a:t>An informal word for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Gouges: </a:t>
            </a:r>
            <a:r>
              <a:rPr lang="en-GB" dirty="0"/>
              <a:t>Removes (something) by digging or cutting.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97397-A193-4773-A67D-C0A3282877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9ABC8-46B7-4336-9F7C-0F538F80DC8C}"/>
              </a:ext>
            </a:extLst>
          </p:cNvPr>
          <p:cNvSpPr/>
          <p:nvPr/>
        </p:nvSpPr>
        <p:spPr>
          <a:xfrm>
            <a:off x="707886" y="6588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C3C80F-897B-4C9D-923C-86B47D87C2A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answers:</a:t>
            </a:r>
          </a:p>
        </p:txBody>
      </p:sp>
    </p:spTree>
    <p:extLst>
      <p:ext uri="{BB962C8B-B14F-4D97-AF65-F5344CB8AC3E}">
        <p14:creationId xmlns:p14="http://schemas.microsoft.com/office/powerpoint/2010/main" val="41245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7" y="-2"/>
            <a:ext cx="84803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612" y="943702"/>
            <a:ext cx="8224873" cy="5386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sz="2800" dirty="0"/>
              <a:t>Q3. How does Dill succeed in making Jem agree to touch the Radley’s front door?</a:t>
            </a:r>
          </a:p>
          <a:p>
            <a:pPr lvl="0" algn="ctr"/>
            <a:endParaRPr lang="en-GB" sz="2800" dirty="0"/>
          </a:p>
          <a:p>
            <a:pPr lvl="0"/>
            <a:r>
              <a:rPr lang="en-GB" sz="2800" dirty="0"/>
              <a:t>Q4. Scout is Jem’s younger sister and she is also the narrator. </a:t>
            </a:r>
          </a:p>
          <a:p>
            <a:r>
              <a:rPr lang="en-GB" sz="2800" b="1" dirty="0"/>
              <a:t>Reread the two paragraphs from </a:t>
            </a:r>
            <a:r>
              <a:rPr lang="en-GB" sz="2800" b="1" i="1" dirty="0"/>
              <a:t>Jem wanted Dill to know </a:t>
            </a:r>
            <a:r>
              <a:rPr lang="en-GB" sz="2800" b="1" dirty="0"/>
              <a:t>up to </a:t>
            </a:r>
            <a:r>
              <a:rPr lang="en-GB" sz="2800" b="1" i="1" dirty="0"/>
              <a:t>confronted by the Radley place.</a:t>
            </a:r>
            <a:endParaRPr lang="en-GB" sz="2800" b="1" dirty="0"/>
          </a:p>
          <a:p>
            <a:r>
              <a:rPr lang="en-GB" sz="2800" dirty="0"/>
              <a:t>Scout understands her brother very well. Explain how we know this.</a:t>
            </a:r>
          </a:p>
          <a:p>
            <a:endParaRPr lang="en-GB" sz="2800" dirty="0"/>
          </a:p>
          <a:p>
            <a:pPr algn="ctr"/>
            <a:r>
              <a:rPr lang="en-GB" sz="2800" dirty="0"/>
              <a:t>When answering these questions you must remember to use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</a:t>
            </a:r>
            <a:r>
              <a:rPr lang="en-GB" sz="2800" dirty="0"/>
              <a:t>!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5A50-2CCB-4687-A592-0642257CC5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33737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992" y="995389"/>
            <a:ext cx="4763731" cy="9703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Questions 5 and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119" y="2314831"/>
            <a:ext cx="746348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When answering these questions you must remember support your answer with evidence from the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45" y="4332768"/>
            <a:ext cx="2977503" cy="2040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BE1D1-427C-48B2-9597-725AF14E04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 </a:t>
            </a:r>
          </a:p>
        </p:txBody>
      </p:sp>
    </p:spTree>
    <p:extLst>
      <p:ext uri="{BB962C8B-B14F-4D97-AF65-F5344CB8AC3E}">
        <p14:creationId xmlns:p14="http://schemas.microsoft.com/office/powerpoint/2010/main" val="304714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6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565" y="791117"/>
            <a:ext cx="7336755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800" dirty="0"/>
              <a:t>Q.5 Reread the </a:t>
            </a:r>
            <a:r>
              <a:rPr lang="en-GB" sz="2800" u="sng" dirty="0"/>
              <a:t>final paragraph</a:t>
            </a:r>
            <a:r>
              <a:rPr lang="en-GB" sz="2800" dirty="0"/>
              <a:t> which is the end of this chapter.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How successful is it as a chapter ending?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You should comment on:</a:t>
            </a:r>
          </a:p>
          <a:p>
            <a:pPr lvl="0"/>
            <a:r>
              <a:rPr lang="en-GB" sz="2800" dirty="0"/>
              <a:t>The way this paragraph contrasts with the one before</a:t>
            </a:r>
          </a:p>
          <a:p>
            <a:pPr lvl="0"/>
            <a:r>
              <a:rPr lang="en-GB" sz="2800" dirty="0"/>
              <a:t>The way the house is described</a:t>
            </a:r>
          </a:p>
          <a:p>
            <a:pPr lvl="0"/>
            <a:r>
              <a:rPr lang="en-GB" sz="2800" dirty="0"/>
              <a:t>How it provides a satisfying ending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626" y="4852219"/>
            <a:ext cx="2628491" cy="1801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649DD-A02B-4294-85FD-4E6953CA72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11321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7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566" y="894356"/>
            <a:ext cx="7885130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800" dirty="0"/>
              <a:t>6.Both texts are about children who are frightened of adults.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Pick out similarities and differences in the way the writer describes the children’s fears. </a:t>
            </a:r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	</a:t>
            </a:r>
          </a:p>
          <a:p>
            <a:pPr lvl="0"/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68707"/>
              </p:ext>
            </p:extLst>
          </p:nvPr>
        </p:nvGraphicFramePr>
        <p:xfrm>
          <a:off x="1677894" y="3428999"/>
          <a:ext cx="6496098" cy="231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049">
                  <a:extLst>
                    <a:ext uri="{9D8B030D-6E8A-4147-A177-3AD203B41FA5}">
                      <a16:colId xmlns:a16="http://schemas.microsoft.com/office/drawing/2014/main" val="1550116188"/>
                    </a:ext>
                  </a:extLst>
                </a:gridCol>
                <a:gridCol w="3248049">
                  <a:extLst>
                    <a:ext uri="{9D8B030D-6E8A-4147-A177-3AD203B41FA5}">
                      <a16:colId xmlns:a16="http://schemas.microsoft.com/office/drawing/2014/main" val="2655361486"/>
                    </a:ext>
                  </a:extLst>
                </a:gridCol>
              </a:tblGrid>
              <a:tr h="6428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Similarities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31263"/>
                  </a:ext>
                </a:extLst>
              </a:tr>
              <a:tr h="16754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28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5F71D7-D0D6-4574-8D2E-C0A15E26391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74491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12" y="1722386"/>
            <a:ext cx="7886700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Lamed   Blacksmith  Tremendous 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46FC-BA55-4841-B12E-89995EBA6B2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B77BA-0563-47FD-9971-80448D828AB1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4965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12" y="1722386"/>
            <a:ext cx="7886700" cy="475215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File: </a:t>
            </a:r>
            <a:r>
              <a:rPr lang="en-GB" sz="3200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Blacksmith: </a:t>
            </a:r>
            <a:r>
              <a:rPr lang="en-GB" sz="3200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Lamed: </a:t>
            </a:r>
            <a:r>
              <a:rPr lang="en-GB" sz="3200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Tremendous: </a:t>
            </a:r>
            <a:r>
              <a:rPr lang="en-GB" sz="3200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46FC-BA55-4841-B12E-89995EBA6B2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B77BA-0563-47FD-9971-80448D828AB1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241589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471" y="975722"/>
            <a:ext cx="460149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2800" dirty="0">
                <a:solidFill>
                  <a:srgbClr val="FF0000"/>
                </a:solidFill>
                <a:latin typeface="+mn-lt"/>
              </a:rPr>
              <a:t>Selecting </a:t>
            </a:r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4000" b="1" dirty="0">
                <a:latin typeface="+mn-lt"/>
              </a:rPr>
              <a:t>Success in Reading</a:t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3" y="2419742"/>
            <a:ext cx="8229600" cy="39982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GB" sz="9600" dirty="0"/>
              <a:t>To achieve high levels in reading, you need to be able to use PEA well.</a:t>
            </a:r>
          </a:p>
          <a:p>
            <a:pPr algn="ctr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/>
              <a:t>What does PEA stand for?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ANALYSIS</a:t>
            </a:r>
            <a:endParaRPr lang="en-GB" sz="11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972879" y="323165"/>
            <a:ext cx="2208025" cy="70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213DB9-3164-4C46-B9EB-ED462D208D0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1198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3338" y="848496"/>
            <a:ext cx="5294671" cy="9070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85542" y="1854758"/>
            <a:ext cx="7933993" cy="4415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POINT: </a:t>
            </a:r>
            <a:r>
              <a:rPr lang="en-GB" sz="2800" dirty="0"/>
              <a:t>Give your answer to the question.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216" y="2873647"/>
            <a:ext cx="73729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4000" dirty="0"/>
              <a:t>How does </a:t>
            </a:r>
            <a:r>
              <a:rPr lang="en-GB" sz="4000" dirty="0" err="1"/>
              <a:t>Magwitch</a:t>
            </a:r>
            <a:r>
              <a:rPr lang="en-GB" sz="4000" dirty="0"/>
              <a:t> terrorise Pip?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158" y="3942014"/>
            <a:ext cx="684076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Magwitch</a:t>
            </a:r>
            <a:r>
              <a:rPr lang="en-GB" sz="3600" dirty="0"/>
              <a:t> uses threats which are both physical and psychological to terrorise Pip.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887" y="-29217"/>
            <a:ext cx="8465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01CBF-344B-4808-9899-B37D2FBE3AF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444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3872" y="2202025"/>
            <a:ext cx="7975655" cy="38038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EVIDENCE: </a:t>
            </a:r>
            <a:r>
              <a:rPr lang="en-GB" sz="2800" dirty="0"/>
              <a:t>Use a quotation from the    novel to show what you have said is true.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36723" y="852153"/>
            <a:ext cx="5132439" cy="90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16" y="3565340"/>
            <a:ext cx="3175851" cy="211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8D300-3969-4FDF-B67A-727B8846F04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892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456" y="930358"/>
            <a:ext cx="5309419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</a:t>
            </a:r>
            <a:r>
              <a:rPr lang="en-GB" b="1" dirty="0">
                <a:solidFill>
                  <a:srgbClr val="F99107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22143" y="2540005"/>
            <a:ext cx="799288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/>
              <a:t>Read through </a:t>
            </a:r>
          </a:p>
          <a:p>
            <a:pPr algn="ctr"/>
            <a:r>
              <a:rPr lang="en-GB" sz="4000" dirty="0"/>
              <a:t>Pages 4 and 5</a:t>
            </a:r>
          </a:p>
          <a:p>
            <a:r>
              <a:rPr lang="en-GB" sz="4000" dirty="0"/>
              <a:t> </a:t>
            </a:r>
          </a:p>
          <a:p>
            <a:pPr algn="ctr"/>
            <a:r>
              <a:rPr lang="en-GB" sz="4000" u="sng" dirty="0"/>
              <a:t>Underline those words which show Pip is physically disorientated.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693174" y="0"/>
            <a:ext cx="84508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81084" y="409404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F71426-DF70-4918-8F4A-A0382266AE5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35155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6116" y="969496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8935" y="2358784"/>
            <a:ext cx="6880033" cy="52322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GB" sz="2800" dirty="0"/>
              <a:t>Show that you understand the language used.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47773" y="3523705"/>
            <a:ext cx="7202358" cy="181588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Demonstrate that you are able to pick out a key word or phrase and examine its significance. </a:t>
            </a:r>
          </a:p>
          <a:p>
            <a:r>
              <a:rPr lang="en-GB" sz="2800" dirty="0"/>
              <a:t> Look at the associated connotations of the word/phrase and how it answers your question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886" y="-846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40224" y="396018"/>
            <a:ext cx="2323070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5" y="2250349"/>
            <a:ext cx="800098" cy="7400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6" y="4076840"/>
            <a:ext cx="767147" cy="7096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E7438-5C07-4492-9C4A-29FAAE1515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4685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1680</Words>
  <Application>Microsoft Office PowerPoint</Application>
  <PresentationFormat>On-screen Show (4:3)</PresentationFormat>
  <Paragraphs>190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Office Theme</vt:lpstr>
      <vt:lpstr>Recalling Information</vt:lpstr>
      <vt:lpstr>Learning Objectives: To be able to recall information; to select and deconstruct how a writer uses language to create meaning. </vt:lpstr>
      <vt:lpstr>PowerPoint Presentation</vt:lpstr>
      <vt:lpstr>PowerPoint Presentation</vt:lpstr>
      <vt:lpstr> Selecting  Success in Reading </vt:lpstr>
      <vt:lpstr>Achieving in Reading</vt:lpstr>
      <vt:lpstr>PowerPoint Presentation</vt:lpstr>
      <vt:lpstr>Selecting information</vt:lpstr>
      <vt:lpstr>Deconstructing</vt:lpstr>
      <vt:lpstr>Deconstructing</vt:lpstr>
      <vt:lpstr>Selecting and Deconstructing</vt:lpstr>
      <vt:lpstr>PowerPoint Presentation</vt:lpstr>
      <vt:lpstr>Learning Objectives:  To be able to recall prior learning; to select and deconstruct how a writer uses language to create meaning   </vt:lpstr>
      <vt:lpstr>PowerPoint Presentation</vt:lpstr>
      <vt:lpstr>PowerPoint Presentation</vt:lpstr>
      <vt:lpstr>Context</vt:lpstr>
      <vt:lpstr>Turn to page 6</vt:lpstr>
      <vt:lpstr>Questions 1 and 2  These questions are based on the first part of the text, up to go up and knock on the front door.</vt:lpstr>
      <vt:lpstr>Questions 1 and 2</vt:lpstr>
      <vt:lpstr>PowerPoint Presentation</vt:lpstr>
      <vt:lpstr>Learning Objectives:  To be able to recall prior learning; to select and deconstruct how a writer uses language to create meaning   </vt:lpstr>
      <vt:lpstr>PowerPoint Presentation</vt:lpstr>
      <vt:lpstr>PowerPoint Presentation</vt:lpstr>
      <vt:lpstr>PowerPoint Presentation</vt:lpstr>
      <vt:lpstr>Questions 5 and 6</vt:lpstr>
      <vt:lpstr>PowerPoint Presentation</vt:lpstr>
      <vt:lpstr>PowerPoint Presentation</vt:lpstr>
    </vt:vector>
  </TitlesOfParts>
  <Company>Towers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Rebecca Wood</dc:creator>
  <cp:lastModifiedBy>A Allen</cp:lastModifiedBy>
  <cp:revision>85</cp:revision>
  <dcterms:created xsi:type="dcterms:W3CDTF">2016-07-05T13:18:53Z</dcterms:created>
  <dcterms:modified xsi:type="dcterms:W3CDTF">2020-09-25T14:17:10Z</dcterms:modified>
</cp:coreProperties>
</file>