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0" r:id="rId2"/>
    <p:sldId id="311" r:id="rId3"/>
    <p:sldId id="289" r:id="rId4"/>
    <p:sldId id="294" r:id="rId5"/>
    <p:sldId id="291" r:id="rId6"/>
    <p:sldId id="292" r:id="rId7"/>
    <p:sldId id="293" r:id="rId8"/>
    <p:sldId id="295" r:id="rId9"/>
    <p:sldId id="296" r:id="rId10"/>
    <p:sldId id="297" r:id="rId11"/>
    <p:sldId id="312" r:id="rId12"/>
    <p:sldId id="299" r:id="rId13"/>
    <p:sldId id="298" r:id="rId14"/>
    <p:sldId id="300" r:id="rId15"/>
    <p:sldId id="258" r:id="rId16"/>
    <p:sldId id="259"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CC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860" autoAdjust="0"/>
  </p:normalViewPr>
  <p:slideViewPr>
    <p:cSldViewPr snapToGrid="0">
      <p:cViewPr varScale="1">
        <p:scale>
          <a:sx n="61" d="100"/>
          <a:sy n="61" d="100"/>
        </p:scale>
        <p:origin x="16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3EE43-3AF1-415B-81EE-0C454157B10F}" type="datetimeFigureOut">
              <a:rPr lang="en-GB" smtClean="0"/>
              <a:t>04/10/2020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63879-6B12-4D69-9831-F39C2EBEE23C}" type="slidenum">
              <a:rPr lang="en-GB" smtClean="0"/>
              <a:t>‹#›</a:t>
            </a:fld>
            <a:endParaRPr lang="en-GB"/>
          </a:p>
        </p:txBody>
      </p:sp>
    </p:spTree>
    <p:extLst>
      <p:ext uri="{BB962C8B-B14F-4D97-AF65-F5344CB8AC3E}">
        <p14:creationId xmlns:p14="http://schemas.microsoft.com/office/powerpoint/2010/main" val="185058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5</a:t>
            </a:r>
          </a:p>
        </p:txBody>
      </p:sp>
      <p:sp>
        <p:nvSpPr>
          <p:cNvPr id="4" name="Slide Number Placeholder 3"/>
          <p:cNvSpPr>
            <a:spLocks noGrp="1"/>
          </p:cNvSpPr>
          <p:nvPr>
            <p:ph type="sldNum" sz="quarter" idx="5"/>
          </p:nvPr>
        </p:nvSpPr>
        <p:spPr/>
        <p:txBody>
          <a:bodyPr/>
          <a:lstStyle/>
          <a:p>
            <a:fld id="{72963879-6B12-4D69-9831-F39C2EBEE23C}" type="slidenum">
              <a:rPr lang="en-GB" smtClean="0"/>
              <a:t>1</a:t>
            </a:fld>
            <a:endParaRPr lang="en-GB"/>
          </a:p>
        </p:txBody>
      </p:sp>
    </p:spTree>
    <p:extLst>
      <p:ext uri="{BB962C8B-B14F-4D97-AF65-F5344CB8AC3E}">
        <p14:creationId xmlns:p14="http://schemas.microsoft.com/office/powerpoint/2010/main" val="3044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5</a:t>
            </a:r>
          </a:p>
        </p:txBody>
      </p:sp>
      <p:sp>
        <p:nvSpPr>
          <p:cNvPr id="4" name="Slide Number Placeholder 3"/>
          <p:cNvSpPr>
            <a:spLocks noGrp="1"/>
          </p:cNvSpPr>
          <p:nvPr>
            <p:ph type="sldNum" sz="quarter" idx="5"/>
          </p:nvPr>
        </p:nvSpPr>
        <p:spPr/>
        <p:txBody>
          <a:bodyPr/>
          <a:lstStyle/>
          <a:p>
            <a:fld id="{72963879-6B12-4D69-9831-F39C2EBEE23C}" type="slidenum">
              <a:rPr lang="en-GB" smtClean="0"/>
              <a:t>2</a:t>
            </a:fld>
            <a:endParaRPr lang="en-GB"/>
          </a:p>
        </p:txBody>
      </p:sp>
    </p:spTree>
    <p:extLst>
      <p:ext uri="{BB962C8B-B14F-4D97-AF65-F5344CB8AC3E}">
        <p14:creationId xmlns:p14="http://schemas.microsoft.com/office/powerpoint/2010/main" val="266291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4</a:t>
            </a:fld>
            <a:endParaRPr lang="en-GB"/>
          </a:p>
        </p:txBody>
      </p:sp>
    </p:spTree>
    <p:extLst>
      <p:ext uri="{BB962C8B-B14F-4D97-AF65-F5344CB8AC3E}">
        <p14:creationId xmlns:p14="http://schemas.microsoft.com/office/powerpoint/2010/main" val="305072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6</a:t>
            </a:r>
          </a:p>
        </p:txBody>
      </p:sp>
      <p:sp>
        <p:nvSpPr>
          <p:cNvPr id="4" name="Slide Number Placeholder 3"/>
          <p:cNvSpPr>
            <a:spLocks noGrp="1"/>
          </p:cNvSpPr>
          <p:nvPr>
            <p:ph type="sldNum" sz="quarter" idx="5"/>
          </p:nvPr>
        </p:nvSpPr>
        <p:spPr/>
        <p:txBody>
          <a:bodyPr/>
          <a:lstStyle/>
          <a:p>
            <a:fld id="{72963879-6B12-4D69-9831-F39C2EBEE23C}" type="slidenum">
              <a:rPr lang="en-GB" smtClean="0"/>
              <a:t>9</a:t>
            </a:fld>
            <a:endParaRPr lang="en-GB"/>
          </a:p>
        </p:txBody>
      </p:sp>
    </p:spTree>
    <p:extLst>
      <p:ext uri="{BB962C8B-B14F-4D97-AF65-F5344CB8AC3E}">
        <p14:creationId xmlns:p14="http://schemas.microsoft.com/office/powerpoint/2010/main" val="335103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10</a:t>
            </a:fld>
            <a:endParaRPr lang="en-GB"/>
          </a:p>
        </p:txBody>
      </p:sp>
    </p:spTree>
    <p:extLst>
      <p:ext uri="{BB962C8B-B14F-4D97-AF65-F5344CB8AC3E}">
        <p14:creationId xmlns:p14="http://schemas.microsoft.com/office/powerpoint/2010/main" val="17611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7211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70195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25445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4BD-A523-423E-B2A0-D5D25F53646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192001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634BD-A523-423E-B2A0-D5D25F53646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55769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A634BD-A523-423E-B2A0-D5D25F53646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58385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A634BD-A523-423E-B2A0-D5D25F536465}" type="datetimeFigureOut">
              <a:rPr lang="en-GB" smtClean="0"/>
              <a:t>04/10/2020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32892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634BD-A523-423E-B2A0-D5D25F536465}" type="datetimeFigureOut">
              <a:rPr lang="en-GB" smtClean="0"/>
              <a:t>04/10/2020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0149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34BD-A523-423E-B2A0-D5D25F536465}" type="datetimeFigureOut">
              <a:rPr lang="en-GB" smtClean="0"/>
              <a:t>04/10/2020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87100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634BD-A523-423E-B2A0-D5D25F53646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25850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634BD-A523-423E-B2A0-D5D25F53646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5E343-CD3B-423F-8791-8DA4EE611387}" type="slidenum">
              <a:rPr lang="en-GB" smtClean="0"/>
              <a:t>‹#›</a:t>
            </a:fld>
            <a:endParaRPr lang="en-GB"/>
          </a:p>
        </p:txBody>
      </p:sp>
    </p:spTree>
    <p:extLst>
      <p:ext uri="{BB962C8B-B14F-4D97-AF65-F5344CB8AC3E}">
        <p14:creationId xmlns:p14="http://schemas.microsoft.com/office/powerpoint/2010/main" val="256325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34BD-A523-423E-B2A0-D5D25F536465}" type="datetimeFigureOut">
              <a:rPr lang="en-GB" smtClean="0"/>
              <a:t>04/10/2020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E343-CD3B-423F-8791-8DA4EE611387}" type="slidenum">
              <a:rPr lang="en-GB" smtClean="0"/>
              <a:t>‹#›</a:t>
            </a:fld>
            <a:endParaRPr lang="en-GB"/>
          </a:p>
        </p:txBody>
      </p:sp>
    </p:spTree>
    <p:extLst>
      <p:ext uri="{BB962C8B-B14F-4D97-AF65-F5344CB8AC3E}">
        <p14:creationId xmlns:p14="http://schemas.microsoft.com/office/powerpoint/2010/main" val="2232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A7863-C2E2-41BE-B585-5F167994C8DD}"/>
              </a:ext>
            </a:extLst>
          </p:cNvPr>
          <p:cNvSpPr>
            <a:spLocks noGrp="1"/>
          </p:cNvSpPr>
          <p:nvPr>
            <p:ph idx="1"/>
          </p:nvPr>
        </p:nvSpPr>
        <p:spPr>
          <a:xfrm>
            <a:off x="835127" y="1545405"/>
            <a:ext cx="8308871" cy="4958633"/>
          </a:xfrm>
          <a:solidFill>
            <a:srgbClr val="FFFFFF"/>
          </a:solidFill>
        </p:spPr>
        <p:txBody>
          <a:bodyPr/>
          <a:lstStyle/>
          <a:p>
            <a:pPr marL="742950" indent="-742950">
              <a:buFont typeface="+mj-lt"/>
              <a:buAutoNum type="arabicPeriod"/>
            </a:pPr>
            <a:r>
              <a:rPr lang="en-GB" dirty="0"/>
              <a:t>Feeling as if you might vomit.</a:t>
            </a:r>
          </a:p>
          <a:p>
            <a:pPr marL="742950" indent="-742950">
              <a:buFont typeface="+mj-lt"/>
              <a:buAutoNum type="arabicPeriod"/>
            </a:pPr>
            <a:r>
              <a:rPr lang="en-GB" dirty="0"/>
              <a:t>The feeling or state of having no hope.</a:t>
            </a:r>
          </a:p>
          <a:p>
            <a:pPr marL="742950" indent="-742950">
              <a:buFont typeface="+mj-lt"/>
              <a:buAutoNum type="arabicPeriod"/>
            </a:pPr>
            <a:r>
              <a:rPr lang="en-GB" dirty="0"/>
              <a:t>Something that is required or compulsory often by law.</a:t>
            </a:r>
          </a:p>
          <a:p>
            <a:pPr marL="742950" indent="-742950">
              <a:buFont typeface="+mj-lt"/>
              <a:buAutoNum type="arabicPeriod"/>
            </a:pPr>
            <a:r>
              <a:rPr lang="en-GB" dirty="0"/>
              <a:t>Brief and using few words.</a:t>
            </a:r>
          </a:p>
          <a:p>
            <a:pPr marL="0" indent="0" algn="ctr">
              <a:buNone/>
            </a:pPr>
            <a:endParaRPr lang="en-GB" sz="3600" b="1" dirty="0"/>
          </a:p>
          <a:p>
            <a:pPr marL="0" indent="0" algn="ctr">
              <a:buNone/>
            </a:pPr>
            <a:r>
              <a:rPr lang="en-GB" sz="3600" b="1" dirty="0"/>
              <a:t>Mandatory    Terse   Nauseous    Grimness </a:t>
            </a:r>
          </a:p>
          <a:p>
            <a:endParaRPr lang="en-GB" dirty="0"/>
          </a:p>
        </p:txBody>
      </p:sp>
      <p:sp>
        <p:nvSpPr>
          <p:cNvPr id="4" name="TextBox 3">
            <a:extLst>
              <a:ext uri="{FF2B5EF4-FFF2-40B4-BE49-F238E27FC236}">
                <a16:creationId xmlns:a16="http://schemas.microsoft.com/office/drawing/2014/main" id="{2A720ECD-3651-472A-A748-B608A2E9D9F9}"/>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5" name="Title 1">
            <a:extLst>
              <a:ext uri="{FF2B5EF4-FFF2-40B4-BE49-F238E27FC236}">
                <a16:creationId xmlns:a16="http://schemas.microsoft.com/office/drawing/2014/main" id="{A8790049-AA9F-4E2E-AEEB-2DF17B09A4B3}"/>
              </a:ext>
            </a:extLst>
          </p:cNvPr>
          <p:cNvSpPr txBox="1">
            <a:spLocks/>
          </p:cNvSpPr>
          <p:nvPr/>
        </p:nvSpPr>
        <p:spPr>
          <a:xfrm>
            <a:off x="1061830" y="784276"/>
            <a:ext cx="7807463" cy="608885"/>
          </a:xfrm>
          <a:prstGeom prst="rect">
            <a:avLst/>
          </a:prstGeom>
          <a:solidFill>
            <a:srgbClr val="FFFFFF"/>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Match the words to their definitions.</a:t>
            </a:r>
          </a:p>
        </p:txBody>
      </p:sp>
      <p:sp>
        <p:nvSpPr>
          <p:cNvPr id="6" name="Rectangle 5">
            <a:extLst>
              <a:ext uri="{FF2B5EF4-FFF2-40B4-BE49-F238E27FC236}">
                <a16:creationId xmlns:a16="http://schemas.microsoft.com/office/drawing/2014/main" id="{77A6A2AC-0F89-4469-80AA-E71A96096D80}"/>
              </a:ext>
            </a:extLst>
          </p:cNvPr>
          <p:cNvSpPr/>
          <p:nvPr/>
        </p:nvSpPr>
        <p:spPr>
          <a:xfrm>
            <a:off x="707886" y="-17520"/>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Tree>
    <p:extLst>
      <p:ext uri="{BB962C8B-B14F-4D97-AF65-F5344CB8AC3E}">
        <p14:creationId xmlns:p14="http://schemas.microsoft.com/office/powerpoint/2010/main" val="228540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86" y="250008"/>
            <a:ext cx="4071934" cy="6357982"/>
          </a:xfrm>
          <a:solidFill>
            <a:schemeClr val="accent1">
              <a:lumMod val="20000"/>
              <a:lumOff val="80000"/>
            </a:schemeClr>
          </a:solidFill>
        </p:spPr>
        <p:txBody>
          <a:bodyPr>
            <a:normAutofit/>
          </a:bodyPr>
          <a:lstStyle/>
          <a:p>
            <a:pPr algn="ctr"/>
            <a:r>
              <a:rPr lang="en-GB" sz="3600" b="1" dirty="0">
                <a:latin typeface="+mn-lt"/>
              </a:rPr>
              <a:t>Learning Objective:</a:t>
            </a:r>
            <a:br>
              <a:rPr lang="en-GB" sz="3600" b="1" dirty="0">
                <a:latin typeface="+mn-lt"/>
              </a:rPr>
            </a:br>
            <a:br>
              <a:rPr lang="en-GB" sz="3600" b="1" dirty="0">
                <a:latin typeface="+mn-lt"/>
              </a:rPr>
            </a:b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br>
              <a:rPr lang="en-GB" sz="3600" dirty="0">
                <a:latin typeface="Comic Sans MS" pitchFamily="66" charset="0"/>
              </a:rPr>
            </a:br>
            <a:endParaRPr lang="en-GB" sz="3600" dirty="0">
              <a:latin typeface="Comic Sans MS" pitchFamily="66" charset="0"/>
            </a:endParaRPr>
          </a:p>
        </p:txBody>
      </p:sp>
      <p:pic>
        <p:nvPicPr>
          <p:cNvPr id="4" name="Picture 1" descr="Objectives &amp; Assessment Model.png"/>
          <p:cNvPicPr>
            <a:picLocks noChangeAspect="1"/>
          </p:cNvPicPr>
          <p:nvPr/>
        </p:nvPicPr>
        <p:blipFill>
          <a:blip r:embed="rId3" cstate="print"/>
          <a:srcRect l="3215"/>
          <a:stretch>
            <a:fillRect/>
          </a:stretch>
        </p:blipFill>
        <p:spPr bwMode="auto">
          <a:xfrm>
            <a:off x="4896526" y="1078459"/>
            <a:ext cx="4247474" cy="4009736"/>
          </a:xfrm>
          <a:prstGeom prst="rect">
            <a:avLst/>
          </a:prstGeom>
          <a:noFill/>
          <a:ln w="9525">
            <a:noFill/>
            <a:miter lim="800000"/>
            <a:headEnd/>
            <a:tailEnd/>
          </a:ln>
        </p:spPr>
      </p:pic>
      <p:sp>
        <p:nvSpPr>
          <p:cNvPr id="5" name="TextBox 4">
            <a:extLst>
              <a:ext uri="{FF2B5EF4-FFF2-40B4-BE49-F238E27FC236}">
                <a16:creationId xmlns:a16="http://schemas.microsoft.com/office/drawing/2014/main" id="{E7D3AEE3-2471-4A66-8E24-8FD7F9AFE349}"/>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Tree>
    <p:extLst>
      <p:ext uri="{BB962C8B-B14F-4D97-AF65-F5344CB8AC3E}">
        <p14:creationId xmlns:p14="http://schemas.microsoft.com/office/powerpoint/2010/main" val="357617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CF4937-F61C-4328-AC7B-D6628FC89889}"/>
              </a:ext>
            </a:extLst>
          </p:cNvPr>
          <p:cNvSpPr>
            <a:spLocks noGrp="1"/>
          </p:cNvSpPr>
          <p:nvPr>
            <p:ph idx="1"/>
          </p:nvPr>
        </p:nvSpPr>
        <p:spPr>
          <a:xfrm>
            <a:off x="942975" y="1619147"/>
            <a:ext cx="7886700" cy="4351338"/>
          </a:xfrm>
          <a:solidFill>
            <a:srgbClr val="FFFFFF"/>
          </a:solidFill>
        </p:spPr>
        <p:txBody>
          <a:bodyPr/>
          <a:lstStyle/>
          <a:p>
            <a:pPr marL="0" indent="0">
              <a:buNone/>
            </a:pPr>
            <a:r>
              <a:rPr lang="en-GB" sz="4800" dirty="0"/>
              <a:t>Fact:</a:t>
            </a:r>
          </a:p>
          <a:p>
            <a:pPr marL="0" indent="0">
              <a:buNone/>
            </a:pPr>
            <a:endParaRPr lang="en-GB" sz="4800" dirty="0"/>
          </a:p>
          <a:p>
            <a:pPr marL="0" indent="0">
              <a:buNone/>
            </a:pPr>
            <a:r>
              <a:rPr lang="en-GB" sz="4800" dirty="0"/>
              <a:t>Opinion:</a:t>
            </a:r>
          </a:p>
          <a:p>
            <a:pPr marL="0" indent="0">
              <a:buNone/>
            </a:pPr>
            <a:endParaRPr lang="en-GB" sz="4800" dirty="0"/>
          </a:p>
          <a:p>
            <a:pPr marL="0" indent="0">
              <a:buNone/>
            </a:pPr>
            <a:r>
              <a:rPr lang="en-GB" sz="4800" dirty="0"/>
              <a:t>Evaluate:</a:t>
            </a:r>
          </a:p>
          <a:p>
            <a:pPr marL="0" indent="0">
              <a:buNone/>
            </a:pPr>
            <a:endParaRPr lang="en-GB" dirty="0"/>
          </a:p>
        </p:txBody>
      </p:sp>
      <p:sp>
        <p:nvSpPr>
          <p:cNvPr id="4" name="TextBox 3">
            <a:extLst>
              <a:ext uri="{FF2B5EF4-FFF2-40B4-BE49-F238E27FC236}">
                <a16:creationId xmlns:a16="http://schemas.microsoft.com/office/drawing/2014/main" id="{3B016AF8-4421-4B13-9C40-2A38ADD98F5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5" name="Rectangle 4">
            <a:extLst>
              <a:ext uri="{FF2B5EF4-FFF2-40B4-BE49-F238E27FC236}">
                <a16:creationId xmlns:a16="http://schemas.microsoft.com/office/drawing/2014/main" id="{E97A3DF1-5D0B-4D94-9C2C-F3FCF796AB7A}"/>
              </a:ext>
            </a:extLst>
          </p:cNvPr>
          <p:cNvSpPr/>
          <p:nvPr/>
        </p:nvSpPr>
        <p:spPr>
          <a:xfrm>
            <a:off x="707887" y="0"/>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
        <p:nvSpPr>
          <p:cNvPr id="6" name="Title 1">
            <a:extLst>
              <a:ext uri="{FF2B5EF4-FFF2-40B4-BE49-F238E27FC236}">
                <a16:creationId xmlns:a16="http://schemas.microsoft.com/office/drawing/2014/main" id="{52A19FD2-783C-45DB-B5A2-DDE06018C6EB}"/>
              </a:ext>
            </a:extLst>
          </p:cNvPr>
          <p:cNvSpPr txBox="1">
            <a:spLocks/>
          </p:cNvSpPr>
          <p:nvPr/>
        </p:nvSpPr>
        <p:spPr>
          <a:xfrm>
            <a:off x="1022212" y="537238"/>
            <a:ext cx="7807463" cy="608885"/>
          </a:xfrm>
          <a:prstGeom prst="rect">
            <a:avLst/>
          </a:prstGeom>
          <a:solidFill>
            <a:srgbClr val="FFFF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Write definitions for the following key vocabulary:</a:t>
            </a:r>
          </a:p>
        </p:txBody>
      </p:sp>
    </p:spTree>
    <p:extLst>
      <p:ext uri="{BB962C8B-B14F-4D97-AF65-F5344CB8AC3E}">
        <p14:creationId xmlns:p14="http://schemas.microsoft.com/office/powerpoint/2010/main" val="281568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887" y="-4206"/>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
        <p:nvSpPr>
          <p:cNvPr id="5" name="Rectangle 4"/>
          <p:cNvSpPr/>
          <p:nvPr/>
        </p:nvSpPr>
        <p:spPr>
          <a:xfrm>
            <a:off x="1118023" y="2055817"/>
            <a:ext cx="761584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6000" dirty="0">
                <a:solidFill>
                  <a:srgbClr val="0070C0"/>
                </a:solidFill>
              </a:rPr>
              <a:t>The Dursleys are not good parental figures.</a:t>
            </a:r>
            <a:endParaRPr lang="en-GB" sz="9600" dirty="0">
              <a:solidFill>
                <a:srgbClr val="0070C0"/>
              </a:solidFill>
            </a:endParaRPr>
          </a:p>
        </p:txBody>
      </p:sp>
      <p:sp>
        <p:nvSpPr>
          <p:cNvPr id="6" name="TextBox 5">
            <a:extLst>
              <a:ext uri="{FF2B5EF4-FFF2-40B4-BE49-F238E27FC236}">
                <a16:creationId xmlns:a16="http://schemas.microsoft.com/office/drawing/2014/main" id="{FB16D5FF-32D0-4EC0-BE77-8577EBC4F605}"/>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404673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91920190"/>
              </p:ext>
            </p:extLst>
          </p:nvPr>
        </p:nvGraphicFramePr>
        <p:xfrm>
          <a:off x="1127950" y="1664501"/>
          <a:ext cx="7886700" cy="4546600"/>
        </p:xfrm>
        <a:graphic>
          <a:graphicData uri="http://schemas.openxmlformats.org/drawingml/2006/table">
            <a:tbl>
              <a:tblPr firstRow="1" bandRow="1">
                <a:tableStyleId>{00A15C55-8517-42AA-B614-E9B94910E393}</a:tableStyleId>
              </a:tblPr>
              <a:tblGrid>
                <a:gridCol w="3943350">
                  <a:extLst>
                    <a:ext uri="{9D8B030D-6E8A-4147-A177-3AD203B41FA5}">
                      <a16:colId xmlns:a16="http://schemas.microsoft.com/office/drawing/2014/main" val="1945547243"/>
                    </a:ext>
                  </a:extLst>
                </a:gridCol>
                <a:gridCol w="3943350">
                  <a:extLst>
                    <a:ext uri="{9D8B030D-6E8A-4147-A177-3AD203B41FA5}">
                      <a16:colId xmlns:a16="http://schemas.microsoft.com/office/drawing/2014/main" val="1676581829"/>
                    </a:ext>
                  </a:extLst>
                </a:gridCol>
              </a:tblGrid>
              <a:tr h="659986">
                <a:tc>
                  <a:txBody>
                    <a:bodyPr/>
                    <a:lstStyle/>
                    <a:p>
                      <a:pPr algn="ctr"/>
                      <a:r>
                        <a:rPr lang="en-GB" sz="2800" dirty="0"/>
                        <a:t>FOR</a:t>
                      </a:r>
                    </a:p>
                  </a:txBody>
                  <a:tcPr/>
                </a:tc>
                <a:tc>
                  <a:txBody>
                    <a:bodyPr/>
                    <a:lstStyle/>
                    <a:p>
                      <a:pPr algn="ctr"/>
                      <a:r>
                        <a:rPr lang="en-GB" sz="2800" dirty="0"/>
                        <a:t>AGAINST</a:t>
                      </a:r>
                    </a:p>
                  </a:txBody>
                  <a:tcPr/>
                </a:tc>
                <a:extLst>
                  <a:ext uri="{0D108BD9-81ED-4DB2-BD59-A6C34878D82A}">
                    <a16:rowId xmlns:a16="http://schemas.microsoft.com/office/drawing/2014/main" val="1160053310"/>
                  </a:ext>
                </a:extLst>
              </a:tr>
              <a:tr h="3886614">
                <a:tc>
                  <a:txBody>
                    <a:bodyPr/>
                    <a:lstStyle/>
                    <a:p>
                      <a:r>
                        <a:rPr lang="en-GB" sz="1800" kern="1200" dirty="0">
                          <a:solidFill>
                            <a:schemeClr val="dk1"/>
                          </a:solidFill>
                          <a:effectLst/>
                          <a:latin typeface="+mn-lt"/>
                          <a:ea typeface="+mn-ea"/>
                          <a:cs typeface="+mn-cs"/>
                        </a:rPr>
                        <a:t>“the cupboard under the stairs was full of them, and that was where he slept.”</a:t>
                      </a:r>
                      <a:endParaRPr lang="en-GB" dirty="0"/>
                    </a:p>
                  </a:txBody>
                  <a:tcPr/>
                </a:tc>
                <a:tc>
                  <a:txBody>
                    <a:bodyPr/>
                    <a:lstStyle/>
                    <a:p>
                      <a:r>
                        <a:rPr lang="en-GB" sz="1800" kern="1200" dirty="0">
                          <a:solidFill>
                            <a:schemeClr val="dk1"/>
                          </a:solidFill>
                          <a:effectLst/>
                          <a:latin typeface="+mn-lt"/>
                          <a:ea typeface="+mn-ea"/>
                          <a:cs typeface="+mn-cs"/>
                        </a:rPr>
                        <a:t>“It looked as though Dudley had got the new computer he wanted”</a:t>
                      </a:r>
                      <a:endParaRPr lang="en-GB" dirty="0"/>
                    </a:p>
                  </a:txBody>
                  <a:tcPr/>
                </a:tc>
                <a:extLst>
                  <a:ext uri="{0D108BD9-81ED-4DB2-BD59-A6C34878D82A}">
                    <a16:rowId xmlns:a16="http://schemas.microsoft.com/office/drawing/2014/main" val="1892783559"/>
                  </a:ext>
                </a:extLst>
              </a:tr>
            </a:tbl>
          </a:graphicData>
        </a:graphic>
      </p:graphicFrame>
      <p:sp>
        <p:nvSpPr>
          <p:cNvPr id="4" name="Rectangle 3"/>
          <p:cNvSpPr/>
          <p:nvPr/>
        </p:nvSpPr>
        <p:spPr>
          <a:xfrm>
            <a:off x="628651" y="-13881"/>
            <a:ext cx="8515350"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
        <p:nvSpPr>
          <p:cNvPr id="5" name="Rectangle 4"/>
          <p:cNvSpPr/>
          <p:nvPr/>
        </p:nvSpPr>
        <p:spPr>
          <a:xfrm>
            <a:off x="837237" y="562708"/>
            <a:ext cx="817741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600" dirty="0">
                <a:solidFill>
                  <a:srgbClr val="0070C0"/>
                </a:solidFill>
              </a:rPr>
              <a:t>The Dursleys are not good parental figures.</a:t>
            </a:r>
            <a:endParaRPr lang="en-GB" sz="6000" dirty="0">
              <a:solidFill>
                <a:srgbClr val="0070C0"/>
              </a:solidFill>
            </a:endParaRPr>
          </a:p>
        </p:txBody>
      </p:sp>
      <p:sp>
        <p:nvSpPr>
          <p:cNvPr id="7" name="TextBox 6">
            <a:extLst>
              <a:ext uri="{FF2B5EF4-FFF2-40B4-BE49-F238E27FC236}">
                <a16:creationId xmlns:a16="http://schemas.microsoft.com/office/drawing/2014/main" id="{E94CB4CC-6474-47EC-9525-FB5F3E448480}"/>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6357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763" y="1413062"/>
            <a:ext cx="8111244"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rgbClr val="0070C0"/>
                </a:solidFill>
              </a:rPr>
              <a:t>The Dursleys are not good parental figures.</a:t>
            </a:r>
          </a:p>
          <a:p>
            <a:pPr algn="ctr"/>
            <a:r>
              <a:rPr lang="en-GB" sz="2800" b="1" dirty="0">
                <a:solidFill>
                  <a:srgbClr val="0070C0"/>
                </a:solidFill>
              </a:rPr>
              <a:t> </a:t>
            </a:r>
            <a:r>
              <a:rPr lang="en-GB" sz="2800" dirty="0">
                <a:solidFill>
                  <a:srgbClr val="0070C0"/>
                </a:solidFill>
              </a:rPr>
              <a:t>Do you agree with this statement?</a:t>
            </a:r>
            <a:endParaRPr lang="en-GB" sz="4800" dirty="0">
              <a:solidFill>
                <a:srgbClr val="0070C0"/>
              </a:solidFill>
            </a:endParaRPr>
          </a:p>
          <a:p>
            <a:pPr algn="ctr"/>
            <a:endParaRPr lang="en-GB" sz="3200" dirty="0"/>
          </a:p>
          <a:p>
            <a:r>
              <a:rPr lang="en-GB" sz="3200" b="1" dirty="0">
                <a:ln>
                  <a:solidFill>
                    <a:sysClr val="windowText" lastClr="000000"/>
                  </a:solidFill>
                </a:ln>
                <a:solidFill>
                  <a:srgbClr val="FF0000"/>
                </a:solidFill>
              </a:rPr>
              <a:t>P:</a:t>
            </a:r>
            <a:r>
              <a:rPr lang="en-GB" sz="3200" dirty="0">
                <a:ln>
                  <a:solidFill>
                    <a:sysClr val="windowText" lastClr="000000"/>
                  </a:solidFill>
                </a:ln>
                <a:solidFill>
                  <a:srgbClr val="FF0000"/>
                </a:solidFill>
              </a:rPr>
              <a:t> </a:t>
            </a:r>
            <a:r>
              <a:rPr lang="en-GB" sz="3200" dirty="0"/>
              <a:t>I believe…</a:t>
            </a:r>
          </a:p>
          <a:p>
            <a:r>
              <a:rPr lang="en-GB" sz="3200" b="1" dirty="0">
                <a:ln>
                  <a:solidFill>
                    <a:sysClr val="windowText" lastClr="000000"/>
                  </a:solidFill>
                </a:ln>
                <a:solidFill>
                  <a:srgbClr val="FFC000"/>
                </a:solidFill>
              </a:rPr>
              <a:t>E: </a:t>
            </a:r>
            <a:r>
              <a:rPr lang="en-GB" sz="3200" dirty="0"/>
              <a:t>The text says, “…”</a:t>
            </a:r>
          </a:p>
          <a:p>
            <a:r>
              <a:rPr lang="en-GB" sz="3200" b="1" dirty="0">
                <a:ln>
                  <a:solidFill>
                    <a:sysClr val="windowText" lastClr="000000"/>
                  </a:solidFill>
                </a:ln>
                <a:solidFill>
                  <a:srgbClr val="00B050"/>
                </a:solidFill>
              </a:rPr>
              <a:t>A:</a:t>
            </a:r>
            <a:r>
              <a:rPr lang="en-GB" sz="3200" dirty="0">
                <a:ln>
                  <a:solidFill>
                    <a:sysClr val="windowText" lastClr="000000"/>
                  </a:solidFill>
                </a:ln>
                <a:solidFill>
                  <a:srgbClr val="00B050"/>
                </a:solidFill>
              </a:rPr>
              <a:t> </a:t>
            </a:r>
            <a:r>
              <a:rPr lang="en-GB" sz="3200" dirty="0"/>
              <a:t>This shows that …</a:t>
            </a:r>
          </a:p>
          <a:p>
            <a:r>
              <a:rPr lang="en-GB" sz="3200" dirty="0"/>
              <a:t>The word “______” implies …</a:t>
            </a:r>
          </a:p>
          <a:p>
            <a:r>
              <a:rPr lang="en-GB" sz="3200" dirty="0"/>
              <a:t>The writer wants us to think…</a:t>
            </a:r>
            <a:endParaRPr lang="en-GB" sz="3600" dirty="0"/>
          </a:p>
        </p:txBody>
      </p:sp>
      <p:sp>
        <p:nvSpPr>
          <p:cNvPr id="4" name="Rectangle 3"/>
          <p:cNvSpPr/>
          <p:nvPr/>
        </p:nvSpPr>
        <p:spPr>
          <a:xfrm>
            <a:off x="692770" y="0"/>
            <a:ext cx="8451230"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
        <p:nvSpPr>
          <p:cNvPr id="5" name="TextBox 4">
            <a:extLst>
              <a:ext uri="{FF2B5EF4-FFF2-40B4-BE49-F238E27FC236}">
                <a16:creationId xmlns:a16="http://schemas.microsoft.com/office/drawing/2014/main" id="{1FE03CF1-B24F-4B4A-8CDC-8754D00A076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3972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04664"/>
            <a:ext cx="6858000" cy="3528392"/>
          </a:xfrm>
          <a:solidFill>
            <a:schemeClr val="bg1"/>
          </a:solidFill>
        </p:spPr>
        <p:txBody>
          <a:bodyPr>
            <a:normAutofit fontScale="90000"/>
          </a:bodyPr>
          <a:lstStyle/>
          <a:p>
            <a:r>
              <a:rPr lang="en-GB" sz="6600" dirty="0"/>
              <a:t>A Midsummer Night’s Dream </a:t>
            </a:r>
            <a:br>
              <a:rPr lang="en-GB" sz="6600" dirty="0"/>
            </a:br>
            <a:r>
              <a:rPr lang="en-GB" sz="6600" dirty="0"/>
              <a:t>by William Shakespeare.</a:t>
            </a:r>
          </a:p>
        </p:txBody>
      </p:sp>
      <p:sp>
        <p:nvSpPr>
          <p:cNvPr id="3" name="Subtitle 2"/>
          <p:cNvSpPr>
            <a:spLocks noGrp="1"/>
          </p:cNvSpPr>
          <p:nvPr>
            <p:ph type="subTitle" idx="1"/>
          </p:nvPr>
        </p:nvSpPr>
        <p:spPr>
          <a:xfrm>
            <a:off x="467544" y="4005064"/>
            <a:ext cx="7406640" cy="2616696"/>
          </a:xfrm>
          <a:solidFill>
            <a:schemeClr val="bg1"/>
          </a:solidFill>
        </p:spPr>
        <p:txBody>
          <a:bodyPr>
            <a:normAutofit/>
          </a:bodyPr>
          <a:lstStyle/>
          <a:p>
            <a:r>
              <a:rPr lang="en-GB" sz="3600" dirty="0">
                <a:solidFill>
                  <a:schemeClr val="tx1"/>
                </a:solidFill>
                <a:effectLst>
                  <a:outerShdw blurRad="38100" dist="38100" dir="2700000" algn="tl">
                    <a:srgbClr val="000000">
                      <a:alpha val="43137"/>
                    </a:srgbClr>
                  </a:outerShdw>
                </a:effectLst>
              </a:rPr>
              <a:t>LO: To introduce the playwright, William Shakespeare.</a:t>
            </a:r>
          </a:p>
          <a:p>
            <a:r>
              <a:rPr lang="en-GB" sz="3600" dirty="0">
                <a:solidFill>
                  <a:schemeClr val="tx1"/>
                </a:solidFill>
                <a:effectLst>
                  <a:outerShdw blurRad="38100" dist="38100" dir="2700000" algn="tl">
                    <a:srgbClr val="000000">
                      <a:alpha val="43137"/>
                    </a:srgbClr>
                  </a:outerShdw>
                </a:effectLst>
              </a:rPr>
              <a:t>ST: I can have an understanding of Elizabethan life.</a:t>
            </a:r>
          </a:p>
        </p:txBody>
      </p:sp>
      <p:sp>
        <p:nvSpPr>
          <p:cNvPr id="4" name="Rectangle 3"/>
          <p:cNvSpPr/>
          <p:nvPr/>
        </p:nvSpPr>
        <p:spPr>
          <a:xfrm>
            <a:off x="8244408" y="1166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1.</a:t>
            </a:r>
          </a:p>
        </p:txBody>
      </p:sp>
    </p:spTree>
    <p:extLst>
      <p:ext uri="{BB962C8B-B14F-4D97-AF65-F5344CB8AC3E}">
        <p14:creationId xmlns:p14="http://schemas.microsoft.com/office/powerpoint/2010/main" val="59767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61271"/>
            <a:ext cx="8579296" cy="1988840"/>
          </a:xfrm>
          <a:solidFill>
            <a:schemeClr val="bg1"/>
          </a:solidFill>
        </p:spPr>
        <p:txBody>
          <a:bodyPr>
            <a:noAutofit/>
          </a:bodyPr>
          <a:lstStyle/>
          <a:p>
            <a:pPr>
              <a:lnSpc>
                <a:spcPct val="100000"/>
              </a:lnSpc>
            </a:pPr>
            <a:r>
              <a:rPr lang="en-GB" sz="3600" b="1" dirty="0"/>
              <a:t>Starter: So, what do you know about William Shakespeare and life in Elizabethan England?</a:t>
            </a:r>
          </a:p>
        </p:txBody>
      </p:sp>
      <p:sp>
        <p:nvSpPr>
          <p:cNvPr id="3" name="Content Placeholder 2"/>
          <p:cNvSpPr>
            <a:spLocks noGrp="1"/>
          </p:cNvSpPr>
          <p:nvPr>
            <p:ph idx="1"/>
          </p:nvPr>
        </p:nvSpPr>
        <p:spPr>
          <a:xfrm>
            <a:off x="683568" y="2050111"/>
            <a:ext cx="7498080" cy="4259560"/>
          </a:xfrm>
        </p:spPr>
        <p:style>
          <a:lnRef idx="2">
            <a:schemeClr val="accent1"/>
          </a:lnRef>
          <a:fillRef idx="1">
            <a:schemeClr val="lt1"/>
          </a:fillRef>
          <a:effectRef idx="0">
            <a:schemeClr val="accent1"/>
          </a:effectRef>
          <a:fontRef idx="minor">
            <a:schemeClr val="dk1"/>
          </a:fontRef>
        </p:style>
        <p:txBody>
          <a:bodyPr>
            <a:normAutofit/>
          </a:bodyPr>
          <a:lstStyle/>
          <a:p>
            <a:pPr marL="82296" indent="0">
              <a:buNone/>
            </a:pPr>
            <a:r>
              <a:rPr lang="en-GB" sz="2800" dirty="0"/>
              <a:t>Create a mind map of what you already know about William Shakespeare or life in Elizabethan </a:t>
            </a:r>
            <a:r>
              <a:rPr lang="en-GB" sz="2800" dirty="0" err="1"/>
              <a:t>Engliand</a:t>
            </a:r>
            <a:r>
              <a:rPr lang="en-GB" sz="2800" dirty="0"/>
              <a:t>. </a:t>
            </a:r>
          </a:p>
        </p:txBody>
      </p:sp>
      <p:sp>
        <p:nvSpPr>
          <p:cNvPr id="5" name="Rectangle 4"/>
          <p:cNvSpPr/>
          <p:nvPr/>
        </p:nvSpPr>
        <p:spPr>
          <a:xfrm>
            <a:off x="0" y="0"/>
            <a:ext cx="6115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5400" b="1" dirty="0"/>
              <a:t>DO NOW!</a:t>
            </a:r>
          </a:p>
        </p:txBody>
      </p:sp>
    </p:spTree>
    <p:extLst>
      <p:ext uri="{BB962C8B-B14F-4D97-AF65-F5344CB8AC3E}">
        <p14:creationId xmlns:p14="http://schemas.microsoft.com/office/powerpoint/2010/main" val="148388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930128" cy="5214873"/>
          </a:xfrm>
        </p:spPr>
        <p:style>
          <a:lnRef idx="2">
            <a:schemeClr val="accent6"/>
          </a:lnRef>
          <a:fillRef idx="1">
            <a:schemeClr val="lt1"/>
          </a:fillRef>
          <a:effectRef idx="0">
            <a:schemeClr val="accent6"/>
          </a:effectRef>
          <a:fontRef idx="minor">
            <a:schemeClr val="dk1"/>
          </a:fontRef>
        </p:style>
        <p:txBody>
          <a:bodyPr>
            <a:normAutofit fontScale="90000"/>
          </a:bodyPr>
          <a:lstStyle/>
          <a:p>
            <a:pPr>
              <a:lnSpc>
                <a:spcPct val="100000"/>
              </a:lnSpc>
            </a:pPr>
            <a:r>
              <a:rPr lang="en-GB" sz="6700" dirty="0"/>
              <a:t>Task: </a:t>
            </a:r>
            <a:br>
              <a:rPr lang="en-GB" sz="4000" dirty="0"/>
            </a:br>
            <a:r>
              <a:rPr lang="en-GB" sz="4000" dirty="0"/>
              <a:t>Use the word document on Shakespeare, his life, plays and Elizabethan life in 16</a:t>
            </a:r>
            <a:r>
              <a:rPr lang="en-GB" sz="4000" baseline="30000" dirty="0"/>
              <a:t>th</a:t>
            </a:r>
            <a:r>
              <a:rPr lang="en-GB" sz="4000" dirty="0"/>
              <a:t> Century England. You must collect important information so that you can produce a fact file </a:t>
            </a:r>
            <a:r>
              <a:rPr lang="en-GB" sz="4000" b="1" i="1" dirty="0"/>
              <a:t>whole</a:t>
            </a:r>
            <a:r>
              <a:rPr lang="en-GB" sz="4000" dirty="0"/>
              <a:t> page poster in your book</a:t>
            </a:r>
            <a:r>
              <a:rPr lang="en-GB" dirty="0"/>
              <a:t>. </a:t>
            </a:r>
          </a:p>
        </p:txBody>
      </p:sp>
      <p:sp>
        <p:nvSpPr>
          <p:cNvPr id="4" name="Rectangle 3"/>
          <p:cNvSpPr/>
          <p:nvPr/>
        </p:nvSpPr>
        <p:spPr>
          <a:xfrm>
            <a:off x="0" y="0"/>
            <a:ext cx="6115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5400" b="1" dirty="0"/>
              <a:t>MASTERY</a:t>
            </a:r>
          </a:p>
        </p:txBody>
      </p:sp>
    </p:spTree>
    <p:extLst>
      <p:ext uri="{BB962C8B-B14F-4D97-AF65-F5344CB8AC3E}">
        <p14:creationId xmlns:p14="http://schemas.microsoft.com/office/powerpoint/2010/main" val="258088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A7863-C2E2-41BE-B585-5F167994C8DD}"/>
              </a:ext>
            </a:extLst>
          </p:cNvPr>
          <p:cNvSpPr>
            <a:spLocks noGrp="1"/>
          </p:cNvSpPr>
          <p:nvPr>
            <p:ph idx="1"/>
          </p:nvPr>
        </p:nvSpPr>
        <p:spPr>
          <a:xfrm>
            <a:off x="835127" y="1545405"/>
            <a:ext cx="8308871" cy="4958633"/>
          </a:xfrm>
          <a:solidFill>
            <a:srgbClr val="FFFFFF"/>
          </a:solidFill>
        </p:spPr>
        <p:txBody>
          <a:bodyPr>
            <a:normAutofit fontScale="92500" lnSpcReduction="10000"/>
          </a:bodyPr>
          <a:lstStyle/>
          <a:p>
            <a:pPr marL="742950" indent="-742950">
              <a:buFont typeface="+mj-lt"/>
              <a:buAutoNum type="arabicPeriod"/>
            </a:pPr>
            <a:r>
              <a:rPr lang="en-GB" sz="4400" b="1" dirty="0"/>
              <a:t>Nauseous: </a:t>
            </a:r>
            <a:r>
              <a:rPr lang="en-GB" sz="4400" dirty="0"/>
              <a:t>Feeling as if you might vomit.</a:t>
            </a:r>
          </a:p>
          <a:p>
            <a:pPr marL="742950" indent="-742950">
              <a:buFont typeface="+mj-lt"/>
              <a:buAutoNum type="arabicPeriod"/>
            </a:pPr>
            <a:r>
              <a:rPr lang="en-GB" sz="4400" b="1" dirty="0"/>
              <a:t>Grimness: </a:t>
            </a:r>
            <a:r>
              <a:rPr lang="en-GB" sz="4400" dirty="0"/>
              <a:t>The feeling or state of having no hope.</a:t>
            </a:r>
          </a:p>
          <a:p>
            <a:pPr marL="742950" indent="-742950">
              <a:buFont typeface="+mj-lt"/>
              <a:buAutoNum type="arabicPeriod"/>
            </a:pPr>
            <a:r>
              <a:rPr lang="en-GB" sz="4400" b="1" dirty="0"/>
              <a:t>Mandatory: </a:t>
            </a:r>
            <a:r>
              <a:rPr lang="en-GB" sz="4400" dirty="0"/>
              <a:t>Something that is required or compulsory often by law.</a:t>
            </a:r>
          </a:p>
          <a:p>
            <a:pPr marL="742950" indent="-742950">
              <a:buFont typeface="+mj-lt"/>
              <a:buAutoNum type="arabicPeriod"/>
            </a:pPr>
            <a:r>
              <a:rPr lang="en-GB" sz="4400" b="1" dirty="0"/>
              <a:t>Terse: </a:t>
            </a:r>
            <a:r>
              <a:rPr lang="en-GB" sz="4400" dirty="0"/>
              <a:t>Brief and using few words.</a:t>
            </a:r>
          </a:p>
        </p:txBody>
      </p:sp>
      <p:sp>
        <p:nvSpPr>
          <p:cNvPr id="4" name="TextBox 3">
            <a:extLst>
              <a:ext uri="{FF2B5EF4-FFF2-40B4-BE49-F238E27FC236}">
                <a16:creationId xmlns:a16="http://schemas.microsoft.com/office/drawing/2014/main" id="{2A720ECD-3651-472A-A748-B608A2E9D9F9}"/>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5" name="Title 1">
            <a:extLst>
              <a:ext uri="{FF2B5EF4-FFF2-40B4-BE49-F238E27FC236}">
                <a16:creationId xmlns:a16="http://schemas.microsoft.com/office/drawing/2014/main" id="{A8790049-AA9F-4E2E-AEEB-2DF17B09A4B3}"/>
              </a:ext>
            </a:extLst>
          </p:cNvPr>
          <p:cNvSpPr txBox="1">
            <a:spLocks/>
          </p:cNvSpPr>
          <p:nvPr/>
        </p:nvSpPr>
        <p:spPr>
          <a:xfrm>
            <a:off x="1061831" y="784276"/>
            <a:ext cx="4365576" cy="608885"/>
          </a:xfrm>
          <a:prstGeom prst="rect">
            <a:avLst/>
          </a:prstGeom>
          <a:solidFill>
            <a:srgbClr val="FFFFFF"/>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Check your answers: </a:t>
            </a:r>
          </a:p>
        </p:txBody>
      </p:sp>
      <p:sp>
        <p:nvSpPr>
          <p:cNvPr id="6" name="Rectangle 5">
            <a:extLst>
              <a:ext uri="{FF2B5EF4-FFF2-40B4-BE49-F238E27FC236}">
                <a16:creationId xmlns:a16="http://schemas.microsoft.com/office/drawing/2014/main" id="{77A6A2AC-0F89-4469-80AA-E71A96096D80}"/>
              </a:ext>
            </a:extLst>
          </p:cNvPr>
          <p:cNvSpPr/>
          <p:nvPr/>
        </p:nvSpPr>
        <p:spPr>
          <a:xfrm>
            <a:off x="707886" y="-17520"/>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Tree>
    <p:extLst>
      <p:ext uri="{BB962C8B-B14F-4D97-AF65-F5344CB8AC3E}">
        <p14:creationId xmlns:p14="http://schemas.microsoft.com/office/powerpoint/2010/main" val="3330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225485" y="2206645"/>
            <a:ext cx="469303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t>Mandatory</a:t>
            </a:r>
          </a:p>
          <a:p>
            <a:pPr algn="ctr"/>
            <a:r>
              <a:rPr lang="en-GB" sz="3600" dirty="0"/>
              <a:t>Claustrophobic </a:t>
            </a:r>
          </a:p>
          <a:p>
            <a:pPr algn="ctr"/>
            <a:r>
              <a:rPr lang="en-GB" sz="3600" dirty="0"/>
              <a:t>Tightly</a:t>
            </a:r>
          </a:p>
          <a:p>
            <a:pPr algn="ctr"/>
            <a:r>
              <a:rPr lang="en-GB" sz="3600" dirty="0"/>
              <a:t>Terse </a:t>
            </a:r>
          </a:p>
          <a:p>
            <a:pPr algn="ctr"/>
            <a:r>
              <a:rPr lang="en-GB" sz="3600" dirty="0"/>
              <a:t>Nauseous</a:t>
            </a:r>
          </a:p>
          <a:p>
            <a:pPr algn="ctr"/>
            <a:r>
              <a:rPr lang="en-GB" sz="3600" dirty="0"/>
              <a:t>Grimness </a:t>
            </a:r>
          </a:p>
          <a:p>
            <a:pPr algn="ctr"/>
            <a:r>
              <a:rPr lang="en-GB" sz="3600" dirty="0"/>
              <a:t>Buzzards  </a:t>
            </a:r>
          </a:p>
        </p:txBody>
      </p:sp>
      <p:sp>
        <p:nvSpPr>
          <p:cNvPr id="5" name="TextBox 4"/>
          <p:cNvSpPr txBox="1"/>
          <p:nvPr/>
        </p:nvSpPr>
        <p:spPr>
          <a:xfrm>
            <a:off x="997360" y="365126"/>
            <a:ext cx="7940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solidFill>
                  <a:srgbClr val="0070C0"/>
                </a:solidFill>
              </a:rPr>
              <a:t>PREDICT: </a:t>
            </a:r>
            <a:r>
              <a:rPr lang="en-GB" sz="3600" dirty="0">
                <a:solidFill>
                  <a:schemeClr val="tx1"/>
                </a:solidFill>
              </a:rPr>
              <a:t>What do you think the story will be about based on the selected words?</a:t>
            </a:r>
          </a:p>
        </p:txBody>
      </p:sp>
      <p:sp>
        <p:nvSpPr>
          <p:cNvPr id="6" name="TextBox 5">
            <a:extLst>
              <a:ext uri="{FF2B5EF4-FFF2-40B4-BE49-F238E27FC236}">
                <a16:creationId xmlns:a16="http://schemas.microsoft.com/office/drawing/2014/main" id="{D27516A6-D40C-41D2-AB10-851B3B667F24}"/>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97751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361774"/>
            <a:ext cx="4071934" cy="6357982"/>
          </a:xfrm>
          <a:solidFill>
            <a:schemeClr val="accent1">
              <a:lumMod val="20000"/>
              <a:lumOff val="80000"/>
            </a:schemeClr>
          </a:solidFill>
        </p:spPr>
        <p:txBody>
          <a:bodyPr>
            <a:normAutofit/>
          </a:bodyPr>
          <a:lstStyle/>
          <a:p>
            <a:pPr algn="ctr"/>
            <a:r>
              <a:rPr lang="en-GB" sz="3600" b="1" dirty="0">
                <a:latin typeface="+mn-lt"/>
              </a:rPr>
              <a:t>Learning Objective:</a:t>
            </a:r>
            <a:br>
              <a:rPr lang="en-GB" sz="3600" b="1" dirty="0">
                <a:latin typeface="+mn-lt"/>
              </a:rPr>
            </a:br>
            <a:br>
              <a:rPr lang="en-GB" sz="3600" b="1" dirty="0">
                <a:latin typeface="+mn-lt"/>
              </a:rPr>
            </a:b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br>
              <a:rPr lang="en-GB" sz="3600" dirty="0">
                <a:latin typeface="Comic Sans MS" pitchFamily="66" charset="0"/>
              </a:rPr>
            </a:br>
            <a:endParaRPr lang="en-GB" sz="3600" dirty="0">
              <a:latin typeface="Comic Sans MS" pitchFamily="66" charset="0"/>
            </a:endParaRPr>
          </a:p>
        </p:txBody>
      </p:sp>
      <p:pic>
        <p:nvPicPr>
          <p:cNvPr id="4" name="Picture 1" descr="Objectives &amp; Assessment Model.png"/>
          <p:cNvPicPr>
            <a:picLocks noChangeAspect="1"/>
          </p:cNvPicPr>
          <p:nvPr/>
        </p:nvPicPr>
        <p:blipFill>
          <a:blip r:embed="rId3" cstate="print"/>
          <a:srcRect l="3215"/>
          <a:stretch>
            <a:fillRect/>
          </a:stretch>
        </p:blipFill>
        <p:spPr bwMode="auto">
          <a:xfrm>
            <a:off x="4818412" y="857233"/>
            <a:ext cx="4325588" cy="4083478"/>
          </a:xfrm>
          <a:prstGeom prst="rect">
            <a:avLst/>
          </a:prstGeom>
          <a:noFill/>
          <a:ln w="9525">
            <a:noFill/>
            <a:miter lim="800000"/>
            <a:headEnd/>
            <a:tailEnd/>
          </a:ln>
        </p:spPr>
      </p:pic>
      <p:sp>
        <p:nvSpPr>
          <p:cNvPr id="5" name="TextBox 4">
            <a:extLst>
              <a:ext uri="{FF2B5EF4-FFF2-40B4-BE49-F238E27FC236}">
                <a16:creationId xmlns:a16="http://schemas.microsoft.com/office/drawing/2014/main" id="{1C19A529-576C-4AAC-8CEF-D66E0FFFCBA5}"/>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Tree>
    <p:extLst>
      <p:ext uri="{BB962C8B-B14F-4D97-AF65-F5344CB8AC3E}">
        <p14:creationId xmlns:p14="http://schemas.microsoft.com/office/powerpoint/2010/main" val="253662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1031684" y="3091866"/>
            <a:ext cx="778851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gn="ctr">
              <a:buFont typeface="+mj-lt"/>
              <a:buAutoNum type="arabicPeriod"/>
            </a:pPr>
            <a:r>
              <a:rPr lang="en-GB" sz="3600" dirty="0"/>
              <a:t>What is the event being described?</a:t>
            </a:r>
          </a:p>
          <a:p>
            <a:pPr marL="514350" indent="-514350" algn="ctr">
              <a:buFont typeface="+mj-lt"/>
              <a:buAutoNum type="arabicPeriod"/>
            </a:pPr>
            <a:r>
              <a:rPr lang="en-GB" sz="3600" dirty="0"/>
              <a:t>How are people being treated?</a:t>
            </a:r>
          </a:p>
          <a:p>
            <a:pPr marL="514350" indent="-514350" algn="ctr">
              <a:buFont typeface="+mj-lt"/>
              <a:buAutoNum type="arabicPeriod"/>
            </a:pPr>
            <a:r>
              <a:rPr lang="en-GB" sz="3600" dirty="0"/>
              <a:t>How is a sense of danger being created?</a:t>
            </a:r>
          </a:p>
        </p:txBody>
      </p:sp>
      <p:sp>
        <p:nvSpPr>
          <p:cNvPr id="5" name="TextBox 4"/>
          <p:cNvSpPr txBox="1"/>
          <p:nvPr/>
        </p:nvSpPr>
        <p:spPr>
          <a:xfrm>
            <a:off x="1063880" y="735203"/>
            <a:ext cx="7940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solidFill>
                  <a:srgbClr val="CCCCFF"/>
                </a:solidFill>
              </a:rPr>
              <a:t>Clarify: </a:t>
            </a:r>
            <a:r>
              <a:rPr lang="en-GB" sz="3600" dirty="0">
                <a:solidFill>
                  <a:schemeClr val="tx1"/>
                </a:solidFill>
              </a:rPr>
              <a:t>As we read the extract, consider the following points.</a:t>
            </a:r>
          </a:p>
        </p:txBody>
      </p:sp>
      <p:sp>
        <p:nvSpPr>
          <p:cNvPr id="6" name="Rectangle 5"/>
          <p:cNvSpPr/>
          <p:nvPr/>
        </p:nvSpPr>
        <p:spPr>
          <a:xfrm>
            <a:off x="650925" y="0"/>
            <a:ext cx="8493075"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7" name="TextBox 6">
            <a:extLst>
              <a:ext uri="{FF2B5EF4-FFF2-40B4-BE49-F238E27FC236}">
                <a16:creationId xmlns:a16="http://schemas.microsoft.com/office/drawing/2014/main" id="{60BEFB2F-9E6A-460D-A9F9-F77B6EA266EA}"/>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409920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579428" y="1935691"/>
            <a:ext cx="469303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At one o’clock, we head for the square. Attendance is mandatory unless you are at death’s door. This evening, officials will come around and check to see if this is the case. If not, you’ll be imprisoned.</a:t>
            </a:r>
          </a:p>
          <a:p>
            <a:endParaRPr lang="en-GB" dirty="0"/>
          </a:p>
          <a:p>
            <a:r>
              <a:rPr lang="en-GB" dirty="0"/>
              <a:t>It’s too bad, really, that they hold the reaping in the square – one of the few places in </a:t>
            </a:r>
            <a:r>
              <a:rPr lang="en-GB" i="1" dirty="0"/>
              <a:t>District 12</a:t>
            </a:r>
            <a:r>
              <a:rPr lang="en-GB" dirty="0"/>
              <a:t> that can be pleasant. The square’s surrounded by shops, and on public market days, especially if there’s good weather, it has a holiday feel to it. But today, despite the brilliant banners hanging on the buildings, there’s an air of grimness. The camera crews, perched like buzzards on rooftops, only add to the effect.</a:t>
            </a:r>
          </a:p>
        </p:txBody>
      </p:sp>
      <p:sp>
        <p:nvSpPr>
          <p:cNvPr id="5" name="TextBox 4"/>
          <p:cNvSpPr txBox="1"/>
          <p:nvPr/>
        </p:nvSpPr>
        <p:spPr>
          <a:xfrm>
            <a:off x="1121610" y="573322"/>
            <a:ext cx="7940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dirty="0">
                <a:solidFill>
                  <a:srgbClr val="00B050"/>
                </a:solidFill>
              </a:rPr>
              <a:t>QUESTION: </a:t>
            </a:r>
            <a:r>
              <a:rPr lang="en-GB" sz="3600" dirty="0">
                <a:solidFill>
                  <a:schemeClr val="tx1"/>
                </a:solidFill>
              </a:rPr>
              <a:t>How is language used by the writer to create mood and atmosphere?</a:t>
            </a:r>
          </a:p>
        </p:txBody>
      </p:sp>
      <p:sp>
        <p:nvSpPr>
          <p:cNvPr id="6" name="TextBox 5"/>
          <p:cNvSpPr txBox="1"/>
          <p:nvPr/>
        </p:nvSpPr>
        <p:spPr>
          <a:xfrm>
            <a:off x="818401" y="1978773"/>
            <a:ext cx="1582616" cy="954107"/>
          </a:xfrm>
          <a:prstGeom prst="rect">
            <a:avLst/>
          </a:prstGeom>
          <a:solidFill>
            <a:schemeClr val="accent1"/>
          </a:solidFill>
        </p:spPr>
        <p:txBody>
          <a:bodyPr wrap="square" rtlCol="0">
            <a:spAutoFit/>
          </a:bodyPr>
          <a:lstStyle/>
          <a:p>
            <a:pPr algn="ctr"/>
            <a:r>
              <a:rPr lang="en-GB" sz="2800" dirty="0">
                <a:solidFill>
                  <a:srgbClr val="FFFFFF"/>
                </a:solidFill>
              </a:rPr>
              <a:t>Literary Devices?</a:t>
            </a:r>
          </a:p>
        </p:txBody>
      </p:sp>
      <p:sp>
        <p:nvSpPr>
          <p:cNvPr id="7" name="TextBox 6"/>
          <p:cNvSpPr txBox="1"/>
          <p:nvPr/>
        </p:nvSpPr>
        <p:spPr>
          <a:xfrm>
            <a:off x="7479322" y="5046217"/>
            <a:ext cx="1582616" cy="1384995"/>
          </a:xfrm>
          <a:prstGeom prst="rect">
            <a:avLst/>
          </a:prstGeom>
          <a:solidFill>
            <a:schemeClr val="accent1"/>
          </a:solidFill>
        </p:spPr>
        <p:txBody>
          <a:bodyPr wrap="square" rtlCol="0">
            <a:spAutoFit/>
          </a:bodyPr>
          <a:lstStyle/>
          <a:p>
            <a:pPr algn="ctr"/>
            <a:r>
              <a:rPr lang="en-GB" sz="2800" dirty="0">
                <a:solidFill>
                  <a:srgbClr val="FFFFFF"/>
                </a:solidFill>
              </a:rPr>
              <a:t>Effective word choices?</a:t>
            </a:r>
          </a:p>
        </p:txBody>
      </p:sp>
      <p:sp>
        <p:nvSpPr>
          <p:cNvPr id="8" name="Rectangle 7"/>
          <p:cNvSpPr/>
          <p:nvPr/>
        </p:nvSpPr>
        <p:spPr>
          <a:xfrm>
            <a:off x="707887" y="0"/>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9" name="TextBox 8">
            <a:extLst>
              <a:ext uri="{FF2B5EF4-FFF2-40B4-BE49-F238E27FC236}">
                <a16:creationId xmlns:a16="http://schemas.microsoft.com/office/drawing/2014/main" id="{C166DBDF-A752-485A-AB70-D10BD678DEC3}"/>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83247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932" y="1413062"/>
            <a:ext cx="8111244"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chemeClr val="tx1"/>
                </a:solidFill>
              </a:rPr>
              <a:t>How is language used by the writer to create mood and atmosphere?</a:t>
            </a:r>
          </a:p>
          <a:p>
            <a:pPr algn="ctr"/>
            <a:endParaRPr lang="en-GB" sz="3200" dirty="0"/>
          </a:p>
          <a:p>
            <a:r>
              <a:rPr lang="en-GB" sz="3200" b="1" dirty="0">
                <a:ln>
                  <a:solidFill>
                    <a:sysClr val="windowText" lastClr="000000"/>
                  </a:solidFill>
                </a:ln>
                <a:solidFill>
                  <a:srgbClr val="FF0000"/>
                </a:solidFill>
              </a:rPr>
              <a:t>P:</a:t>
            </a:r>
            <a:r>
              <a:rPr lang="en-GB" sz="3200" dirty="0">
                <a:ln>
                  <a:solidFill>
                    <a:sysClr val="windowText" lastClr="000000"/>
                  </a:solidFill>
                </a:ln>
                <a:solidFill>
                  <a:srgbClr val="FF0000"/>
                </a:solidFill>
              </a:rPr>
              <a:t> </a:t>
            </a:r>
            <a:r>
              <a:rPr lang="en-GB" sz="3200" dirty="0"/>
              <a:t>The writer creates …</a:t>
            </a:r>
          </a:p>
          <a:p>
            <a:r>
              <a:rPr lang="en-GB" sz="3200" b="1" dirty="0">
                <a:ln>
                  <a:solidFill>
                    <a:sysClr val="windowText" lastClr="000000"/>
                  </a:solidFill>
                </a:ln>
                <a:solidFill>
                  <a:srgbClr val="FFC000"/>
                </a:solidFill>
              </a:rPr>
              <a:t>E: </a:t>
            </a:r>
            <a:r>
              <a:rPr lang="en-GB" sz="3200" dirty="0"/>
              <a:t>She states, “…”</a:t>
            </a:r>
          </a:p>
          <a:p>
            <a:r>
              <a:rPr lang="en-GB" sz="3200" b="1" dirty="0">
                <a:ln>
                  <a:solidFill>
                    <a:sysClr val="windowText" lastClr="000000"/>
                  </a:solidFill>
                </a:ln>
                <a:solidFill>
                  <a:srgbClr val="00B050"/>
                </a:solidFill>
              </a:rPr>
              <a:t>A:</a:t>
            </a:r>
            <a:r>
              <a:rPr lang="en-GB" sz="3200" dirty="0">
                <a:ln>
                  <a:solidFill>
                    <a:sysClr val="windowText" lastClr="000000"/>
                  </a:solidFill>
                </a:ln>
                <a:solidFill>
                  <a:srgbClr val="00B050"/>
                </a:solidFill>
              </a:rPr>
              <a:t> </a:t>
            </a:r>
            <a:r>
              <a:rPr lang="en-GB" sz="3200" dirty="0"/>
              <a:t>This suggests that …</a:t>
            </a:r>
          </a:p>
          <a:p>
            <a:r>
              <a:rPr lang="en-GB" sz="3200" dirty="0"/>
              <a:t>The writer is trying to show that…</a:t>
            </a:r>
          </a:p>
          <a:p>
            <a:r>
              <a:rPr lang="en-GB" sz="3200" dirty="0"/>
              <a:t>The word “______” highlights …</a:t>
            </a:r>
            <a:endParaRPr lang="en-GB" sz="3600" dirty="0"/>
          </a:p>
        </p:txBody>
      </p:sp>
      <p:sp>
        <p:nvSpPr>
          <p:cNvPr id="8" name="Rectangle 7"/>
          <p:cNvSpPr/>
          <p:nvPr/>
        </p:nvSpPr>
        <p:spPr>
          <a:xfrm>
            <a:off x="715108" y="0"/>
            <a:ext cx="8428892"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4" name="TextBox 3">
            <a:extLst>
              <a:ext uri="{FF2B5EF4-FFF2-40B4-BE49-F238E27FC236}">
                <a16:creationId xmlns:a16="http://schemas.microsoft.com/office/drawing/2014/main" id="{EF29660A-2984-49CC-952E-86092B87F89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18734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932" y="2161962"/>
            <a:ext cx="8111244"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chemeClr val="tx1"/>
                </a:solidFill>
              </a:rPr>
              <a:t>Which part of the text do you think is the most effective in creating the mood &amp; atmosphere?</a:t>
            </a:r>
          </a:p>
          <a:p>
            <a:pPr algn="ctr"/>
            <a:endParaRPr lang="en-GB" sz="3200" b="1" dirty="0">
              <a:solidFill>
                <a:schemeClr val="tx1"/>
              </a:solidFill>
            </a:endParaRPr>
          </a:p>
          <a:p>
            <a:pPr algn="ctr"/>
            <a:r>
              <a:rPr lang="en-GB" sz="3200" b="1" dirty="0">
                <a:solidFill>
                  <a:schemeClr val="tx1"/>
                </a:solidFill>
              </a:rPr>
              <a:t>Remember: You need to justify your point. </a:t>
            </a:r>
            <a:endParaRPr lang="en-GB" sz="3600" dirty="0"/>
          </a:p>
        </p:txBody>
      </p:sp>
      <p:sp>
        <p:nvSpPr>
          <p:cNvPr id="8" name="Rectangle 7"/>
          <p:cNvSpPr/>
          <p:nvPr/>
        </p:nvSpPr>
        <p:spPr>
          <a:xfrm>
            <a:off x="715108" y="0"/>
            <a:ext cx="8428892"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analyse</a:t>
            </a:r>
            <a:r>
              <a:rPr lang="en-GB" dirty="0"/>
              <a:t> and </a:t>
            </a:r>
            <a:r>
              <a:rPr lang="en-GB" dirty="0">
                <a:solidFill>
                  <a:srgbClr val="FF0000"/>
                </a:solidFill>
              </a:rPr>
              <a:t>respond</a:t>
            </a:r>
            <a:r>
              <a:rPr lang="en-GB" dirty="0"/>
              <a:t> to the writer’s use of language. </a:t>
            </a:r>
          </a:p>
        </p:txBody>
      </p:sp>
      <p:sp>
        <p:nvSpPr>
          <p:cNvPr id="4" name="TextBox 3">
            <a:extLst>
              <a:ext uri="{FF2B5EF4-FFF2-40B4-BE49-F238E27FC236}">
                <a16:creationId xmlns:a16="http://schemas.microsoft.com/office/drawing/2014/main" id="{3E2B7C5D-7D80-4E0E-BADD-A6013F592F5A}"/>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154244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7887" y="17779"/>
            <a:ext cx="3488055" cy="6822440"/>
          </a:xfrm>
          <a:prstGeom prst="rect">
            <a:avLst/>
          </a:prstGeom>
          <a:noFill/>
          <a:ln>
            <a:noFill/>
          </a:ln>
          <a:effectLst/>
        </p:spPr>
      </p:pic>
      <p:sp>
        <p:nvSpPr>
          <p:cNvPr id="5" name="TextBox 4"/>
          <p:cNvSpPr txBox="1"/>
          <p:nvPr/>
        </p:nvSpPr>
        <p:spPr>
          <a:xfrm>
            <a:off x="1683026" y="5994261"/>
            <a:ext cx="1946031" cy="523220"/>
          </a:xfrm>
          <a:prstGeom prst="rect">
            <a:avLst/>
          </a:prstGeom>
          <a:noFill/>
        </p:spPr>
        <p:txBody>
          <a:bodyPr wrap="square" rtlCol="0">
            <a:spAutoFit/>
          </a:bodyPr>
          <a:lstStyle/>
          <a:p>
            <a:r>
              <a:rPr lang="en-GB" sz="2800" dirty="0"/>
              <a:t>I think…</a:t>
            </a:r>
          </a:p>
        </p:txBody>
      </p:sp>
      <p:sp>
        <p:nvSpPr>
          <p:cNvPr id="6" name="Rectangle 5"/>
          <p:cNvSpPr/>
          <p:nvPr/>
        </p:nvSpPr>
        <p:spPr>
          <a:xfrm>
            <a:off x="4853354" y="715108"/>
            <a:ext cx="4009292"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b="1" dirty="0">
                <a:solidFill>
                  <a:srgbClr val="FF0000"/>
                </a:solidFill>
              </a:rPr>
              <a:t>Can you climb the ladder?</a:t>
            </a:r>
          </a:p>
          <a:p>
            <a:pPr algn="ctr"/>
            <a:endParaRPr lang="en-GB" sz="3200" b="1" dirty="0">
              <a:solidFill>
                <a:schemeClr val="tx1"/>
              </a:solidFill>
            </a:endParaRPr>
          </a:p>
          <a:p>
            <a:pPr algn="ctr"/>
            <a:r>
              <a:rPr lang="en-GB" sz="3200" b="1" dirty="0">
                <a:solidFill>
                  <a:srgbClr val="0070C0"/>
                </a:solidFill>
              </a:rPr>
              <a:t>How many sentence starters can you think of that can be used to show your opinion?</a:t>
            </a:r>
            <a:endParaRPr lang="en-GB" sz="3600" dirty="0">
              <a:solidFill>
                <a:srgbClr val="0070C0"/>
              </a:solidFill>
            </a:endParaRPr>
          </a:p>
        </p:txBody>
      </p:sp>
      <p:sp>
        <p:nvSpPr>
          <p:cNvPr id="7" name="TextBox 6">
            <a:extLst>
              <a:ext uri="{FF2B5EF4-FFF2-40B4-BE49-F238E27FC236}">
                <a16:creationId xmlns:a16="http://schemas.microsoft.com/office/drawing/2014/main" id="{22E9FBD2-36A8-4AD7-AFA0-E85D24E12A4F}"/>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8" name="Rectangle 7">
            <a:extLst>
              <a:ext uri="{FF2B5EF4-FFF2-40B4-BE49-F238E27FC236}">
                <a16:creationId xmlns:a16="http://schemas.microsoft.com/office/drawing/2014/main" id="{7A4F881A-C78A-4DB5-9470-B71DDBA7E15B}"/>
              </a:ext>
            </a:extLst>
          </p:cNvPr>
          <p:cNvSpPr/>
          <p:nvPr/>
        </p:nvSpPr>
        <p:spPr>
          <a:xfrm>
            <a:off x="707887" y="-13881"/>
            <a:ext cx="8515350"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 </a:t>
            </a:r>
            <a:r>
              <a:rPr lang="en-GB" dirty="0"/>
              <a:t>To </a:t>
            </a:r>
            <a:r>
              <a:rPr lang="en-GB" dirty="0">
                <a:solidFill>
                  <a:srgbClr val="00B050"/>
                </a:solidFill>
              </a:rPr>
              <a:t>evaluate </a:t>
            </a:r>
            <a:r>
              <a:rPr lang="en-GB" dirty="0"/>
              <a:t>and </a:t>
            </a:r>
            <a:r>
              <a:rPr lang="en-GB" dirty="0">
                <a:solidFill>
                  <a:srgbClr val="7030A0"/>
                </a:solidFill>
              </a:rPr>
              <a:t>provide</a:t>
            </a:r>
            <a:r>
              <a:rPr lang="en-GB" dirty="0"/>
              <a:t> opinions of a text. </a:t>
            </a:r>
          </a:p>
        </p:txBody>
      </p:sp>
    </p:spTree>
    <p:extLst>
      <p:ext uri="{BB962C8B-B14F-4D97-AF65-F5344CB8AC3E}">
        <p14:creationId xmlns:p14="http://schemas.microsoft.com/office/powerpoint/2010/main" val="2270221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TotalTime>
  <Words>830</Words>
  <Application>Microsoft Office PowerPoint</Application>
  <PresentationFormat>On-screen Show (4:3)</PresentationFormat>
  <Paragraphs>108</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Comic Sans MS</vt:lpstr>
      <vt:lpstr>Office Theme</vt:lpstr>
      <vt:lpstr>PowerPoint Presentation</vt:lpstr>
      <vt:lpstr>PowerPoint Presentation</vt:lpstr>
      <vt:lpstr>PowerPoint Presentation</vt:lpstr>
      <vt:lpstr>Learning Objective:  To analyse and respond to the writer’s use of language.  </vt:lpstr>
      <vt:lpstr>PowerPoint Presentation</vt:lpstr>
      <vt:lpstr>PowerPoint Presentation</vt:lpstr>
      <vt:lpstr>PowerPoint Presentation</vt:lpstr>
      <vt:lpstr>PowerPoint Presentation</vt:lpstr>
      <vt:lpstr>PowerPoint Presentation</vt:lpstr>
      <vt:lpstr>Learning Objective:  To evaluate and provide opinions of a text.  </vt:lpstr>
      <vt:lpstr>PowerPoint Presentation</vt:lpstr>
      <vt:lpstr>PowerPoint Presentation</vt:lpstr>
      <vt:lpstr>PowerPoint Presentation</vt:lpstr>
      <vt:lpstr>PowerPoint Presentation</vt:lpstr>
      <vt:lpstr>A Midsummer Night’s Dream  by William Shakespeare.</vt:lpstr>
      <vt:lpstr>Starter: So, what do you know about William Shakespeare and life in Elizabethan England?</vt:lpstr>
      <vt:lpstr>Task:  Use the word document on Shakespeare, his life, plays and Elizabethan life in 16th Century England. You must collect important information so that you can produce a fact file whole page poster in your book. </vt:lpstr>
    </vt:vector>
  </TitlesOfParts>
  <Company>Towers School &amp; Sixth Form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Week</dc:title>
  <dc:creator>Rebecca Wood</dc:creator>
  <cp:lastModifiedBy>Amanda Allen</cp:lastModifiedBy>
  <cp:revision>86</cp:revision>
  <dcterms:created xsi:type="dcterms:W3CDTF">2016-07-05T13:18:53Z</dcterms:created>
  <dcterms:modified xsi:type="dcterms:W3CDTF">2020-10-04T11:32:42Z</dcterms:modified>
</cp:coreProperties>
</file>