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72D604-08CA-4462-8C1F-8201C7A3D841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3CF862-C1B3-4614-9197-05ECD11079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 of Term Assessment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87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u="sng" dirty="0" smtClean="0"/>
              <a:t>This term (10 marks):</a:t>
            </a:r>
          </a:p>
          <a:p>
            <a:r>
              <a:rPr lang="en-GB" dirty="0" smtClean="0"/>
              <a:t>Simple, compound and complex sentences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u="sng" dirty="0" smtClean="0"/>
              <a:t>Last term (10 marks)</a:t>
            </a:r>
          </a:p>
          <a:p>
            <a:r>
              <a:rPr lang="en-GB" dirty="0" smtClean="0"/>
              <a:t>Who and Which</a:t>
            </a:r>
          </a:p>
          <a:p>
            <a:r>
              <a:rPr lang="en-GB" dirty="0" smtClean="0"/>
              <a:t>Clauses</a:t>
            </a:r>
            <a:endParaRPr lang="en-GB" dirty="0"/>
          </a:p>
          <a:p>
            <a:r>
              <a:rPr lang="en-GB" dirty="0"/>
              <a:t>Noun Phrases 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Complete the tasks to assess your knowledge of literacy this term.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59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sz="1800" dirty="0" smtClean="0"/>
          </a:p>
          <a:p>
            <a:pPr marL="624078" indent="-514350"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627" y="0"/>
            <a:ext cx="8229600" cy="1143000"/>
          </a:xfrm>
        </p:spPr>
        <p:txBody>
          <a:bodyPr/>
          <a:lstStyle/>
          <a:p>
            <a:r>
              <a:rPr lang="en-GB" dirty="0" smtClean="0"/>
              <a:t>Check your answers</a:t>
            </a:r>
            <a:r>
              <a:rPr lang="en-GB" dirty="0"/>
              <a:t> </a:t>
            </a:r>
            <a:r>
              <a:rPr lang="en-GB" dirty="0" smtClean="0"/>
              <a:t>– Part 1</a:t>
            </a:r>
            <a:r>
              <a:rPr lang="en-GB" sz="2000" dirty="0" smtClean="0"/>
              <a:t>(10)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1499295"/>
            <a:ext cx="32403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dirty="0"/>
          </a:p>
          <a:p>
            <a:endParaRPr lang="en-GB" sz="2500" dirty="0"/>
          </a:p>
        </p:txBody>
      </p:sp>
      <p:sp>
        <p:nvSpPr>
          <p:cNvPr id="4" name="Rectangle 3"/>
          <p:cNvSpPr/>
          <p:nvPr/>
        </p:nvSpPr>
        <p:spPr>
          <a:xfrm>
            <a:off x="152939" y="1124744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1a) Simple</a:t>
            </a:r>
          </a:p>
          <a:p>
            <a:r>
              <a:rPr lang="en-GB" sz="2000" dirty="0" smtClean="0"/>
              <a:t>b) Complex</a:t>
            </a:r>
          </a:p>
          <a:p>
            <a:r>
              <a:rPr lang="en-GB" sz="2000" dirty="0" smtClean="0"/>
              <a:t>c) Complex </a:t>
            </a:r>
          </a:p>
          <a:p>
            <a:r>
              <a:rPr lang="en-GB" sz="2000" dirty="0" smtClean="0"/>
              <a:t>d) Compound</a:t>
            </a:r>
          </a:p>
          <a:p>
            <a:r>
              <a:rPr lang="en-GB" sz="2000" dirty="0" smtClean="0"/>
              <a:t>e) Simple</a:t>
            </a:r>
          </a:p>
          <a:p>
            <a:endParaRPr lang="en-GB" sz="2000" dirty="0" smtClean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2a) Although </a:t>
            </a:r>
            <a:r>
              <a:rPr lang="en-GB" sz="2000" dirty="0"/>
              <a:t>it was sunny, </a:t>
            </a:r>
            <a:r>
              <a:rPr lang="en-GB" sz="2000" u="sng" dirty="0">
                <a:solidFill>
                  <a:srgbClr val="00B050"/>
                </a:solidFill>
              </a:rPr>
              <a:t>I was still freezing.</a:t>
            </a:r>
          </a:p>
          <a:p>
            <a:r>
              <a:rPr lang="en-GB" sz="2000" dirty="0"/>
              <a:t>b) </a:t>
            </a:r>
            <a:r>
              <a:rPr lang="en-GB" sz="2000" dirty="0">
                <a:solidFill>
                  <a:srgbClr val="00B050"/>
                </a:solidFill>
              </a:rPr>
              <a:t>The man</a:t>
            </a:r>
            <a:r>
              <a:rPr lang="en-GB" sz="2000" dirty="0"/>
              <a:t>, who was really tall, </a:t>
            </a:r>
            <a:r>
              <a:rPr lang="en-GB" sz="2000" u="sng" dirty="0">
                <a:solidFill>
                  <a:srgbClr val="00B050"/>
                </a:solidFill>
              </a:rPr>
              <a:t>was getting extremely angry.</a:t>
            </a:r>
          </a:p>
          <a:p>
            <a:r>
              <a:rPr lang="en-GB" sz="2000" dirty="0"/>
              <a:t>c) When she was younger, </a:t>
            </a:r>
            <a:r>
              <a:rPr lang="en-GB" sz="2000" u="sng" dirty="0">
                <a:solidFill>
                  <a:srgbClr val="00B050"/>
                </a:solidFill>
              </a:rPr>
              <a:t>she believed in fairy tales</a:t>
            </a:r>
            <a:r>
              <a:rPr lang="en-GB" sz="2000" dirty="0"/>
              <a:t>.</a:t>
            </a:r>
          </a:p>
          <a:p>
            <a:r>
              <a:rPr lang="en-GB" sz="2000" dirty="0"/>
              <a:t>d) </a:t>
            </a:r>
            <a:r>
              <a:rPr lang="en-GB" sz="2000" u="sng" dirty="0">
                <a:solidFill>
                  <a:srgbClr val="00B050"/>
                </a:solidFill>
              </a:rPr>
              <a:t>The actor was happy he got a part in the movie, </a:t>
            </a:r>
            <a:r>
              <a:rPr lang="en-GB" sz="2000" dirty="0"/>
              <a:t>although the part was a small one.</a:t>
            </a:r>
          </a:p>
          <a:p>
            <a:r>
              <a:rPr lang="en-GB" sz="2000" dirty="0"/>
              <a:t>e) </a:t>
            </a:r>
            <a:r>
              <a:rPr lang="en-GB" sz="2000" u="sng" dirty="0">
                <a:solidFill>
                  <a:srgbClr val="00B050"/>
                </a:solidFill>
              </a:rPr>
              <a:t>Spain, </a:t>
            </a:r>
            <a:r>
              <a:rPr lang="en-GB" sz="2000" dirty="0"/>
              <a:t>which is in Europe, </a:t>
            </a:r>
            <a:r>
              <a:rPr lang="en-GB" sz="2000" u="sng" dirty="0">
                <a:solidFill>
                  <a:srgbClr val="00B050"/>
                </a:solidFill>
              </a:rPr>
              <a:t>is a popular holiday destination.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00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dirty="0" smtClean="0"/>
              <a:t>3 a</a:t>
            </a:r>
            <a:r>
              <a:rPr lang="en-GB" dirty="0"/>
              <a:t>) The cat, </a:t>
            </a:r>
            <a:r>
              <a:rPr lang="en-GB" dirty="0" smtClean="0">
                <a:solidFill>
                  <a:srgbClr val="00B050"/>
                </a:solidFill>
              </a:rPr>
              <a:t>which</a:t>
            </a:r>
            <a:r>
              <a:rPr lang="en-GB" dirty="0" smtClean="0"/>
              <a:t> </a:t>
            </a:r>
            <a:r>
              <a:rPr lang="en-GB" dirty="0"/>
              <a:t>was black and white, was hunting for mice in the </a:t>
            </a:r>
            <a:r>
              <a:rPr lang="en-GB" dirty="0" smtClean="0"/>
              <a:t>garden.</a:t>
            </a:r>
          </a:p>
          <a:p>
            <a:pPr marL="109728" indent="0">
              <a:buNone/>
            </a:pPr>
            <a:r>
              <a:rPr lang="en-GB" dirty="0" smtClean="0"/>
              <a:t>b</a:t>
            </a:r>
            <a:r>
              <a:rPr lang="en-GB" dirty="0"/>
              <a:t>) Anya is the one </a:t>
            </a:r>
            <a:r>
              <a:rPr lang="en-GB" dirty="0" smtClean="0">
                <a:solidFill>
                  <a:srgbClr val="00B050"/>
                </a:solidFill>
              </a:rPr>
              <a:t>who</a:t>
            </a:r>
            <a:r>
              <a:rPr lang="en-GB" dirty="0" smtClean="0"/>
              <a:t> </a:t>
            </a:r>
            <a:r>
              <a:rPr lang="en-GB" dirty="0"/>
              <a:t>rescued the bird.</a:t>
            </a:r>
          </a:p>
          <a:p>
            <a:pPr marL="109728" indent="0">
              <a:buNone/>
            </a:pPr>
            <a:r>
              <a:rPr lang="en-GB" dirty="0"/>
              <a:t>c) </a:t>
            </a:r>
            <a:r>
              <a:rPr lang="en-GB" dirty="0" smtClean="0">
                <a:solidFill>
                  <a:srgbClr val="00B050"/>
                </a:solidFill>
              </a:rPr>
              <a:t>Who</a:t>
            </a:r>
            <a:r>
              <a:rPr lang="en-GB" dirty="0" smtClean="0"/>
              <a:t> </a:t>
            </a:r>
            <a:r>
              <a:rPr lang="en-GB" dirty="0"/>
              <a:t>didn’t close the door</a:t>
            </a:r>
            <a:r>
              <a:rPr lang="en-GB" dirty="0" smtClean="0"/>
              <a:t>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4a) Clause</a:t>
            </a:r>
          </a:p>
          <a:p>
            <a:pPr marL="109728" indent="0">
              <a:buNone/>
            </a:pPr>
            <a:r>
              <a:rPr lang="en-GB" dirty="0" smtClean="0"/>
              <a:t>b) Not a clause</a:t>
            </a:r>
          </a:p>
          <a:p>
            <a:pPr marL="109728" indent="0">
              <a:buNone/>
            </a:pPr>
            <a:r>
              <a:rPr lang="en-GB" dirty="0" smtClean="0"/>
              <a:t>c) Not a clause</a:t>
            </a:r>
          </a:p>
          <a:p>
            <a:pPr marL="109728" indent="0">
              <a:buNone/>
            </a:pPr>
            <a:r>
              <a:rPr lang="en-GB" dirty="0" smtClean="0"/>
              <a:t>d) Clause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5a</a:t>
            </a:r>
            <a:r>
              <a:rPr lang="en-GB" dirty="0"/>
              <a:t>) </a:t>
            </a:r>
            <a:r>
              <a:rPr lang="en-GB" dirty="0">
                <a:solidFill>
                  <a:srgbClr val="00B050"/>
                </a:solidFill>
              </a:rPr>
              <a:t>The large, brown dog </a:t>
            </a:r>
            <a:r>
              <a:rPr lang="en-GB" dirty="0"/>
              <a:t>raced down the road.</a:t>
            </a:r>
          </a:p>
          <a:p>
            <a:pPr marL="109728" indent="0">
              <a:buNone/>
            </a:pPr>
            <a:r>
              <a:rPr lang="en-GB" dirty="0"/>
              <a:t>b) I really wanted </a:t>
            </a:r>
            <a:r>
              <a:rPr lang="en-GB" dirty="0">
                <a:solidFill>
                  <a:srgbClr val="00B050"/>
                </a:solidFill>
              </a:rPr>
              <a:t>the green and yellow skateboard.</a:t>
            </a:r>
          </a:p>
          <a:p>
            <a:pPr marL="109728" indent="0">
              <a:buNone/>
            </a:pPr>
            <a:r>
              <a:rPr lang="en-GB" dirty="0"/>
              <a:t>c) </a:t>
            </a:r>
            <a:r>
              <a:rPr lang="en-GB" dirty="0">
                <a:solidFill>
                  <a:srgbClr val="00B050"/>
                </a:solidFill>
              </a:rPr>
              <a:t>The glistening snow </a:t>
            </a:r>
            <a:r>
              <a:rPr lang="en-GB" dirty="0"/>
              <a:t>had been falling for hours.</a:t>
            </a:r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your answers – Part 2 </a:t>
            </a:r>
            <a:r>
              <a:rPr lang="en-GB" sz="2000" dirty="0" smtClean="0"/>
              <a:t>(10)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451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237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End of Term Assessment</vt:lpstr>
      <vt:lpstr>Complete the tasks to assess your knowledge of literacy this term.</vt:lpstr>
      <vt:lpstr>Check your answers – Part 1(10)</vt:lpstr>
      <vt:lpstr>Check your answers – Part 2 (10)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Term Assessment</dc:title>
  <dc:creator>Amanda Allen</dc:creator>
  <cp:lastModifiedBy>Amanda Allen</cp:lastModifiedBy>
  <cp:revision>19</cp:revision>
  <dcterms:created xsi:type="dcterms:W3CDTF">2016-02-25T13:32:12Z</dcterms:created>
  <dcterms:modified xsi:type="dcterms:W3CDTF">2016-07-06T13:34:41Z</dcterms:modified>
</cp:coreProperties>
</file>