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B23EA5F-A9C8-454F-87B6-BCA2715D9912}" type="datetimeFigureOut">
              <a:rPr lang="en-GB" smtClean="0"/>
              <a:t>31/08/2016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C01E0C-6F5E-4771-B642-2DB288C276F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C01E0C-6F5E-4771-B642-2DB288C276F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C01E0C-6F5E-4771-B642-2DB288C276F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C01E0C-6F5E-4771-B642-2DB288C276F7}"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C01E0C-6F5E-4771-B642-2DB288C276F7}"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EC01E0C-6F5E-4771-B642-2DB288C276F7}"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EC01E0C-6F5E-4771-B642-2DB288C276F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EC01E0C-6F5E-4771-B642-2DB288C276F7}"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B23EA5F-A9C8-454F-87B6-BCA2715D9912}" type="datetimeFigureOut">
              <a:rPr lang="en-GB" smtClean="0"/>
              <a:t>31/08/2016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EC01E0C-6F5E-4771-B642-2DB288C276F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B23EA5F-A9C8-454F-87B6-BCA2715D9912}" type="datetimeFigureOut">
              <a:rPr lang="en-GB" smtClean="0"/>
              <a:t>31/08/2016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EC01E0C-6F5E-4771-B642-2DB288C276F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B23EA5F-A9C8-454F-87B6-BCA2715D9912}" type="datetimeFigureOut">
              <a:rPr lang="en-GB" smtClean="0"/>
              <a:t>31/08/2016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C01E0C-6F5E-4771-B642-2DB288C276F7}"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B23EA5F-A9C8-454F-87B6-BCA2715D9912}" type="datetimeFigureOut">
              <a:rPr lang="en-GB" smtClean="0"/>
              <a:t>31/08/2016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C01E0C-6F5E-4771-B642-2DB288C276F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Reviewing Semi-Colons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7591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836712"/>
            <a:ext cx="8640960" cy="5400600"/>
          </a:xfrm>
        </p:spPr>
        <p:txBody>
          <a:bodyPr>
            <a:normAutofit fontScale="85000" lnSpcReduction="20000"/>
          </a:bodyPr>
          <a:lstStyle/>
          <a:p>
            <a:pPr marL="624078" indent="-514350">
              <a:buFont typeface="+mj-lt"/>
              <a:buAutoNum type="arabicPeriod"/>
            </a:pPr>
            <a:r>
              <a:rPr lang="en-GB" dirty="0" smtClean="0"/>
              <a:t>To link two independent ideas instead of using a connective. </a:t>
            </a:r>
          </a:p>
          <a:p>
            <a:pPr marL="109728" indent="0">
              <a:buNone/>
            </a:pPr>
            <a:endParaRPr lang="en-GB" dirty="0"/>
          </a:p>
          <a:p>
            <a:pPr marL="109728" indent="0">
              <a:buNone/>
            </a:pPr>
            <a:r>
              <a:rPr lang="en-GB" dirty="0" smtClean="0">
                <a:solidFill>
                  <a:srgbClr val="0070C0"/>
                </a:solidFill>
              </a:rPr>
              <a:t>It’s absolutely boiling outside today. </a:t>
            </a:r>
          </a:p>
          <a:p>
            <a:pPr marL="109728" indent="0">
              <a:buNone/>
            </a:pPr>
            <a:r>
              <a:rPr lang="en-GB" dirty="0" smtClean="0">
                <a:solidFill>
                  <a:srgbClr val="00B0F0"/>
                </a:solidFill>
              </a:rPr>
              <a:t>I’m definitely going swimming.</a:t>
            </a:r>
          </a:p>
          <a:p>
            <a:pPr marL="109728" indent="0">
              <a:buNone/>
            </a:pPr>
            <a:endParaRPr lang="en-GB" dirty="0"/>
          </a:p>
          <a:p>
            <a:pPr marL="109728" indent="0">
              <a:buNone/>
            </a:pPr>
            <a:r>
              <a:rPr lang="en-GB" dirty="0" smtClean="0"/>
              <a:t>You could use a connective:</a:t>
            </a:r>
          </a:p>
          <a:p>
            <a:pPr marL="109728" indent="0">
              <a:buNone/>
            </a:pPr>
            <a:r>
              <a:rPr lang="en-GB" sz="2000" dirty="0"/>
              <a:t>It’s absolutely boiling outside </a:t>
            </a:r>
            <a:r>
              <a:rPr lang="en-GB" sz="2000" dirty="0" smtClean="0"/>
              <a:t>today </a:t>
            </a:r>
            <a:r>
              <a:rPr lang="en-GB" sz="2000" dirty="0" smtClean="0">
                <a:solidFill>
                  <a:srgbClr val="FF0000"/>
                </a:solidFill>
              </a:rPr>
              <a:t>so</a:t>
            </a:r>
            <a:r>
              <a:rPr lang="en-GB" sz="2000" dirty="0" smtClean="0"/>
              <a:t> I’m </a:t>
            </a:r>
            <a:r>
              <a:rPr lang="en-GB" sz="2000" dirty="0"/>
              <a:t>definitely going swimming</a:t>
            </a:r>
            <a:r>
              <a:rPr lang="en-GB" sz="2000" dirty="0" smtClean="0"/>
              <a:t>.</a:t>
            </a:r>
          </a:p>
          <a:p>
            <a:pPr marL="109728" indent="0">
              <a:buNone/>
            </a:pPr>
            <a:endParaRPr lang="en-GB" sz="2000" dirty="0"/>
          </a:p>
          <a:p>
            <a:pPr marL="109728" indent="0">
              <a:buNone/>
            </a:pPr>
            <a:r>
              <a:rPr lang="en-GB" sz="2600" dirty="0" smtClean="0"/>
              <a:t>But a semi-colon can be used to link them together too.</a:t>
            </a:r>
          </a:p>
          <a:p>
            <a:pPr marL="109728" indent="0">
              <a:buNone/>
            </a:pPr>
            <a:r>
              <a:rPr lang="en-GB" sz="2200" dirty="0"/>
              <a:t>It’s absolutely boiling outside </a:t>
            </a:r>
            <a:r>
              <a:rPr lang="en-GB" sz="2200" dirty="0" smtClean="0"/>
              <a:t>today</a:t>
            </a:r>
            <a:r>
              <a:rPr lang="en-GB" sz="3800" dirty="0" smtClean="0">
                <a:solidFill>
                  <a:srgbClr val="FF0000"/>
                </a:solidFill>
              </a:rPr>
              <a:t>;</a:t>
            </a:r>
            <a:r>
              <a:rPr lang="en-GB" sz="2200" dirty="0" smtClean="0"/>
              <a:t> </a:t>
            </a:r>
            <a:r>
              <a:rPr lang="en-GB" sz="2200" dirty="0"/>
              <a:t>I’m definitely going swimming</a:t>
            </a:r>
            <a:r>
              <a:rPr lang="en-GB" sz="2200" dirty="0" smtClean="0"/>
              <a:t>.</a:t>
            </a:r>
          </a:p>
          <a:p>
            <a:pPr marL="109728" indent="0">
              <a:buNone/>
            </a:pPr>
            <a:endParaRPr lang="en-GB" sz="2200" dirty="0"/>
          </a:p>
          <a:p>
            <a:pPr marL="109728" indent="0">
              <a:buNone/>
            </a:pPr>
            <a:r>
              <a:rPr lang="en-GB" sz="2800" dirty="0" smtClean="0"/>
              <a:t>Just remember not to use both:</a:t>
            </a:r>
          </a:p>
          <a:p>
            <a:pPr marL="109728" indent="0">
              <a:buNone/>
            </a:pPr>
            <a:r>
              <a:rPr lang="en-GB" sz="2200" dirty="0"/>
              <a:t>It’s absolutely boiling outside today</a:t>
            </a:r>
            <a:r>
              <a:rPr lang="en-GB" sz="3800" dirty="0" smtClean="0">
                <a:solidFill>
                  <a:srgbClr val="FF0000"/>
                </a:solidFill>
              </a:rPr>
              <a:t>; so</a:t>
            </a:r>
            <a:r>
              <a:rPr lang="en-GB" sz="2200" dirty="0" smtClean="0"/>
              <a:t> </a:t>
            </a:r>
            <a:r>
              <a:rPr lang="en-GB" sz="2200" dirty="0"/>
              <a:t>I’m definitely going swimming.</a:t>
            </a:r>
          </a:p>
          <a:p>
            <a:pPr marL="109728" indent="0">
              <a:buNone/>
            </a:pPr>
            <a:endParaRPr lang="en-GB" sz="2200" dirty="0" smtClean="0"/>
          </a:p>
          <a:p>
            <a:pPr marL="109728" indent="0">
              <a:buNone/>
            </a:pPr>
            <a:endParaRPr lang="en-GB" sz="2200" dirty="0"/>
          </a:p>
          <a:p>
            <a:pPr marL="109728" indent="0">
              <a:buNone/>
            </a:pPr>
            <a:endParaRPr lang="en-GB" sz="3000" dirty="0"/>
          </a:p>
          <a:p>
            <a:pPr marL="109728" indent="0">
              <a:buNone/>
            </a:pPr>
            <a:endParaRPr lang="en-GB" dirty="0"/>
          </a:p>
        </p:txBody>
      </p:sp>
      <p:sp>
        <p:nvSpPr>
          <p:cNvPr id="3" name="Title 2"/>
          <p:cNvSpPr>
            <a:spLocks noGrp="1"/>
          </p:cNvSpPr>
          <p:nvPr>
            <p:ph type="title"/>
          </p:nvPr>
        </p:nvSpPr>
        <p:spPr>
          <a:xfrm>
            <a:off x="467544" y="-30297"/>
            <a:ext cx="8229600" cy="1143000"/>
          </a:xfrm>
        </p:spPr>
        <p:txBody>
          <a:bodyPr>
            <a:normAutofit fontScale="90000"/>
          </a:bodyPr>
          <a:lstStyle/>
          <a:p>
            <a:r>
              <a:rPr lang="en-GB" dirty="0" smtClean="0"/>
              <a:t>When can you use semi-colons?</a:t>
            </a:r>
            <a:endParaRPr lang="en-GB" dirty="0"/>
          </a:p>
        </p:txBody>
      </p:sp>
      <p:cxnSp>
        <p:nvCxnSpPr>
          <p:cNvPr id="5" name="Straight Connector 4"/>
          <p:cNvCxnSpPr/>
          <p:nvPr/>
        </p:nvCxnSpPr>
        <p:spPr>
          <a:xfrm>
            <a:off x="4644008" y="4941168"/>
            <a:ext cx="936104" cy="648000"/>
          </a:xfrm>
          <a:prstGeom prst="line">
            <a:avLst/>
          </a:prstGeom>
        </p:spPr>
        <p:style>
          <a:lnRef idx="2">
            <a:schemeClr val="accent2"/>
          </a:lnRef>
          <a:fillRef idx="0">
            <a:schemeClr val="accent2"/>
          </a:fillRef>
          <a:effectRef idx="1">
            <a:schemeClr val="accent2"/>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184675">
            <a:off x="4548833" y="4792415"/>
            <a:ext cx="1073150"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930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640960" cy="5400600"/>
          </a:xfrm>
        </p:spPr>
        <p:txBody>
          <a:bodyPr>
            <a:normAutofit/>
          </a:bodyPr>
          <a:lstStyle/>
          <a:p>
            <a:pPr marL="109728" indent="0">
              <a:buNone/>
            </a:pPr>
            <a:r>
              <a:rPr lang="en-GB" dirty="0" smtClean="0"/>
              <a:t>2. Making lists less confusing.</a:t>
            </a:r>
          </a:p>
          <a:p>
            <a:pPr marL="109728" indent="0">
              <a:buNone/>
            </a:pPr>
            <a:r>
              <a:rPr lang="en-GB" sz="2000" dirty="0" smtClean="0"/>
              <a:t>Sometimes you need to list items that already contain commas. If you separate these using commas too its difficult to understand. This can often happen when listing names, locations and dates.</a:t>
            </a:r>
          </a:p>
          <a:p>
            <a:pPr marL="109728" indent="0">
              <a:buNone/>
            </a:pPr>
            <a:endParaRPr lang="en-GB" sz="2000" dirty="0"/>
          </a:p>
          <a:p>
            <a:pPr marL="109728" indent="0">
              <a:buNone/>
            </a:pPr>
            <a:r>
              <a:rPr lang="en-GB" sz="2000" dirty="0" smtClean="0"/>
              <a:t>I have visited Los Angeles, California, Tokyo, Japan, London, England and Berlin, Germany.</a:t>
            </a:r>
          </a:p>
          <a:p>
            <a:pPr marL="109728" indent="0">
              <a:buNone/>
            </a:pPr>
            <a:endParaRPr lang="en-GB" sz="2000" dirty="0"/>
          </a:p>
          <a:p>
            <a:pPr marL="109728" indent="0">
              <a:buNone/>
            </a:pPr>
            <a:endParaRPr lang="en-GB" sz="2000" dirty="0"/>
          </a:p>
          <a:p>
            <a:pPr marL="109728" indent="0">
              <a:buNone/>
            </a:pPr>
            <a:endParaRPr lang="en-GB" sz="2200" dirty="0" smtClean="0"/>
          </a:p>
          <a:p>
            <a:pPr marL="109728" indent="0">
              <a:buNone/>
            </a:pPr>
            <a:r>
              <a:rPr lang="en-GB" sz="2400" dirty="0"/>
              <a:t>I have visited Los Angeles, </a:t>
            </a:r>
            <a:r>
              <a:rPr lang="en-GB" sz="2400" dirty="0" smtClean="0"/>
              <a:t>California</a:t>
            </a:r>
            <a:r>
              <a:rPr lang="en-GB" sz="3600" dirty="0" smtClean="0">
                <a:solidFill>
                  <a:srgbClr val="FF0000"/>
                </a:solidFill>
              </a:rPr>
              <a:t>;</a:t>
            </a:r>
            <a:r>
              <a:rPr lang="en-GB" sz="2400" dirty="0" smtClean="0"/>
              <a:t> Tokyo</a:t>
            </a:r>
            <a:r>
              <a:rPr lang="en-GB" sz="2400" dirty="0"/>
              <a:t>, </a:t>
            </a:r>
            <a:r>
              <a:rPr lang="en-GB" sz="2400" dirty="0" smtClean="0"/>
              <a:t>Japan</a:t>
            </a:r>
            <a:r>
              <a:rPr lang="en-GB" sz="3600" dirty="0" smtClean="0">
                <a:solidFill>
                  <a:srgbClr val="FF0000"/>
                </a:solidFill>
              </a:rPr>
              <a:t>;</a:t>
            </a:r>
            <a:r>
              <a:rPr lang="en-GB" sz="2400" dirty="0" smtClean="0"/>
              <a:t> London</a:t>
            </a:r>
            <a:r>
              <a:rPr lang="en-GB" sz="2400" dirty="0"/>
              <a:t>, </a:t>
            </a:r>
            <a:r>
              <a:rPr lang="en-GB" sz="2400" dirty="0" smtClean="0"/>
              <a:t>England </a:t>
            </a:r>
            <a:r>
              <a:rPr lang="en-GB" sz="2400" dirty="0"/>
              <a:t>and Berlin, Germany.</a:t>
            </a:r>
          </a:p>
          <a:p>
            <a:pPr marL="109728" indent="0">
              <a:buNone/>
            </a:pPr>
            <a:endParaRPr lang="en-GB" sz="2200" dirty="0"/>
          </a:p>
          <a:p>
            <a:pPr marL="109728" indent="0">
              <a:buNone/>
            </a:pPr>
            <a:endParaRPr lang="en-GB" sz="3000" dirty="0"/>
          </a:p>
          <a:p>
            <a:pPr marL="109728" indent="0">
              <a:buNone/>
            </a:pPr>
            <a:endParaRPr lang="en-GB" dirty="0"/>
          </a:p>
        </p:txBody>
      </p:sp>
      <p:sp>
        <p:nvSpPr>
          <p:cNvPr id="3" name="Title 2"/>
          <p:cNvSpPr>
            <a:spLocks noGrp="1"/>
          </p:cNvSpPr>
          <p:nvPr>
            <p:ph type="title"/>
          </p:nvPr>
        </p:nvSpPr>
        <p:spPr>
          <a:xfrm>
            <a:off x="467544" y="-30297"/>
            <a:ext cx="8229600" cy="1143000"/>
          </a:xfrm>
        </p:spPr>
        <p:txBody>
          <a:bodyPr>
            <a:normAutofit fontScale="90000"/>
          </a:bodyPr>
          <a:lstStyle/>
          <a:p>
            <a:r>
              <a:rPr lang="en-GB" dirty="0" smtClean="0"/>
              <a:t>When can you use semi-colons?</a:t>
            </a:r>
            <a:endParaRPr lang="en-GB" dirty="0"/>
          </a:p>
        </p:txBody>
      </p:sp>
      <p:cxnSp>
        <p:nvCxnSpPr>
          <p:cNvPr id="6" name="Straight Arrow Connector 5"/>
          <p:cNvCxnSpPr/>
          <p:nvPr/>
        </p:nvCxnSpPr>
        <p:spPr>
          <a:xfrm>
            <a:off x="4427984" y="3356992"/>
            <a:ext cx="0" cy="13681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TextBox 6"/>
          <p:cNvSpPr txBox="1"/>
          <p:nvPr/>
        </p:nvSpPr>
        <p:spPr>
          <a:xfrm>
            <a:off x="4644008" y="3717902"/>
            <a:ext cx="2736304" cy="646331"/>
          </a:xfrm>
          <a:prstGeom prst="rect">
            <a:avLst/>
          </a:prstGeom>
          <a:noFill/>
        </p:spPr>
        <p:txBody>
          <a:bodyPr wrap="square" rtlCol="0">
            <a:spAutoFit/>
          </a:bodyPr>
          <a:lstStyle/>
          <a:p>
            <a:r>
              <a:rPr lang="en-GB" dirty="0" smtClean="0">
                <a:solidFill>
                  <a:srgbClr val="FF0000"/>
                </a:solidFill>
              </a:rPr>
              <a:t>The semi-colons separate each place.</a:t>
            </a:r>
            <a:endParaRPr lang="en-GB" dirty="0">
              <a:solidFill>
                <a:srgbClr val="FF0000"/>
              </a:solidFill>
            </a:endParaRPr>
          </a:p>
        </p:txBody>
      </p:sp>
    </p:spTree>
    <p:extLst>
      <p:ext uri="{BB962C8B-B14F-4D97-AF65-F5344CB8AC3E}">
        <p14:creationId xmlns:p14="http://schemas.microsoft.com/office/powerpoint/2010/main" val="193231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Font typeface="+mj-lt"/>
              <a:buAutoNum type="arabicPeriod"/>
            </a:pPr>
            <a:r>
              <a:rPr lang="en-US" dirty="0"/>
              <a:t>The artist preferred to paint in oils </a:t>
            </a:r>
            <a:r>
              <a:rPr lang="en-US" dirty="0" smtClean="0"/>
              <a:t>he </a:t>
            </a:r>
            <a:r>
              <a:rPr lang="en-US" dirty="0"/>
              <a:t>did not like water colors.</a:t>
            </a:r>
            <a:endParaRPr lang="en-GB" dirty="0"/>
          </a:p>
          <a:p>
            <a:pPr marL="624078" indent="-514350">
              <a:buFont typeface="+mj-lt"/>
              <a:buAutoNum type="arabicPeriod"/>
            </a:pPr>
            <a:r>
              <a:rPr lang="en-US" dirty="0"/>
              <a:t>Italy is my favorite foreign </a:t>
            </a:r>
            <a:r>
              <a:rPr lang="en-US" dirty="0" smtClean="0"/>
              <a:t>country in </a:t>
            </a:r>
            <a:r>
              <a:rPr lang="en-US" dirty="0"/>
              <a:t>fact, I plan on staying there for three weeks this summer.  </a:t>
            </a:r>
            <a:endParaRPr lang="en-GB" dirty="0"/>
          </a:p>
          <a:p>
            <a:pPr marL="624078" indent="-514350">
              <a:buFont typeface="+mj-lt"/>
              <a:buAutoNum type="arabicPeriod"/>
            </a:pPr>
            <a:r>
              <a:rPr lang="en-US" dirty="0"/>
              <a:t>The computer can perform many calculations at once </a:t>
            </a:r>
            <a:r>
              <a:rPr lang="en-US" dirty="0" smtClean="0"/>
              <a:t>however</a:t>
            </a:r>
            <a:r>
              <a:rPr lang="en-US" dirty="0"/>
              <a:t>, it cannot reason at all. </a:t>
            </a:r>
            <a:endParaRPr lang="en-US" dirty="0" smtClean="0"/>
          </a:p>
          <a:p>
            <a:pPr marL="624078" indent="-514350">
              <a:buFont typeface="+mj-lt"/>
              <a:buAutoNum type="arabicPeriod"/>
            </a:pPr>
            <a:r>
              <a:rPr lang="en-US" dirty="0" smtClean="0"/>
              <a:t>I have lived in Edinburgh Scotland Cardiff Wales and London England.</a:t>
            </a:r>
          </a:p>
          <a:p>
            <a:pPr marL="109728" indent="0">
              <a:buNone/>
            </a:pPr>
            <a:r>
              <a:rPr lang="en-US" dirty="0"/>
              <a:t> </a:t>
            </a:r>
            <a:r>
              <a:rPr lang="en-US" dirty="0" smtClean="0"/>
              <a:t>   </a:t>
            </a:r>
            <a:r>
              <a:rPr lang="en-US" dirty="0" smtClean="0">
                <a:solidFill>
                  <a:srgbClr val="FF0000"/>
                </a:solidFill>
              </a:rPr>
              <a:t>(This one needs commas too!)</a:t>
            </a:r>
            <a:endParaRPr lang="en-GB" dirty="0">
              <a:solidFill>
                <a:srgbClr val="FF0000"/>
              </a:solidFill>
            </a:endParaRPr>
          </a:p>
        </p:txBody>
      </p:sp>
      <p:sp>
        <p:nvSpPr>
          <p:cNvPr id="3" name="Title 2"/>
          <p:cNvSpPr>
            <a:spLocks noGrp="1"/>
          </p:cNvSpPr>
          <p:nvPr>
            <p:ph type="title"/>
          </p:nvPr>
        </p:nvSpPr>
        <p:spPr/>
        <p:txBody>
          <a:bodyPr/>
          <a:lstStyle/>
          <a:p>
            <a:r>
              <a:rPr lang="en-GB" dirty="0" smtClean="0"/>
              <a:t>Add in the semi-colons</a:t>
            </a:r>
            <a:endParaRPr lang="en-GB" dirty="0"/>
          </a:p>
        </p:txBody>
      </p:sp>
    </p:spTree>
    <p:extLst>
      <p:ext uri="{BB962C8B-B14F-4D97-AF65-F5344CB8AC3E}">
        <p14:creationId xmlns:p14="http://schemas.microsoft.com/office/powerpoint/2010/main" val="2003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buFont typeface="+mj-lt"/>
              <a:buAutoNum type="arabicPeriod"/>
            </a:pPr>
            <a:r>
              <a:rPr lang="en-US" dirty="0"/>
              <a:t>The artist preferred to paint in </a:t>
            </a:r>
            <a:r>
              <a:rPr lang="en-US" dirty="0" smtClean="0"/>
              <a:t>oils</a:t>
            </a:r>
            <a:r>
              <a:rPr lang="en-US" sz="4300" dirty="0" smtClean="0">
                <a:solidFill>
                  <a:srgbClr val="00B050"/>
                </a:solidFill>
              </a:rPr>
              <a:t>;</a:t>
            </a:r>
            <a:r>
              <a:rPr lang="en-US" dirty="0" smtClean="0"/>
              <a:t> he </a:t>
            </a:r>
            <a:r>
              <a:rPr lang="en-US" dirty="0"/>
              <a:t>did not like water colors.</a:t>
            </a:r>
            <a:endParaRPr lang="en-GB" dirty="0"/>
          </a:p>
          <a:p>
            <a:pPr marL="624078" indent="-514350">
              <a:buFont typeface="+mj-lt"/>
              <a:buAutoNum type="arabicPeriod"/>
            </a:pPr>
            <a:r>
              <a:rPr lang="en-US" dirty="0"/>
              <a:t>Italy is my favorite foreign </a:t>
            </a:r>
            <a:r>
              <a:rPr lang="en-US" dirty="0" smtClean="0"/>
              <a:t>country</a:t>
            </a:r>
            <a:r>
              <a:rPr lang="en-US" sz="4300" dirty="0" smtClean="0">
                <a:solidFill>
                  <a:srgbClr val="00B050"/>
                </a:solidFill>
              </a:rPr>
              <a:t>;</a:t>
            </a:r>
            <a:r>
              <a:rPr lang="en-US" dirty="0" smtClean="0"/>
              <a:t> in </a:t>
            </a:r>
            <a:r>
              <a:rPr lang="en-US" dirty="0"/>
              <a:t>fact, I plan on staying there for three weeks this summer.  </a:t>
            </a:r>
            <a:endParaRPr lang="en-GB" dirty="0"/>
          </a:p>
          <a:p>
            <a:pPr marL="624078" indent="-514350">
              <a:buFont typeface="+mj-lt"/>
              <a:buAutoNum type="arabicPeriod"/>
            </a:pPr>
            <a:r>
              <a:rPr lang="en-US" dirty="0"/>
              <a:t>The computer can perform many calculations at </a:t>
            </a:r>
            <a:r>
              <a:rPr lang="en-US" dirty="0" smtClean="0"/>
              <a:t>once</a:t>
            </a:r>
            <a:r>
              <a:rPr lang="en-US" sz="4300" dirty="0" smtClean="0">
                <a:solidFill>
                  <a:srgbClr val="00B050"/>
                </a:solidFill>
              </a:rPr>
              <a:t>; </a:t>
            </a:r>
            <a:r>
              <a:rPr lang="en-US" dirty="0" smtClean="0"/>
              <a:t>however</a:t>
            </a:r>
            <a:r>
              <a:rPr lang="en-US" dirty="0"/>
              <a:t>, it cannot reason at all. </a:t>
            </a:r>
            <a:endParaRPr lang="en-US" dirty="0" smtClean="0"/>
          </a:p>
          <a:p>
            <a:pPr marL="624078" indent="-514350">
              <a:buFont typeface="+mj-lt"/>
              <a:buAutoNum type="arabicPeriod"/>
            </a:pPr>
            <a:r>
              <a:rPr lang="en-US" dirty="0" smtClean="0"/>
              <a:t>I have lived in Edinburgh</a:t>
            </a:r>
            <a:r>
              <a:rPr lang="en-US" sz="4300" dirty="0" smtClean="0">
                <a:solidFill>
                  <a:srgbClr val="00B050"/>
                </a:solidFill>
              </a:rPr>
              <a:t>,</a:t>
            </a:r>
            <a:r>
              <a:rPr lang="en-US" dirty="0" smtClean="0"/>
              <a:t> Scotland</a:t>
            </a:r>
            <a:r>
              <a:rPr lang="en-US" sz="4300" dirty="0" smtClean="0">
                <a:solidFill>
                  <a:srgbClr val="00B050"/>
                </a:solidFill>
              </a:rPr>
              <a:t>;</a:t>
            </a:r>
            <a:r>
              <a:rPr lang="en-US" dirty="0" smtClean="0"/>
              <a:t> Cardiff</a:t>
            </a:r>
            <a:r>
              <a:rPr lang="en-US" sz="4300" dirty="0" smtClean="0">
                <a:solidFill>
                  <a:srgbClr val="00B050"/>
                </a:solidFill>
              </a:rPr>
              <a:t>, </a:t>
            </a:r>
            <a:r>
              <a:rPr lang="en-US" dirty="0" smtClean="0"/>
              <a:t>Wales and London</a:t>
            </a:r>
            <a:r>
              <a:rPr lang="en-US" sz="4300" dirty="0" smtClean="0">
                <a:solidFill>
                  <a:srgbClr val="00B050"/>
                </a:solidFill>
              </a:rPr>
              <a:t>,</a:t>
            </a:r>
            <a:r>
              <a:rPr lang="en-US" dirty="0" smtClean="0"/>
              <a:t> England.</a:t>
            </a:r>
          </a:p>
          <a:p>
            <a:pPr marL="109728" indent="0">
              <a:buNone/>
            </a:pPr>
            <a:r>
              <a:rPr lang="en-US" dirty="0"/>
              <a:t> </a:t>
            </a:r>
            <a:r>
              <a:rPr lang="en-US" dirty="0" smtClean="0"/>
              <a:t>   </a:t>
            </a:r>
            <a:endParaRPr lang="en-GB" dirty="0">
              <a:solidFill>
                <a:srgbClr val="FF0000"/>
              </a:solidFill>
            </a:endParaRPr>
          </a:p>
        </p:txBody>
      </p:sp>
      <p:sp>
        <p:nvSpPr>
          <p:cNvPr id="3" name="Title 2"/>
          <p:cNvSpPr>
            <a:spLocks noGrp="1"/>
          </p:cNvSpPr>
          <p:nvPr>
            <p:ph type="title"/>
          </p:nvPr>
        </p:nvSpPr>
        <p:spPr/>
        <p:txBody>
          <a:bodyPr/>
          <a:lstStyle/>
          <a:p>
            <a:r>
              <a:rPr lang="en-GB" dirty="0" smtClean="0"/>
              <a:t>Check Your Answers</a:t>
            </a:r>
            <a:endParaRPr lang="en-GB" dirty="0"/>
          </a:p>
        </p:txBody>
      </p:sp>
    </p:spTree>
    <p:extLst>
      <p:ext uri="{BB962C8B-B14F-4D97-AF65-F5344CB8AC3E}">
        <p14:creationId xmlns:p14="http://schemas.microsoft.com/office/powerpoint/2010/main" val="3066499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330</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Reviewing Semi-Colons</vt:lpstr>
      <vt:lpstr>When can you use semi-colons?</vt:lpstr>
      <vt:lpstr>When can you use semi-colons?</vt:lpstr>
      <vt:lpstr>Add in the semi-colons</vt:lpstr>
      <vt:lpstr>Check Your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Semi-Colons</dc:title>
  <dc:creator>Amanda</dc:creator>
  <cp:lastModifiedBy>Amanda</cp:lastModifiedBy>
  <cp:revision>4</cp:revision>
  <dcterms:created xsi:type="dcterms:W3CDTF">2016-08-31T14:24:12Z</dcterms:created>
  <dcterms:modified xsi:type="dcterms:W3CDTF">2016-08-31T14:49:20Z</dcterms:modified>
</cp:coreProperties>
</file>