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741F-304D-4AFC-A4D1-89D797F2E8D9}" type="datetimeFigureOut">
              <a:rPr lang="en-GB" smtClean="0"/>
              <a:t>08/11/2016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F78E-D770-41B0-8A17-D6CDF47F6C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712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741F-304D-4AFC-A4D1-89D797F2E8D9}" type="datetimeFigureOut">
              <a:rPr lang="en-GB" smtClean="0"/>
              <a:t>08/11/2016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F78E-D770-41B0-8A17-D6CDF47F6C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932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741F-304D-4AFC-A4D1-89D797F2E8D9}" type="datetimeFigureOut">
              <a:rPr lang="en-GB" smtClean="0"/>
              <a:t>08/11/2016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F78E-D770-41B0-8A17-D6CDF47F6C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197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741F-304D-4AFC-A4D1-89D797F2E8D9}" type="datetimeFigureOut">
              <a:rPr lang="en-GB" smtClean="0"/>
              <a:t>08/11/2016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F78E-D770-41B0-8A17-D6CDF47F6C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75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741F-304D-4AFC-A4D1-89D797F2E8D9}" type="datetimeFigureOut">
              <a:rPr lang="en-GB" smtClean="0"/>
              <a:t>08/11/2016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F78E-D770-41B0-8A17-D6CDF47F6C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854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741F-304D-4AFC-A4D1-89D797F2E8D9}" type="datetimeFigureOut">
              <a:rPr lang="en-GB" smtClean="0"/>
              <a:t>08/11/2016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F78E-D770-41B0-8A17-D6CDF47F6C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01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741F-304D-4AFC-A4D1-89D797F2E8D9}" type="datetimeFigureOut">
              <a:rPr lang="en-GB" smtClean="0"/>
              <a:t>08/11/2016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F78E-D770-41B0-8A17-D6CDF47F6C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666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741F-304D-4AFC-A4D1-89D797F2E8D9}" type="datetimeFigureOut">
              <a:rPr lang="en-GB" smtClean="0"/>
              <a:t>08/11/2016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F78E-D770-41B0-8A17-D6CDF47F6C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394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741F-304D-4AFC-A4D1-89D797F2E8D9}" type="datetimeFigureOut">
              <a:rPr lang="en-GB" smtClean="0"/>
              <a:t>08/11/2016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F78E-D770-41B0-8A17-D6CDF47F6C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325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741F-304D-4AFC-A4D1-89D797F2E8D9}" type="datetimeFigureOut">
              <a:rPr lang="en-GB" smtClean="0"/>
              <a:t>08/11/2016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F78E-D770-41B0-8A17-D6CDF47F6C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814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741F-304D-4AFC-A4D1-89D797F2E8D9}" type="datetimeFigureOut">
              <a:rPr lang="en-GB" smtClean="0"/>
              <a:t>08/11/2016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F78E-D770-41B0-8A17-D6CDF47F6C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179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D741F-304D-4AFC-A4D1-89D797F2E8D9}" type="datetimeFigureOut">
              <a:rPr lang="en-GB" smtClean="0"/>
              <a:t>08/11/2016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1F78E-D770-41B0-8A17-D6CDF47F6C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143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>
                <a:solidFill>
                  <a:srgbClr val="FF0000"/>
                </a:solidFill>
              </a:rPr>
              <a:t>Main &amp; Subordinate Clauses</a:t>
            </a:r>
            <a:endParaRPr lang="en-GB" sz="6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885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800" u="sng" dirty="0" smtClean="0">
                <a:solidFill>
                  <a:srgbClr val="FF0000"/>
                </a:solidFill>
              </a:rPr>
              <a:t>Identifying main and subordinate clauses</a:t>
            </a:r>
            <a:endParaRPr lang="en-GB" sz="4800" u="sng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Commas need to be used to split up the main clause and subordinate clauses in your sentences. 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2400" dirty="0">
                <a:solidFill>
                  <a:srgbClr val="7030A0"/>
                </a:solidFill>
              </a:rPr>
              <a:t>Even though </a:t>
            </a:r>
            <a:r>
              <a:rPr lang="en-GB" sz="2400" dirty="0" smtClean="0">
                <a:solidFill>
                  <a:srgbClr val="7030A0"/>
                </a:solidFill>
              </a:rPr>
              <a:t>it was freezing,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0070C0"/>
                </a:solidFill>
              </a:rPr>
              <a:t>Katie still wanted to go to the bonfire.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7568" y="4581128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Subordinate Clause – </a:t>
            </a:r>
            <a:r>
              <a:rPr lang="en-GB" b="1" u="sng" dirty="0">
                <a:solidFill>
                  <a:srgbClr val="7030A0"/>
                </a:solidFill>
              </a:rPr>
              <a:t>doesn’t</a:t>
            </a:r>
            <a:r>
              <a:rPr lang="en-GB" dirty="0">
                <a:solidFill>
                  <a:srgbClr val="7030A0"/>
                </a:solidFill>
              </a:rPr>
              <a:t> make sense on its own.</a:t>
            </a:r>
            <a:endParaRPr lang="en-GB" dirty="0">
              <a:solidFill>
                <a:srgbClr val="7030A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647728" y="3722146"/>
            <a:ext cx="913514" cy="8589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248128" y="4869161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Main clause – makes sense on it own</a:t>
            </a:r>
            <a:endParaRPr lang="en-GB" dirty="0">
              <a:solidFill>
                <a:srgbClr val="0070C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8057478" y="3722146"/>
            <a:ext cx="198762" cy="11470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3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Underline the subordinate clauses in the following sentences.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old lady, who was 81 years old, still loved to go dancing.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Snowboarding, which is a very popular winter sport, can cause lots of injuries.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Despite being told not to, the children ate all the sweets.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Shouting and screaming, the girls ran out of the ghost train.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It was a really sunny day, I decided to go swimming.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Chocolate is my favourite treat, I love ice cream too.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99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Check Your Answers.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014"/>
            <a:ext cx="10515600" cy="346713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old lady, </a:t>
            </a:r>
            <a:r>
              <a:rPr lang="en-GB" dirty="0" smtClean="0">
                <a:solidFill>
                  <a:srgbClr val="00B050"/>
                </a:solidFill>
              </a:rPr>
              <a:t>who was 81 years old</a:t>
            </a:r>
            <a:r>
              <a:rPr lang="en-GB" dirty="0" smtClean="0"/>
              <a:t>, still loved to go dancing.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Snowboarding, </a:t>
            </a:r>
            <a:r>
              <a:rPr lang="en-GB" dirty="0" smtClean="0">
                <a:solidFill>
                  <a:srgbClr val="00B050"/>
                </a:solidFill>
              </a:rPr>
              <a:t>which is a very popular winter sport</a:t>
            </a:r>
            <a:r>
              <a:rPr lang="en-GB" dirty="0" smtClean="0"/>
              <a:t>, can cause lots of injuries.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B050"/>
                </a:solidFill>
              </a:rPr>
              <a:t>Despite being told not to</a:t>
            </a:r>
            <a:r>
              <a:rPr lang="en-GB" dirty="0" smtClean="0"/>
              <a:t>, the children ate all the sweets.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B050"/>
                </a:solidFill>
              </a:rPr>
              <a:t>Shouting and screaming</a:t>
            </a:r>
            <a:r>
              <a:rPr lang="en-GB" dirty="0" smtClean="0"/>
              <a:t>, the girls ran out of the ghost train.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It was a really sunny day, I decided to go swimming.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Chocolate is my favourite treat, I love ice cream too.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1214" y="4612335"/>
            <a:ext cx="117365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QUESTIONS 5 AND 6 ARE COMMA SPLICES. BOTH SIDES OF THE COMMA MAKE SENSE (MAIN </a:t>
            </a:r>
            <a:r>
              <a:rPr lang="en-GB" sz="3200" smtClean="0">
                <a:solidFill>
                  <a:srgbClr val="FF0000"/>
                </a:solidFill>
              </a:rPr>
              <a:t>CLAUSES). </a:t>
            </a:r>
            <a:endParaRPr lang="en-GB" sz="3200" dirty="0" smtClean="0">
              <a:solidFill>
                <a:srgbClr val="FF0000"/>
              </a:solidFill>
            </a:endParaRPr>
          </a:p>
          <a:p>
            <a:r>
              <a:rPr lang="en-GB" sz="3200" b="1" dirty="0" smtClean="0">
                <a:solidFill>
                  <a:srgbClr val="FF0000"/>
                </a:solidFill>
              </a:rPr>
              <a:t>HOW DO YOU NEED TO CHANGE  THEM?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87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266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Main &amp; Subordinate Clauses</vt:lpstr>
      <vt:lpstr>Identifying main and subordinate clauses</vt:lpstr>
      <vt:lpstr>Underline the subordinate clauses in the following sentences.</vt:lpstr>
      <vt:lpstr>Check Your Answers.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&amp; Subordinate Clauses</dc:title>
  <dc:creator>Amanda Allen</dc:creator>
  <cp:lastModifiedBy>Amanda Allen</cp:lastModifiedBy>
  <cp:revision>3</cp:revision>
  <dcterms:created xsi:type="dcterms:W3CDTF">2016-11-08T09:58:29Z</dcterms:created>
  <dcterms:modified xsi:type="dcterms:W3CDTF">2016-11-08T10:06:19Z</dcterms:modified>
</cp:coreProperties>
</file>