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57"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580" autoAdjust="0"/>
  </p:normalViewPr>
  <p:slideViewPr>
    <p:cSldViewPr snapToGrid="0">
      <p:cViewPr varScale="1">
        <p:scale>
          <a:sx n="52" d="100"/>
          <a:sy n="52" d="100"/>
        </p:scale>
        <p:origin x="14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31554-236C-4352-AA4F-A5B9DB1DCEFA}" type="datetimeFigureOut">
              <a:rPr lang="en-GB" smtClean="0"/>
              <a:t>20/09/2020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A87F5-423A-4F7D-9358-697F9EE792C8}" type="slidenum">
              <a:rPr lang="en-GB" smtClean="0"/>
              <a:t>‹#›</a:t>
            </a:fld>
            <a:endParaRPr lang="en-GB"/>
          </a:p>
        </p:txBody>
      </p:sp>
    </p:spTree>
    <p:extLst>
      <p:ext uri="{BB962C8B-B14F-4D97-AF65-F5344CB8AC3E}">
        <p14:creationId xmlns:p14="http://schemas.microsoft.com/office/powerpoint/2010/main" val="28673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F038BA-4351-47BE-8BD2-BEC896C2A8C7}"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27230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F038BA-4351-47BE-8BD2-BEC896C2A8C7}"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293971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F038BA-4351-47BE-8BD2-BEC896C2A8C7}"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94867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F038BA-4351-47BE-8BD2-BEC896C2A8C7}"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221011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038BA-4351-47BE-8BD2-BEC896C2A8C7}"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198796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F038BA-4351-47BE-8BD2-BEC896C2A8C7}"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306462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F038BA-4351-47BE-8BD2-BEC896C2A8C7}" type="datetimeFigureOut">
              <a:rPr lang="en-GB" smtClean="0"/>
              <a:t>20/09/2020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211308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F038BA-4351-47BE-8BD2-BEC896C2A8C7}" type="datetimeFigureOut">
              <a:rPr lang="en-GB" smtClean="0"/>
              <a:t>20/09/2020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356363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038BA-4351-47BE-8BD2-BEC896C2A8C7}" type="datetimeFigureOut">
              <a:rPr lang="en-GB" smtClean="0"/>
              <a:t>20/09/2020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382242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038BA-4351-47BE-8BD2-BEC896C2A8C7}"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84880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038BA-4351-47BE-8BD2-BEC896C2A8C7}"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4B8AF-5051-4E6E-AC84-024D2999512E}" type="slidenum">
              <a:rPr lang="en-GB" smtClean="0"/>
              <a:t>‹#›</a:t>
            </a:fld>
            <a:endParaRPr lang="en-GB"/>
          </a:p>
        </p:txBody>
      </p:sp>
    </p:spTree>
    <p:extLst>
      <p:ext uri="{BB962C8B-B14F-4D97-AF65-F5344CB8AC3E}">
        <p14:creationId xmlns:p14="http://schemas.microsoft.com/office/powerpoint/2010/main" val="338991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038BA-4351-47BE-8BD2-BEC896C2A8C7}" type="datetimeFigureOut">
              <a:rPr lang="en-GB" smtClean="0"/>
              <a:t>20/09/2020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4B8AF-5051-4E6E-AC84-024D2999512E}" type="slidenum">
              <a:rPr lang="en-GB" smtClean="0"/>
              <a:t>‹#›</a:t>
            </a:fld>
            <a:endParaRPr lang="en-GB"/>
          </a:p>
        </p:txBody>
      </p:sp>
    </p:spTree>
    <p:extLst>
      <p:ext uri="{BB962C8B-B14F-4D97-AF65-F5344CB8AC3E}">
        <p14:creationId xmlns:p14="http://schemas.microsoft.com/office/powerpoint/2010/main" val="1988673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u="sng" dirty="0"/>
              <a:t>LO: to maximise marks in P2</a:t>
            </a:r>
          </a:p>
        </p:txBody>
      </p:sp>
      <p:sp>
        <p:nvSpPr>
          <p:cNvPr id="5" name="Content Placeholder 4"/>
          <p:cNvSpPr>
            <a:spLocks noGrp="1"/>
          </p:cNvSpPr>
          <p:nvPr>
            <p:ph idx="1"/>
          </p:nvPr>
        </p:nvSpPr>
        <p:spPr/>
        <p:txBody>
          <a:bodyPr/>
          <a:lstStyle/>
          <a:p>
            <a:endParaRPr lang="en-GB"/>
          </a:p>
        </p:txBody>
      </p:sp>
      <p:pic>
        <p:nvPicPr>
          <p:cNvPr id="6" name="Picture 5"/>
          <p:cNvPicPr>
            <a:picLocks noChangeAspect="1"/>
          </p:cNvPicPr>
          <p:nvPr/>
        </p:nvPicPr>
        <p:blipFill>
          <a:blip r:embed="rId2"/>
          <a:stretch>
            <a:fillRect/>
          </a:stretch>
        </p:blipFill>
        <p:spPr>
          <a:xfrm>
            <a:off x="838200" y="1389973"/>
            <a:ext cx="11095404" cy="5222641"/>
          </a:xfrm>
          <a:prstGeom prst="rect">
            <a:avLst/>
          </a:prstGeom>
        </p:spPr>
      </p:pic>
    </p:spTree>
    <p:extLst>
      <p:ext uri="{BB962C8B-B14F-4D97-AF65-F5344CB8AC3E}">
        <p14:creationId xmlns:p14="http://schemas.microsoft.com/office/powerpoint/2010/main" val="94158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LO: to answer a HOW question above 5 marks</a:t>
            </a:r>
          </a:p>
        </p:txBody>
      </p:sp>
      <p:sp>
        <p:nvSpPr>
          <p:cNvPr id="3" name="Content Placeholder 2"/>
          <p:cNvSpPr>
            <a:spLocks noGrp="1"/>
          </p:cNvSpPr>
          <p:nvPr>
            <p:ph idx="1"/>
          </p:nvPr>
        </p:nvSpPr>
        <p:spPr>
          <a:xfrm>
            <a:off x="461682" y="1690688"/>
            <a:ext cx="4338918" cy="4790328"/>
          </a:xfrm>
          <a:ln>
            <a:solidFill>
              <a:srgbClr val="FF0000"/>
            </a:solidFill>
          </a:ln>
        </p:spPr>
        <p:txBody>
          <a:bodyPr>
            <a:normAutofit/>
          </a:bodyPr>
          <a:lstStyle/>
          <a:p>
            <a:r>
              <a:rPr lang="en-GB" b="1" dirty="0"/>
              <a:t>To answer the following questions you will need to read Source B The Elephant Man</a:t>
            </a:r>
            <a:endParaRPr lang="en-GB" dirty="0"/>
          </a:p>
          <a:p>
            <a:r>
              <a:rPr lang="en-GB" b="1" dirty="0"/>
              <a:t>A3. </a:t>
            </a:r>
            <a:r>
              <a:rPr lang="en-GB" dirty="0"/>
              <a:t>(a) What does the writer mean by “embodiment of loneliness” [1]</a:t>
            </a:r>
          </a:p>
          <a:p>
            <a:r>
              <a:rPr lang="en-GB" dirty="0"/>
              <a:t>(b) What does the writer describe John Merrick as? [2]</a:t>
            </a:r>
          </a:p>
          <a:p>
            <a:endParaRPr lang="en-GB" dirty="0"/>
          </a:p>
        </p:txBody>
      </p:sp>
      <p:sp>
        <p:nvSpPr>
          <p:cNvPr id="4" name="TextBox 3"/>
          <p:cNvSpPr txBox="1"/>
          <p:nvPr/>
        </p:nvSpPr>
        <p:spPr>
          <a:xfrm>
            <a:off x="7019365" y="2914371"/>
            <a:ext cx="4240306" cy="2031325"/>
          </a:xfrm>
          <a:prstGeom prst="rect">
            <a:avLst/>
          </a:prstGeom>
          <a:noFill/>
          <a:ln>
            <a:solidFill>
              <a:srgbClr val="00B050"/>
            </a:solidFill>
          </a:ln>
        </p:spPr>
        <p:txBody>
          <a:bodyPr wrap="square" rtlCol="0">
            <a:spAutoFit/>
          </a:bodyPr>
          <a:lstStyle/>
          <a:p>
            <a:r>
              <a:rPr lang="en-GB" dirty="0">
                <a:solidFill>
                  <a:srgbClr val="00B050"/>
                </a:solidFill>
              </a:rPr>
              <a:t>Answers: GREEN pen</a:t>
            </a:r>
          </a:p>
          <a:p>
            <a:endParaRPr lang="en-GB" dirty="0">
              <a:solidFill>
                <a:srgbClr val="00B050"/>
              </a:solidFill>
            </a:endParaRPr>
          </a:p>
          <a:p>
            <a:r>
              <a:rPr lang="en-GB" dirty="0">
                <a:solidFill>
                  <a:srgbClr val="00B050"/>
                </a:solidFill>
              </a:rPr>
              <a:t>He represented everything that loneliness meant</a:t>
            </a:r>
          </a:p>
          <a:p>
            <a:endParaRPr lang="en-GB" dirty="0">
              <a:solidFill>
                <a:srgbClr val="00B050"/>
              </a:solidFill>
            </a:endParaRPr>
          </a:p>
          <a:p>
            <a:r>
              <a:rPr lang="en-GB" dirty="0">
                <a:solidFill>
                  <a:srgbClr val="00B050"/>
                </a:solidFill>
              </a:rPr>
              <a:t>He is described as a ‘freak show’ and ‘the elephant man’ due to his deformities.</a:t>
            </a:r>
          </a:p>
        </p:txBody>
      </p:sp>
    </p:spTree>
    <p:extLst>
      <p:ext uri="{BB962C8B-B14F-4D97-AF65-F5344CB8AC3E}">
        <p14:creationId xmlns:p14="http://schemas.microsoft.com/office/powerpoint/2010/main" val="42893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What do you need to do?</a:t>
            </a:r>
          </a:p>
        </p:txBody>
      </p:sp>
      <p:sp>
        <p:nvSpPr>
          <p:cNvPr id="3" name="Content Placeholder 2"/>
          <p:cNvSpPr>
            <a:spLocks noGrp="1"/>
          </p:cNvSpPr>
          <p:nvPr>
            <p:ph idx="1"/>
          </p:nvPr>
        </p:nvSpPr>
        <p:spPr>
          <a:xfrm>
            <a:off x="838200" y="1825625"/>
            <a:ext cx="4338918" cy="4351338"/>
          </a:xfrm>
          <a:ln>
            <a:solidFill>
              <a:srgbClr val="00B050"/>
            </a:solidFill>
          </a:ln>
        </p:spPr>
        <p:txBody>
          <a:bodyPr>
            <a:normAutofit/>
          </a:bodyPr>
          <a:lstStyle/>
          <a:p>
            <a:r>
              <a:rPr lang="en-GB" b="1" dirty="0"/>
              <a:t>A4. </a:t>
            </a:r>
            <a:r>
              <a:rPr lang="en-GB" dirty="0"/>
              <a:t>What do you think and feel about the writer’s opinions of John Merrick?</a:t>
            </a:r>
          </a:p>
          <a:p>
            <a:r>
              <a:rPr lang="en-GB" dirty="0"/>
              <a:t>[10]</a:t>
            </a:r>
          </a:p>
          <a:p>
            <a:r>
              <a:rPr lang="en-GB" dirty="0"/>
              <a:t>You should comment on:</a:t>
            </a:r>
          </a:p>
          <a:p>
            <a:pPr lvl="0"/>
            <a:r>
              <a:rPr lang="en-GB" dirty="0"/>
              <a:t>What is said;</a:t>
            </a:r>
          </a:p>
          <a:p>
            <a:pPr lvl="0"/>
            <a:r>
              <a:rPr lang="en-GB" dirty="0"/>
              <a:t>How it is said.</a:t>
            </a:r>
          </a:p>
          <a:p>
            <a:r>
              <a:rPr lang="en-GB" i="1" dirty="0"/>
              <a:t>You must refer to the text to support your comments</a:t>
            </a:r>
            <a:endParaRPr lang="en-GB" dirty="0"/>
          </a:p>
          <a:p>
            <a:endParaRPr lang="en-GB" dirty="0"/>
          </a:p>
        </p:txBody>
      </p:sp>
      <p:sp>
        <p:nvSpPr>
          <p:cNvPr id="4" name="TextBox 3"/>
          <p:cNvSpPr txBox="1"/>
          <p:nvPr/>
        </p:nvSpPr>
        <p:spPr>
          <a:xfrm>
            <a:off x="6373906" y="2850777"/>
            <a:ext cx="5284694" cy="2031325"/>
          </a:xfrm>
          <a:prstGeom prst="rect">
            <a:avLst/>
          </a:prstGeom>
          <a:noFill/>
        </p:spPr>
        <p:txBody>
          <a:bodyPr wrap="square" rtlCol="0">
            <a:spAutoFit/>
          </a:bodyPr>
          <a:lstStyle/>
          <a:p>
            <a:pPr marL="285750" indent="-285750">
              <a:buFont typeface="Arial" panose="020B0604020202020204" pitchFamily="34" charset="0"/>
              <a:buChar char="•"/>
            </a:pPr>
            <a:r>
              <a:rPr lang="en-GB" dirty="0"/>
              <a:t>Opinions, views, beliefs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Feelings, thoughts, agree, sad, happy, disagree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Quotes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Analyse them whilst giving your opinion </a:t>
            </a:r>
          </a:p>
        </p:txBody>
      </p:sp>
    </p:spTree>
    <p:extLst>
      <p:ext uri="{BB962C8B-B14F-4D97-AF65-F5344CB8AC3E}">
        <p14:creationId xmlns:p14="http://schemas.microsoft.com/office/powerpoint/2010/main" val="113292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36287" t="25870" r="35588" b="7823"/>
          <a:stretch/>
        </p:blipFill>
        <p:spPr>
          <a:xfrm>
            <a:off x="2205317" y="0"/>
            <a:ext cx="7124700" cy="6862219"/>
          </a:xfrm>
          <a:prstGeom prst="rect">
            <a:avLst/>
          </a:prstGeom>
        </p:spPr>
      </p:pic>
      <p:sp>
        <p:nvSpPr>
          <p:cNvPr id="7" name="Content Placeholder 6"/>
          <p:cNvSpPr>
            <a:spLocks noGrp="1"/>
          </p:cNvSpPr>
          <p:nvPr>
            <p:ph idx="1"/>
          </p:nvPr>
        </p:nvSpPr>
        <p:spPr/>
        <p:txBody>
          <a:bodyPr/>
          <a:lstStyle/>
          <a:p>
            <a:endParaRPr lang="en-GB" dirty="0"/>
          </a:p>
        </p:txBody>
      </p:sp>
    </p:spTree>
    <p:extLst>
      <p:ext uri="{BB962C8B-B14F-4D97-AF65-F5344CB8AC3E}">
        <p14:creationId xmlns:p14="http://schemas.microsoft.com/office/powerpoint/2010/main" val="395539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2"/>
          <p:cNvSpPr>
            <a:spLocks noGrp="1"/>
          </p:cNvSpPr>
          <p:nvPr>
            <p:ph idx="1"/>
          </p:nvPr>
        </p:nvSpPr>
        <p:spPr>
          <a:xfrm>
            <a:off x="703729" y="365125"/>
            <a:ext cx="10515600" cy="6102910"/>
          </a:xfrm>
        </p:spPr>
        <p:txBody>
          <a:bodyPr>
            <a:normAutofit fontScale="77500" lnSpcReduction="20000"/>
          </a:bodyPr>
          <a:lstStyle/>
          <a:p>
            <a:r>
              <a:rPr lang="en-GB" dirty="0"/>
              <a:t>Over this the creature was huddled to warm itself</a:t>
            </a:r>
          </a:p>
          <a:p>
            <a:endParaRPr lang="en-GB" dirty="0"/>
          </a:p>
          <a:p>
            <a:r>
              <a:rPr lang="en-GB" dirty="0"/>
              <a:t>this hunched-up figure was the embodiment of loneliness</a:t>
            </a:r>
          </a:p>
          <a:p>
            <a:endParaRPr lang="en-GB" dirty="0"/>
          </a:p>
          <a:p>
            <a:r>
              <a:rPr lang="en-GB" dirty="0"/>
              <a:t>captive in a cavern or a wizard watching for unholy apparitions in the ghostly flame.</a:t>
            </a:r>
          </a:p>
          <a:p>
            <a:endParaRPr lang="en-GB" dirty="0"/>
          </a:p>
          <a:p>
            <a:r>
              <a:rPr lang="en-GB" dirty="0"/>
              <a:t>The thing arose </a:t>
            </a:r>
          </a:p>
          <a:p>
            <a:endParaRPr lang="en-GB" dirty="0"/>
          </a:p>
          <a:p>
            <a:r>
              <a:rPr lang="en-GB" dirty="0"/>
              <a:t>the most disgusting specimen of humanity that I have ever seen</a:t>
            </a:r>
          </a:p>
          <a:p>
            <a:endParaRPr lang="en-GB" dirty="0"/>
          </a:p>
          <a:p>
            <a:r>
              <a:rPr lang="en-GB" dirty="0"/>
              <a:t>such a degraded or perverted version of a human being as this lone figure displayed.</a:t>
            </a:r>
          </a:p>
          <a:p>
            <a:endParaRPr lang="en-GB" dirty="0"/>
          </a:p>
          <a:p>
            <a:r>
              <a:rPr lang="en-GB" dirty="0"/>
              <a:t>The back was horrible, because from it hung, as far down as the middle of the thigh, huge, sack-like masses of flesh covered by the same loathsome cauliflower skin.</a:t>
            </a:r>
          </a:p>
          <a:p>
            <a:endParaRPr lang="en-GB" dirty="0"/>
          </a:p>
          <a:p>
            <a:r>
              <a:rPr lang="en-GB" dirty="0"/>
              <a:t>Although he was already repellent enough, there arose from the fungous skin-growth with which he was almost covered a very sickening stench which was hard to tolerate. </a:t>
            </a:r>
          </a:p>
          <a:p>
            <a:endParaRPr lang="en-GB" dirty="0"/>
          </a:p>
          <a:p>
            <a:endParaRPr lang="en-GB" dirty="0"/>
          </a:p>
        </p:txBody>
      </p:sp>
    </p:spTree>
    <p:extLst>
      <p:ext uri="{BB962C8B-B14F-4D97-AF65-F5344CB8AC3E}">
        <p14:creationId xmlns:p14="http://schemas.microsoft.com/office/powerpoint/2010/main" val="315719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 calcmode="lin" valueType="num">
                                      <p:cBhvr additive="base">
                                        <p:cTn id="4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 calcmode="lin" valueType="num">
                                      <p:cBhvr additive="base">
                                        <p:cTn id="5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u="sng" dirty="0"/>
              <a:t>How do you answer a thoughts/feelings question?</a:t>
            </a:r>
          </a:p>
        </p:txBody>
      </p:sp>
      <p:sp>
        <p:nvSpPr>
          <p:cNvPr id="3" name="Content Placeholder 2"/>
          <p:cNvSpPr>
            <a:spLocks noGrp="1"/>
          </p:cNvSpPr>
          <p:nvPr>
            <p:ph idx="1"/>
          </p:nvPr>
        </p:nvSpPr>
        <p:spPr>
          <a:xfrm>
            <a:off x="147917" y="1690688"/>
            <a:ext cx="5732929" cy="4351338"/>
          </a:xfrm>
        </p:spPr>
        <p:txBody>
          <a:bodyPr>
            <a:normAutofit fontScale="77500" lnSpcReduction="20000"/>
          </a:bodyPr>
          <a:lstStyle/>
          <a:p>
            <a:r>
              <a:rPr lang="en-GB" dirty="0"/>
              <a:t>Personally, I think the writer’s views were negative about John Merrick in ‘ the creature was huddled to warm itself’.  I think the noun ‘creature’ is outdated and offensive today; it describes him like an animal rather than a human being and I believe this to be intolerant of disabilities. I agree that ‘this hunched-up figure was the embodiment of loneliness’ because the noun ‘embodiment’ shows he was isolated from humans and treated like something to be watched- the negative views people held of him meant his life was lonely and alienated from society as he was classed as a ‘freak show’. Evidently, he is ignorant to disabilities in ‘the thing arose’ as I think the noun ‘thing’ shows the writer chooses not to acknowledge him as a human being and this is disgusting attitude to have. …</a:t>
            </a:r>
          </a:p>
        </p:txBody>
      </p:sp>
      <p:sp>
        <p:nvSpPr>
          <p:cNvPr id="4" name="TextBox 3">
            <a:extLst>
              <a:ext uri="{FF2B5EF4-FFF2-40B4-BE49-F238E27FC236}">
                <a16:creationId xmlns:a16="http://schemas.microsoft.com/office/drawing/2014/main" id="{D2166F66-67C1-461B-8FCB-E5B5F17F2C41}"/>
              </a:ext>
            </a:extLst>
          </p:cNvPr>
          <p:cNvSpPr txBox="1"/>
          <p:nvPr/>
        </p:nvSpPr>
        <p:spPr>
          <a:xfrm>
            <a:off x="9574306" y="190313"/>
            <a:ext cx="2271725" cy="4801314"/>
          </a:xfrm>
          <a:prstGeom prst="rect">
            <a:avLst/>
          </a:prstGeom>
          <a:noFill/>
          <a:ln>
            <a:solidFill>
              <a:schemeClr val="accent1"/>
            </a:solidFill>
          </a:ln>
        </p:spPr>
        <p:txBody>
          <a:bodyPr wrap="square" rtlCol="0">
            <a:spAutoFit/>
          </a:bodyPr>
          <a:lstStyle/>
          <a:p>
            <a:r>
              <a:rPr lang="en-GB" dirty="0"/>
              <a:t>WORD BOX:</a:t>
            </a:r>
          </a:p>
          <a:p>
            <a:endParaRPr lang="en-GB" dirty="0"/>
          </a:p>
          <a:p>
            <a:r>
              <a:rPr lang="en-GB" dirty="0"/>
              <a:t>Clearly</a:t>
            </a:r>
          </a:p>
          <a:p>
            <a:r>
              <a:rPr lang="en-GB" dirty="0"/>
              <a:t>Evidently </a:t>
            </a:r>
          </a:p>
          <a:p>
            <a:r>
              <a:rPr lang="en-GB" dirty="0"/>
              <a:t>Undoubtedly </a:t>
            </a:r>
          </a:p>
          <a:p>
            <a:r>
              <a:rPr lang="en-GB" dirty="0"/>
              <a:t>Effectively</a:t>
            </a:r>
          </a:p>
          <a:p>
            <a:r>
              <a:rPr lang="en-GB" dirty="0"/>
              <a:t>Successfully </a:t>
            </a:r>
          </a:p>
          <a:p>
            <a:r>
              <a:rPr lang="en-GB" dirty="0"/>
              <a:t>Persuasively</a:t>
            </a:r>
          </a:p>
          <a:p>
            <a:r>
              <a:rPr lang="en-GB" dirty="0"/>
              <a:t>Convincingly</a:t>
            </a:r>
          </a:p>
          <a:p>
            <a:r>
              <a:rPr lang="en-GB" dirty="0"/>
              <a:t>Believably</a:t>
            </a:r>
          </a:p>
          <a:p>
            <a:r>
              <a:rPr lang="en-GB" dirty="0"/>
              <a:t>Personally </a:t>
            </a:r>
          </a:p>
          <a:p>
            <a:r>
              <a:rPr lang="en-GB" dirty="0"/>
              <a:t>I think, believe, assume, judge, support, disagree, agree…</a:t>
            </a:r>
          </a:p>
          <a:p>
            <a:endParaRPr lang="en-GB" dirty="0"/>
          </a:p>
          <a:p>
            <a:endParaRPr lang="en-GB" dirty="0"/>
          </a:p>
        </p:txBody>
      </p:sp>
    </p:spTree>
    <p:extLst>
      <p:ext uri="{BB962C8B-B14F-4D97-AF65-F5344CB8AC3E}">
        <p14:creationId xmlns:p14="http://schemas.microsoft.com/office/powerpoint/2010/main" val="403578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LO: to answer compare and contrast questions</a:t>
            </a:r>
          </a:p>
        </p:txBody>
      </p:sp>
      <p:sp>
        <p:nvSpPr>
          <p:cNvPr id="3" name="Content Placeholder 2"/>
          <p:cNvSpPr>
            <a:spLocks noGrp="1"/>
          </p:cNvSpPr>
          <p:nvPr>
            <p:ph idx="1"/>
          </p:nvPr>
        </p:nvSpPr>
        <p:spPr>
          <a:xfrm>
            <a:off x="7346576" y="1488982"/>
            <a:ext cx="4338918" cy="4790328"/>
          </a:xfrm>
          <a:ln>
            <a:solidFill>
              <a:srgbClr val="FF0000"/>
            </a:solidFill>
          </a:ln>
        </p:spPr>
        <p:txBody>
          <a:bodyPr>
            <a:normAutofit fontScale="92500" lnSpcReduction="20000"/>
          </a:bodyPr>
          <a:lstStyle/>
          <a:p>
            <a:r>
              <a:rPr lang="en-GB" b="1" u="sng" dirty="0"/>
              <a:t>List comparing connectives</a:t>
            </a:r>
          </a:p>
          <a:p>
            <a:r>
              <a:rPr lang="en-GB" dirty="0"/>
              <a:t>Similarly</a:t>
            </a:r>
          </a:p>
          <a:p>
            <a:r>
              <a:rPr lang="en-GB" dirty="0"/>
              <a:t>In a similar way</a:t>
            </a:r>
          </a:p>
          <a:p>
            <a:r>
              <a:rPr lang="en-GB" dirty="0"/>
              <a:t>Likewise</a:t>
            </a:r>
          </a:p>
          <a:p>
            <a:r>
              <a:rPr lang="en-GB" dirty="0"/>
              <a:t>Alike</a:t>
            </a:r>
          </a:p>
          <a:p>
            <a:r>
              <a:rPr lang="en-GB" dirty="0"/>
              <a:t>Differently</a:t>
            </a:r>
          </a:p>
          <a:p>
            <a:r>
              <a:rPr lang="en-GB" dirty="0"/>
              <a:t>In a different way</a:t>
            </a:r>
          </a:p>
          <a:p>
            <a:r>
              <a:rPr lang="en-GB" dirty="0"/>
              <a:t>Contrastingly</a:t>
            </a:r>
          </a:p>
          <a:p>
            <a:r>
              <a:rPr lang="en-GB" dirty="0"/>
              <a:t>In contrast to</a:t>
            </a:r>
          </a:p>
          <a:p>
            <a:r>
              <a:rPr lang="en-GB" dirty="0"/>
              <a:t>On the other hand</a:t>
            </a:r>
          </a:p>
          <a:p>
            <a:r>
              <a:rPr lang="en-GB" dirty="0"/>
              <a:t>alternatively</a:t>
            </a:r>
          </a:p>
        </p:txBody>
      </p:sp>
      <p:sp>
        <p:nvSpPr>
          <p:cNvPr id="5" name="TextBox 4"/>
          <p:cNvSpPr txBox="1"/>
          <p:nvPr/>
        </p:nvSpPr>
        <p:spPr>
          <a:xfrm>
            <a:off x="147919" y="1690688"/>
            <a:ext cx="6866964" cy="4801314"/>
          </a:xfrm>
          <a:prstGeom prst="rect">
            <a:avLst/>
          </a:prstGeom>
          <a:noFill/>
          <a:ln>
            <a:solidFill>
              <a:schemeClr val="accent1"/>
            </a:solidFill>
          </a:ln>
        </p:spPr>
        <p:txBody>
          <a:bodyPr wrap="square" rtlCol="0">
            <a:spAutoFit/>
          </a:bodyPr>
          <a:lstStyle/>
          <a:p>
            <a:r>
              <a:rPr lang="en-GB" u="sng" dirty="0"/>
              <a:t>Task 2 – Read the sentences below and highlight /shade the four different word classes.</a:t>
            </a:r>
          </a:p>
          <a:p>
            <a:endParaRPr lang="en-GB" u="sng" dirty="0"/>
          </a:p>
          <a:p>
            <a:endParaRPr lang="en-GB" dirty="0"/>
          </a:p>
          <a:p>
            <a:r>
              <a:rPr lang="en-GB" b="1" dirty="0"/>
              <a:t>NOUNS </a:t>
            </a:r>
            <a:r>
              <a:rPr lang="en-GB" dirty="0"/>
              <a:t>                  </a:t>
            </a:r>
            <a:r>
              <a:rPr lang="en-GB" b="1" dirty="0"/>
              <a:t>ADJECTIVES 	VERBS		ADVERBS</a:t>
            </a:r>
            <a:r>
              <a:rPr lang="en-GB" dirty="0"/>
              <a:t>		</a:t>
            </a:r>
          </a:p>
          <a:p>
            <a:r>
              <a:rPr lang="en-GB" dirty="0"/>
              <a:t> </a:t>
            </a:r>
          </a:p>
          <a:p>
            <a:pPr marL="285750" indent="-285750">
              <a:buFont typeface="Arial" panose="020B0604020202020204" pitchFamily="34" charset="0"/>
              <a:buChar char="•"/>
            </a:pPr>
            <a:r>
              <a:rPr lang="en-GB" dirty="0"/>
              <a:t>At the airport, Josh happily watched the huge planes.</a:t>
            </a:r>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Kate quickly ran into the immense shop.</a:t>
            </a:r>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Excitedly, we walked across the silky sand.</a:t>
            </a:r>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John silently admired the ancient building.</a:t>
            </a:r>
          </a:p>
        </p:txBody>
      </p:sp>
    </p:spTree>
    <p:extLst>
      <p:ext uri="{BB962C8B-B14F-4D97-AF65-F5344CB8AC3E}">
        <p14:creationId xmlns:p14="http://schemas.microsoft.com/office/powerpoint/2010/main" val="236061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GB" sz="2700" b="1" dirty="0"/>
              <a:t>To answer the following questions you will need to use both texts.</a:t>
            </a:r>
            <a:br>
              <a:rPr lang="en-GB" dirty="0"/>
            </a:br>
            <a:r>
              <a:rPr lang="en-GB" sz="2700" b="1" dirty="0"/>
              <a:t>A5. </a:t>
            </a:r>
            <a:r>
              <a:rPr lang="en-GB" sz="2700" dirty="0"/>
              <a:t>According to these two writers, how were the two people treated very differently as a result of their disabilities? [4]</a:t>
            </a:r>
            <a:br>
              <a:rPr lang="en-GB" sz="2700" dirty="0"/>
            </a:br>
            <a:endParaRPr lang="en-GB" sz="2700" dirty="0"/>
          </a:p>
        </p:txBody>
      </p:sp>
      <p:sp>
        <p:nvSpPr>
          <p:cNvPr id="3" name="Content Placeholder 2"/>
          <p:cNvSpPr>
            <a:spLocks noGrp="1"/>
          </p:cNvSpPr>
          <p:nvPr>
            <p:ph idx="1"/>
          </p:nvPr>
        </p:nvSpPr>
        <p:spPr>
          <a:xfrm>
            <a:off x="246530" y="2215590"/>
            <a:ext cx="2859741" cy="4351338"/>
          </a:xfrm>
        </p:spPr>
        <p:txBody>
          <a:bodyPr/>
          <a:lstStyle/>
          <a:p>
            <a:r>
              <a:rPr lang="en-GB" dirty="0"/>
              <a:t>Supported and encouraged</a:t>
            </a:r>
          </a:p>
          <a:p>
            <a:r>
              <a:rPr lang="en-GB" dirty="0"/>
              <a:t>Belief and hope</a:t>
            </a:r>
          </a:p>
          <a:p>
            <a:endParaRPr lang="en-GB" dirty="0"/>
          </a:p>
          <a:p>
            <a:endParaRPr lang="en-GB" dirty="0"/>
          </a:p>
          <a:p>
            <a:r>
              <a:rPr lang="en-GB" dirty="0"/>
              <a:t>Disgust </a:t>
            </a:r>
          </a:p>
          <a:p>
            <a:r>
              <a:rPr lang="en-GB" dirty="0"/>
              <a:t>Dehumanises him</a:t>
            </a:r>
          </a:p>
        </p:txBody>
      </p:sp>
      <p:sp>
        <p:nvSpPr>
          <p:cNvPr id="4" name="TextBox 3"/>
          <p:cNvSpPr txBox="1"/>
          <p:nvPr/>
        </p:nvSpPr>
        <p:spPr>
          <a:xfrm>
            <a:off x="5755341" y="2215590"/>
            <a:ext cx="5849471" cy="2862322"/>
          </a:xfrm>
          <a:prstGeom prst="rect">
            <a:avLst/>
          </a:prstGeom>
          <a:noFill/>
        </p:spPr>
        <p:txBody>
          <a:bodyPr wrap="square" rtlCol="0">
            <a:spAutoFit/>
          </a:bodyPr>
          <a:lstStyle/>
          <a:p>
            <a:r>
              <a:rPr lang="en-GB" dirty="0"/>
              <a:t>In ‘My Left foot’ the writer describes being supported in ‘ refused to accept this truth’ which showcases her belief and hope that he could succeed regardless of his disability. She encouraged him to try to develop as she believed he was not ‘beyond cure’ and she challenged the notion of being an ‘imbecile.’  In ‘Elephant Man’, the writer shows he was treated like an animal in ‘ speaking as if to a dog’ which implies he was degraded and treated with hostility. The writer also dehumanises him in ‘the thing’ and shows how he was treated without respect or dignity.</a:t>
            </a:r>
          </a:p>
        </p:txBody>
      </p:sp>
    </p:spTree>
    <p:extLst>
      <p:ext uri="{BB962C8B-B14F-4D97-AF65-F5344CB8AC3E}">
        <p14:creationId xmlns:p14="http://schemas.microsoft.com/office/powerpoint/2010/main" val="14470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A6. </a:t>
            </a:r>
            <a:r>
              <a:rPr lang="en-GB" dirty="0"/>
              <a:t>Both of these texts are about the treatment of people with a physical disability. Compare the following:</a:t>
            </a:r>
          </a:p>
          <a:p>
            <a:pPr lvl="0"/>
            <a:r>
              <a:rPr lang="en-GB" dirty="0"/>
              <a:t>The writers’ attitudes towards disabilities;</a:t>
            </a:r>
          </a:p>
          <a:p>
            <a:pPr lvl="0"/>
            <a:r>
              <a:rPr lang="en-GB" dirty="0"/>
              <a:t>How they get across their arguments.</a:t>
            </a:r>
          </a:p>
          <a:p>
            <a:r>
              <a:rPr lang="en-GB" dirty="0"/>
              <a:t>[10]</a:t>
            </a:r>
          </a:p>
          <a:p>
            <a:r>
              <a:rPr lang="en-GB" i="1" dirty="0"/>
              <a:t>You must use the text to support your comments and make it clear which text you are referring to.</a:t>
            </a:r>
            <a:endParaRPr lang="en-GB" dirty="0"/>
          </a:p>
          <a:p>
            <a:r>
              <a:rPr lang="en-GB" dirty="0"/>
              <a:t> </a:t>
            </a:r>
          </a:p>
          <a:p>
            <a:endParaRPr lang="en-GB" dirty="0"/>
          </a:p>
        </p:txBody>
      </p:sp>
    </p:spTree>
    <p:extLst>
      <p:ext uri="{BB962C8B-B14F-4D97-AF65-F5344CB8AC3E}">
        <p14:creationId xmlns:p14="http://schemas.microsoft.com/office/powerpoint/2010/main" val="315340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COMPARE AND CONTRAST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4192117"/>
              </p:ext>
            </p:extLst>
          </p:nvPr>
        </p:nvGraphicFramePr>
        <p:xfrm>
          <a:off x="838200" y="1825625"/>
          <a:ext cx="10515600" cy="3754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n-GB" dirty="0"/>
                        <a:t>MY LEFT FOOT</a:t>
                      </a:r>
                    </a:p>
                  </a:txBody>
                  <a:tcPr/>
                </a:tc>
                <a:tc>
                  <a:txBody>
                    <a:bodyPr/>
                    <a:lstStyle/>
                    <a:p>
                      <a:r>
                        <a:rPr lang="en-GB" dirty="0"/>
                        <a:t>ELEPHANT MAN</a:t>
                      </a:r>
                    </a:p>
                  </a:txBody>
                  <a:tcPr/>
                </a:tc>
                <a:extLst>
                  <a:ext uri="{0D108BD9-81ED-4DB2-BD59-A6C34878D82A}">
                    <a16:rowId xmlns:a16="http://schemas.microsoft.com/office/drawing/2014/main" val="10000"/>
                  </a:ext>
                </a:extLst>
              </a:tr>
              <a:tr h="370840">
                <a:tc>
                  <a:txBody>
                    <a:bodyPr/>
                    <a:lstStyle/>
                    <a:p>
                      <a:r>
                        <a:rPr lang="en-GB" dirty="0"/>
                        <a:t>SADDENED by medical</a:t>
                      </a:r>
                      <a:r>
                        <a:rPr lang="en-GB" baseline="0" dirty="0"/>
                        <a:t> advice</a:t>
                      </a:r>
                      <a:endParaRPr lang="en-GB" dirty="0"/>
                    </a:p>
                    <a:p>
                      <a:r>
                        <a:rPr lang="en-GB" sz="1800" kern="1200" dirty="0">
                          <a:solidFill>
                            <a:schemeClr val="dk1"/>
                          </a:solidFill>
                          <a:effectLst/>
                          <a:latin typeface="+mn-lt"/>
                          <a:ea typeface="+mn-ea"/>
                          <a:cs typeface="+mn-cs"/>
                        </a:rPr>
                        <a:t>‘labelled me a very interesting but also a hopeless case.’ </a:t>
                      </a:r>
                      <a:endParaRPr lang="en-GB" dirty="0"/>
                    </a:p>
                  </a:txBody>
                  <a:tcPr/>
                </a:tc>
                <a:tc>
                  <a:txBody>
                    <a:bodyPr/>
                    <a:lstStyle/>
                    <a:p>
                      <a:r>
                        <a:rPr lang="en-GB" dirty="0"/>
                        <a:t>SADDENED BY WHAT HE SAW</a:t>
                      </a:r>
                    </a:p>
                    <a:p>
                      <a:r>
                        <a:rPr lang="en-GB" sz="1800" kern="1200" dirty="0">
                          <a:solidFill>
                            <a:schemeClr val="dk1"/>
                          </a:solidFill>
                          <a:effectLst/>
                          <a:latin typeface="+mn-lt"/>
                          <a:ea typeface="+mn-ea"/>
                          <a:cs typeface="+mn-cs"/>
                        </a:rPr>
                        <a:t>hunched-up figure was the embodiment of loneliness</a:t>
                      </a:r>
                      <a:endParaRPr lang="en-GB" dirty="0"/>
                    </a:p>
                  </a:txBody>
                  <a:tcPr/>
                </a:tc>
                <a:extLst>
                  <a:ext uri="{0D108BD9-81ED-4DB2-BD59-A6C34878D82A}">
                    <a16:rowId xmlns:a16="http://schemas.microsoft.com/office/drawing/2014/main" val="10001"/>
                  </a:ext>
                </a:extLst>
              </a:tr>
              <a:tr h="370840">
                <a:tc>
                  <a:txBody>
                    <a:bodyPr/>
                    <a:lstStyle/>
                    <a:p>
                      <a:r>
                        <a:rPr lang="en-GB" dirty="0"/>
                        <a:t>SUPPORTED AND ENCOURAGED</a:t>
                      </a:r>
                    </a:p>
                    <a:p>
                      <a:r>
                        <a:rPr lang="en-GB" sz="1800" kern="1200" dirty="0">
                          <a:solidFill>
                            <a:schemeClr val="dk1"/>
                          </a:solidFill>
                          <a:effectLst/>
                          <a:latin typeface="+mn-lt"/>
                          <a:ea typeface="+mn-ea"/>
                          <a:cs typeface="+mn-cs"/>
                        </a:rPr>
                        <a:t>I would always have my mother on my side to help me fight all the battles</a:t>
                      </a:r>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a:t>PEOPLE</a:t>
                      </a:r>
                      <a:r>
                        <a:rPr lang="en-GB" baseline="0" dirty="0"/>
                        <a:t> DISMISSED HIM AS A HUMAN</a:t>
                      </a:r>
                      <a:endParaRPr lang="en-GB" dirty="0"/>
                    </a:p>
                    <a:p>
                      <a:r>
                        <a:rPr lang="en-GB" sz="1800" kern="1200" dirty="0">
                          <a:solidFill>
                            <a:schemeClr val="dk1"/>
                          </a:solidFill>
                          <a:effectLst/>
                          <a:latin typeface="+mn-lt"/>
                          <a:ea typeface="+mn-ea"/>
                          <a:cs typeface="+mn-cs"/>
                        </a:rPr>
                        <a:t>But it wasn’t easy for her because now the relatives and friends had decided otherwise.</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PEOPLE</a:t>
                      </a:r>
                      <a:r>
                        <a:rPr lang="en-GB" baseline="0" dirty="0"/>
                        <a:t> DISMISSED HIM AS A HUMAN</a:t>
                      </a:r>
                      <a:endParaRPr lang="en-GB" dirty="0"/>
                    </a:p>
                    <a:p>
                      <a:r>
                        <a:rPr lang="en-GB" dirty="0"/>
                        <a:t>‘the</a:t>
                      </a:r>
                      <a:r>
                        <a:rPr lang="en-GB" baseline="0" dirty="0"/>
                        <a:t> creature’ and ‘the thing’</a:t>
                      </a:r>
                      <a:endParaRPr lang="en-GB" dirty="0"/>
                    </a:p>
                  </a:txBody>
                  <a:tcPr/>
                </a:tc>
                <a:extLst>
                  <a:ext uri="{0D108BD9-81ED-4DB2-BD59-A6C34878D82A}">
                    <a16:rowId xmlns:a16="http://schemas.microsoft.com/office/drawing/2014/main" val="10003"/>
                  </a:ext>
                </a:extLst>
              </a:tr>
              <a:tr h="370840">
                <a:tc>
                  <a:txBody>
                    <a:bodyPr/>
                    <a:lstStyle/>
                    <a:p>
                      <a:r>
                        <a:rPr lang="en-GB" dirty="0"/>
                        <a:t>APPRECIATED AND VALUED</a:t>
                      </a:r>
                    </a:p>
                    <a:p>
                      <a:r>
                        <a:rPr lang="en-GB" sz="1800" kern="1200" dirty="0">
                          <a:solidFill>
                            <a:schemeClr val="dk1"/>
                          </a:solidFill>
                          <a:effectLst/>
                          <a:latin typeface="+mn-lt"/>
                          <a:ea typeface="+mn-ea"/>
                          <a:cs typeface="+mn-cs"/>
                        </a:rPr>
                        <a:t>Luckily for me, … out</a:t>
                      </a:r>
                      <a:r>
                        <a:rPr lang="en-GB" sz="1800" kern="1200" baseline="0" dirty="0">
                          <a:solidFill>
                            <a:schemeClr val="dk1"/>
                          </a:solidFill>
                          <a:effectLst/>
                          <a:latin typeface="+mn-lt"/>
                          <a:ea typeface="+mn-ea"/>
                          <a:cs typeface="+mn-cs"/>
                        </a:rPr>
                        <a:t> of love’</a:t>
                      </a:r>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401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Clearly, the writer in ‘My Left Foot’ felt ……….. In ‘ …………………….’ which shows ……………………………………………………………………………..</a:t>
            </a:r>
          </a:p>
          <a:p>
            <a:r>
              <a:rPr lang="en-GB" dirty="0"/>
              <a:t>Similarly, the writer of ‘Elephant Man’ felt ….. In ‘ ………………………’ </a:t>
            </a:r>
            <a:r>
              <a:rPr lang="en-GB"/>
              <a:t>which reveals …..</a:t>
            </a:r>
          </a:p>
        </p:txBody>
      </p:sp>
    </p:spTree>
    <p:extLst>
      <p:ext uri="{BB962C8B-B14F-4D97-AF65-F5344CB8AC3E}">
        <p14:creationId xmlns:p14="http://schemas.microsoft.com/office/powerpoint/2010/main" val="339262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C615-E62A-4430-8EE2-FD6272E95AB4}"/>
              </a:ext>
            </a:extLst>
          </p:cNvPr>
          <p:cNvSpPr>
            <a:spLocks noGrp="1"/>
          </p:cNvSpPr>
          <p:nvPr>
            <p:ph type="title"/>
          </p:nvPr>
        </p:nvSpPr>
        <p:spPr/>
        <p:txBody>
          <a:bodyPr/>
          <a:lstStyle/>
          <a:p>
            <a:pPr algn="ctr"/>
            <a:r>
              <a:rPr lang="en-GB" b="1" u="sng" dirty="0"/>
              <a:t>Spider diagram a range of non-fiction texts</a:t>
            </a:r>
          </a:p>
        </p:txBody>
      </p:sp>
      <p:sp>
        <p:nvSpPr>
          <p:cNvPr id="3" name="Content Placeholder 2">
            <a:extLst>
              <a:ext uri="{FF2B5EF4-FFF2-40B4-BE49-F238E27FC236}">
                <a16:creationId xmlns:a16="http://schemas.microsoft.com/office/drawing/2014/main" id="{A8AF9775-C24B-4C97-BF16-5B5AC91BE393}"/>
              </a:ext>
            </a:extLst>
          </p:cNvPr>
          <p:cNvSpPr>
            <a:spLocks noGrp="1"/>
          </p:cNvSpPr>
          <p:nvPr>
            <p:ph idx="1"/>
          </p:nvPr>
        </p:nvSpPr>
        <p:spPr>
          <a:xfrm>
            <a:off x="2948354" y="6074677"/>
            <a:ext cx="6730218" cy="468045"/>
          </a:xfrm>
        </p:spPr>
        <p:txBody>
          <a:bodyPr>
            <a:normAutofit lnSpcReduction="10000"/>
          </a:bodyPr>
          <a:lstStyle/>
          <a:p>
            <a:r>
              <a:rPr lang="en-GB" b="1" u="sng" dirty="0">
                <a:solidFill>
                  <a:srgbClr val="FF0000"/>
                </a:solidFill>
              </a:rPr>
              <a:t>CHALLENGE: add modern non-fiction texts</a:t>
            </a:r>
          </a:p>
        </p:txBody>
      </p:sp>
      <p:sp>
        <p:nvSpPr>
          <p:cNvPr id="4" name="Oval 3">
            <a:extLst>
              <a:ext uri="{FF2B5EF4-FFF2-40B4-BE49-F238E27FC236}">
                <a16:creationId xmlns:a16="http://schemas.microsoft.com/office/drawing/2014/main" id="{F1B98786-9A7F-4939-9733-F0EC4A33A617}"/>
              </a:ext>
            </a:extLst>
          </p:cNvPr>
          <p:cNvSpPr/>
          <p:nvPr/>
        </p:nvSpPr>
        <p:spPr>
          <a:xfrm>
            <a:off x="4417255" y="2447778"/>
            <a:ext cx="3151163" cy="2504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757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3468-6A59-400A-A30B-3B7A9BFB5FED}"/>
              </a:ext>
            </a:extLst>
          </p:cNvPr>
          <p:cNvSpPr>
            <a:spLocks noGrp="1"/>
          </p:cNvSpPr>
          <p:nvPr>
            <p:ph type="title"/>
          </p:nvPr>
        </p:nvSpPr>
        <p:spPr>
          <a:xfrm>
            <a:off x="0" y="0"/>
            <a:ext cx="10515600" cy="718087"/>
          </a:xfrm>
        </p:spPr>
        <p:txBody>
          <a:bodyPr/>
          <a:lstStyle/>
          <a:p>
            <a:r>
              <a:rPr lang="en-GB" b="1" u="sng" dirty="0"/>
              <a:t>Question types</a:t>
            </a:r>
          </a:p>
        </p:txBody>
      </p:sp>
      <p:sp>
        <p:nvSpPr>
          <p:cNvPr id="3" name="Content Placeholder 2">
            <a:extLst>
              <a:ext uri="{FF2B5EF4-FFF2-40B4-BE49-F238E27FC236}">
                <a16:creationId xmlns:a16="http://schemas.microsoft.com/office/drawing/2014/main" id="{E521B95E-3773-4A98-B9BC-0C2E9815564F}"/>
              </a:ext>
            </a:extLst>
          </p:cNvPr>
          <p:cNvSpPr>
            <a:spLocks noGrp="1"/>
          </p:cNvSpPr>
          <p:nvPr>
            <p:ph idx="1"/>
          </p:nvPr>
        </p:nvSpPr>
        <p:spPr>
          <a:xfrm>
            <a:off x="669388" y="1150374"/>
            <a:ext cx="10515600" cy="5166019"/>
          </a:xfrm>
          <a:ln>
            <a:solidFill>
              <a:schemeClr val="tx1"/>
            </a:solidFill>
          </a:ln>
        </p:spPr>
        <p:txBody>
          <a:bodyPr>
            <a:normAutofit lnSpcReduction="10000"/>
          </a:bodyPr>
          <a:lstStyle/>
          <a:p>
            <a:r>
              <a:rPr lang="en-GB" dirty="0"/>
              <a:t>Q1: INFORMATION RETRIEVAL</a:t>
            </a:r>
          </a:p>
          <a:p>
            <a:r>
              <a:rPr lang="en-GB" dirty="0">
                <a:solidFill>
                  <a:srgbClr val="FF0000"/>
                </a:solidFill>
              </a:rPr>
              <a:t>Q2: ANALYSE HOW THE WRITER PERSUADES/IDENTIFY TECHNIQUES/HOW ARGUMENT IS CONSTRUCTED</a:t>
            </a:r>
          </a:p>
          <a:p>
            <a:r>
              <a:rPr lang="en-GB" dirty="0"/>
              <a:t>Q3: INFORMATION RETRIEVAL (2</a:t>
            </a:r>
            <a:r>
              <a:rPr lang="en-GB" baseline="30000" dirty="0"/>
              <a:t>ND</a:t>
            </a:r>
            <a:r>
              <a:rPr lang="en-GB" dirty="0"/>
              <a:t> TEXT)</a:t>
            </a:r>
          </a:p>
          <a:p>
            <a:pPr marL="0" indent="0">
              <a:buNone/>
            </a:pPr>
            <a:r>
              <a:rPr lang="en-GB" dirty="0"/>
              <a:t>-</a:t>
            </a:r>
            <a:r>
              <a:rPr lang="en-GB" dirty="0">
                <a:solidFill>
                  <a:srgbClr val="00B050"/>
                </a:solidFill>
              </a:rPr>
              <a:t>EXPLAINING IDIOMS/WORDS</a:t>
            </a:r>
          </a:p>
          <a:p>
            <a:pPr marL="0" indent="0">
              <a:buNone/>
            </a:pPr>
            <a:r>
              <a:rPr lang="en-GB" dirty="0"/>
              <a:t>-</a:t>
            </a:r>
            <a:r>
              <a:rPr lang="en-GB" dirty="0">
                <a:solidFill>
                  <a:schemeClr val="accent6">
                    <a:lumMod val="50000"/>
                  </a:schemeClr>
                </a:solidFill>
              </a:rPr>
              <a:t>SELECT EVIDENCE (2 MARKS) X 2</a:t>
            </a:r>
          </a:p>
          <a:p>
            <a:pPr marL="0" indent="0">
              <a:buNone/>
            </a:pPr>
            <a:r>
              <a:rPr lang="en-GB" dirty="0">
                <a:solidFill>
                  <a:srgbClr val="0070C0"/>
                </a:solidFill>
              </a:rPr>
              <a:t>Q4: THINK AND FEEL QUESTION/OPINIONS</a:t>
            </a:r>
          </a:p>
          <a:p>
            <a:pPr marL="0" indent="0">
              <a:buNone/>
            </a:pPr>
            <a:r>
              <a:rPr lang="en-GB" dirty="0">
                <a:solidFill>
                  <a:srgbClr val="FFC000"/>
                </a:solidFill>
              </a:rPr>
              <a:t>Q5: COMPARING TEXTS-SUMMARY/OVERVIEW OF 2 TEXTS AND SIMILARITIES</a:t>
            </a:r>
          </a:p>
          <a:p>
            <a:pPr marL="0" indent="0">
              <a:buNone/>
            </a:pPr>
            <a:r>
              <a:rPr lang="en-GB" dirty="0">
                <a:solidFill>
                  <a:srgbClr val="FF6600"/>
                </a:solidFill>
              </a:rPr>
              <a:t>Q6: COMPARING TEXTS-BOTH SIMILARITIES AND DIFFERENCES BETWEEN TEXTS</a:t>
            </a:r>
          </a:p>
        </p:txBody>
      </p:sp>
    </p:spTree>
    <p:extLst>
      <p:ext uri="{BB962C8B-B14F-4D97-AF65-F5344CB8AC3E}">
        <p14:creationId xmlns:p14="http://schemas.microsoft.com/office/powerpoint/2010/main" val="35717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Read both texts about Disability</a:t>
            </a:r>
          </a:p>
        </p:txBody>
      </p:sp>
      <p:sp>
        <p:nvSpPr>
          <p:cNvPr id="3" name="Content Placeholder 2"/>
          <p:cNvSpPr>
            <a:spLocks noGrp="1"/>
          </p:cNvSpPr>
          <p:nvPr>
            <p:ph idx="1"/>
          </p:nvPr>
        </p:nvSpPr>
        <p:spPr>
          <a:xfrm>
            <a:off x="838200" y="1825625"/>
            <a:ext cx="4016188" cy="4351338"/>
          </a:xfrm>
          <a:ln>
            <a:solidFill>
              <a:schemeClr val="accent1"/>
            </a:solidFill>
          </a:ln>
        </p:spPr>
        <p:txBody>
          <a:bodyPr>
            <a:normAutofit/>
          </a:bodyPr>
          <a:lstStyle/>
          <a:p>
            <a:r>
              <a:rPr lang="en-GB" b="1" dirty="0"/>
              <a:t>Read Lines 1 to 10 of Source A extract from My Left Foot</a:t>
            </a:r>
            <a:endParaRPr lang="en-GB" dirty="0"/>
          </a:p>
          <a:p>
            <a:r>
              <a:rPr lang="en-GB" b="1" dirty="0"/>
              <a:t>A1: </a:t>
            </a:r>
            <a:endParaRPr lang="en-GB" dirty="0"/>
          </a:p>
          <a:p>
            <a:pPr lvl="0"/>
            <a:r>
              <a:rPr lang="en-GB" dirty="0">
                <a:effectLst/>
              </a:rPr>
              <a:t>Where was he born? </a:t>
            </a:r>
          </a:p>
          <a:p>
            <a:pPr lvl="0"/>
            <a:r>
              <a:rPr lang="en-GB" dirty="0">
                <a:effectLst/>
              </a:rPr>
              <a:t>How was the birth described? </a:t>
            </a:r>
          </a:p>
          <a:p>
            <a:pPr lvl="0"/>
            <a:r>
              <a:rPr lang="en-GB" dirty="0">
                <a:effectLst/>
              </a:rPr>
              <a:t>What delayed his baptism? </a:t>
            </a:r>
          </a:p>
          <a:p>
            <a:endParaRPr lang="en-GB" dirty="0"/>
          </a:p>
        </p:txBody>
      </p:sp>
      <p:sp>
        <p:nvSpPr>
          <p:cNvPr id="4" name="TextBox 3"/>
          <p:cNvSpPr txBox="1"/>
          <p:nvPr/>
        </p:nvSpPr>
        <p:spPr>
          <a:xfrm>
            <a:off x="6615953" y="2164976"/>
            <a:ext cx="4589930" cy="2862322"/>
          </a:xfrm>
          <a:prstGeom prst="rect">
            <a:avLst/>
          </a:prstGeom>
          <a:noFill/>
          <a:ln>
            <a:solidFill>
              <a:srgbClr val="00B050"/>
            </a:solidFill>
          </a:ln>
        </p:spPr>
        <p:txBody>
          <a:bodyPr wrap="square" rtlCol="0">
            <a:spAutoFit/>
          </a:bodyPr>
          <a:lstStyle/>
          <a:p>
            <a:r>
              <a:rPr lang="en-GB" dirty="0">
                <a:solidFill>
                  <a:srgbClr val="00B050"/>
                </a:solidFill>
              </a:rPr>
              <a:t>Answers- GREEN pen</a:t>
            </a:r>
          </a:p>
          <a:p>
            <a:endParaRPr lang="en-GB" dirty="0">
              <a:solidFill>
                <a:srgbClr val="00B050"/>
              </a:solidFill>
            </a:endParaRPr>
          </a:p>
          <a:p>
            <a:pPr marL="285750" indent="-285750">
              <a:buFont typeface="Arial" panose="020B0604020202020204" pitchFamily="34" charset="0"/>
              <a:buChar char="•"/>
            </a:pPr>
            <a:r>
              <a:rPr lang="en-GB" dirty="0">
                <a:solidFill>
                  <a:srgbClr val="00B050"/>
                </a:solidFill>
              </a:rPr>
              <a:t>He was born in ‘the Rotunda Hospital’</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00B050"/>
                </a:solidFill>
              </a:rPr>
              <a:t>He was informed  it was ‘ a difficult birth’ because both he and his mother almost died</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00B050"/>
                </a:solidFill>
              </a:rPr>
              <a:t>His baptism was delayed until his mother was well enough to take him to church.</a:t>
            </a:r>
          </a:p>
        </p:txBody>
      </p:sp>
    </p:spTree>
    <p:extLst>
      <p:ext uri="{BB962C8B-B14F-4D97-AF65-F5344CB8AC3E}">
        <p14:creationId xmlns:p14="http://schemas.microsoft.com/office/powerpoint/2010/main" val="7659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Read both texts about Disability</a:t>
            </a:r>
          </a:p>
        </p:txBody>
      </p:sp>
      <p:sp>
        <p:nvSpPr>
          <p:cNvPr id="3" name="Content Placeholder 2"/>
          <p:cNvSpPr>
            <a:spLocks noGrp="1"/>
          </p:cNvSpPr>
          <p:nvPr>
            <p:ph idx="1"/>
          </p:nvPr>
        </p:nvSpPr>
        <p:spPr/>
        <p:txBody>
          <a:bodyPr>
            <a:normAutofit/>
          </a:bodyPr>
          <a:lstStyle/>
          <a:p>
            <a:pPr marL="0" indent="0">
              <a:buNone/>
            </a:pPr>
            <a:r>
              <a:rPr lang="en-GB" b="1" dirty="0"/>
              <a:t> </a:t>
            </a:r>
            <a:endParaRPr lang="en-GB" dirty="0"/>
          </a:p>
          <a:p>
            <a:r>
              <a:rPr lang="en-GB" b="1" dirty="0"/>
              <a:t>A2. </a:t>
            </a:r>
            <a:r>
              <a:rPr lang="en-GB" dirty="0"/>
              <a:t>Christy Brown is describing his mother’s unfailing faith in his mental ability. </a:t>
            </a:r>
            <a:r>
              <a:rPr lang="en-GB" dirty="0">
                <a:solidFill>
                  <a:srgbClr val="FF0000"/>
                </a:solidFill>
              </a:rPr>
              <a:t>How</a:t>
            </a:r>
            <a:r>
              <a:rPr lang="en-GB" dirty="0"/>
              <a:t> does he do this? [10]</a:t>
            </a:r>
          </a:p>
          <a:p>
            <a:r>
              <a:rPr lang="en-GB" dirty="0"/>
              <a:t>You should comment on:</a:t>
            </a:r>
          </a:p>
          <a:p>
            <a:pPr lvl="0"/>
            <a:r>
              <a:rPr lang="en-GB" dirty="0">
                <a:solidFill>
                  <a:srgbClr val="FF0000"/>
                </a:solidFill>
              </a:rPr>
              <a:t>What he says </a:t>
            </a:r>
            <a:r>
              <a:rPr lang="en-GB" dirty="0"/>
              <a:t>to influence readers;</a:t>
            </a:r>
          </a:p>
          <a:p>
            <a:pPr lvl="0"/>
            <a:r>
              <a:rPr lang="en-GB" dirty="0"/>
              <a:t>His use of </a:t>
            </a:r>
            <a:r>
              <a:rPr lang="en-GB" dirty="0">
                <a:solidFill>
                  <a:srgbClr val="FF0000"/>
                </a:solidFill>
              </a:rPr>
              <a:t>language</a:t>
            </a:r>
            <a:r>
              <a:rPr lang="en-GB" dirty="0"/>
              <a:t> and </a:t>
            </a:r>
            <a:r>
              <a:rPr lang="en-GB" dirty="0">
                <a:solidFill>
                  <a:srgbClr val="FF0000"/>
                </a:solidFill>
              </a:rPr>
              <a:t>tone</a:t>
            </a:r>
            <a:r>
              <a:rPr lang="en-GB" dirty="0"/>
              <a:t>;</a:t>
            </a:r>
          </a:p>
          <a:p>
            <a:pPr lvl="0"/>
            <a:r>
              <a:rPr lang="en-GB" dirty="0"/>
              <a:t>The </a:t>
            </a:r>
            <a:r>
              <a:rPr lang="en-GB" dirty="0">
                <a:solidFill>
                  <a:srgbClr val="FF0000"/>
                </a:solidFill>
              </a:rPr>
              <a:t>way he presents </a:t>
            </a:r>
            <a:r>
              <a:rPr lang="en-GB" dirty="0"/>
              <a:t>his argument.</a:t>
            </a:r>
          </a:p>
          <a:p>
            <a:endParaRPr lang="en-GB" dirty="0"/>
          </a:p>
        </p:txBody>
      </p:sp>
    </p:spTree>
    <p:extLst>
      <p:ext uri="{BB962C8B-B14F-4D97-AF65-F5344CB8AC3E}">
        <p14:creationId xmlns:p14="http://schemas.microsoft.com/office/powerpoint/2010/main" val="403910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35294" t="21163" r="34265" b="9588"/>
          <a:stretch/>
        </p:blipFill>
        <p:spPr>
          <a:xfrm>
            <a:off x="0" y="0"/>
            <a:ext cx="5715000" cy="6858000"/>
          </a:xfrm>
          <a:prstGeom prst="rect">
            <a:avLst/>
          </a:prstGeom>
        </p:spPr>
      </p:pic>
    </p:spTree>
    <p:extLst>
      <p:ext uri="{BB962C8B-B14F-4D97-AF65-F5344CB8AC3E}">
        <p14:creationId xmlns:p14="http://schemas.microsoft.com/office/powerpoint/2010/main" val="55709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468034" y="365125"/>
            <a:ext cx="4885765" cy="5811838"/>
          </a:xfrm>
        </p:spPr>
        <p:txBody>
          <a:bodyPr>
            <a:normAutofit fontScale="92500" lnSpcReduction="20000"/>
          </a:bodyPr>
          <a:lstStyle/>
          <a:p>
            <a:r>
              <a:rPr lang="en-GB" dirty="0"/>
              <a:t>mother’s </a:t>
            </a:r>
            <a:r>
              <a:rPr lang="en-GB" dirty="0">
                <a:solidFill>
                  <a:srgbClr val="FF0000"/>
                </a:solidFill>
              </a:rPr>
              <a:t>faith in me seemed almost an impertinence.</a:t>
            </a:r>
          </a:p>
          <a:p>
            <a:r>
              <a:rPr lang="en-GB" dirty="0">
                <a:solidFill>
                  <a:srgbClr val="FF0000"/>
                </a:solidFill>
              </a:rPr>
              <a:t>refused</a:t>
            </a:r>
            <a:r>
              <a:rPr lang="en-GB" dirty="0"/>
              <a:t> to accept </a:t>
            </a:r>
          </a:p>
          <a:p>
            <a:r>
              <a:rPr lang="en-GB" dirty="0"/>
              <a:t>that I was </a:t>
            </a:r>
            <a:r>
              <a:rPr lang="en-GB" dirty="0">
                <a:solidFill>
                  <a:srgbClr val="FF0000"/>
                </a:solidFill>
              </a:rPr>
              <a:t>beyond cure, beyond saving, even beyond hope</a:t>
            </a:r>
            <a:r>
              <a:rPr lang="en-GB" dirty="0"/>
              <a:t>. She </a:t>
            </a:r>
            <a:r>
              <a:rPr lang="en-GB" dirty="0">
                <a:solidFill>
                  <a:srgbClr val="FF0000"/>
                </a:solidFill>
              </a:rPr>
              <a:t>could not </a:t>
            </a:r>
            <a:r>
              <a:rPr lang="en-GB" dirty="0"/>
              <a:t>and </a:t>
            </a:r>
            <a:r>
              <a:rPr lang="en-GB" dirty="0">
                <a:solidFill>
                  <a:srgbClr val="FF0000"/>
                </a:solidFill>
              </a:rPr>
              <a:t>would not </a:t>
            </a:r>
            <a:r>
              <a:rPr lang="en-GB" dirty="0"/>
              <a:t>believe that I was an imbecile, </a:t>
            </a:r>
          </a:p>
          <a:p>
            <a:r>
              <a:rPr lang="en-GB" dirty="0">
                <a:solidFill>
                  <a:srgbClr val="FF0000"/>
                </a:solidFill>
              </a:rPr>
              <a:t>smallest shade </a:t>
            </a:r>
            <a:r>
              <a:rPr lang="en-GB" dirty="0"/>
              <a:t>of doubt</a:t>
            </a:r>
          </a:p>
          <a:p>
            <a:r>
              <a:rPr lang="en-GB" dirty="0">
                <a:solidFill>
                  <a:srgbClr val="FF0000"/>
                </a:solidFill>
              </a:rPr>
              <a:t>Determined</a:t>
            </a:r>
          </a:p>
          <a:p>
            <a:r>
              <a:rPr lang="en-GB" dirty="0">
                <a:solidFill>
                  <a:srgbClr val="FF0000"/>
                </a:solidFill>
              </a:rPr>
              <a:t>momentous</a:t>
            </a:r>
            <a:r>
              <a:rPr lang="en-GB" dirty="0"/>
              <a:t> decision </a:t>
            </a:r>
          </a:p>
          <a:p>
            <a:r>
              <a:rPr lang="en-GB" dirty="0"/>
              <a:t>to help me </a:t>
            </a:r>
            <a:r>
              <a:rPr lang="en-GB" dirty="0">
                <a:solidFill>
                  <a:srgbClr val="FF0000"/>
                </a:solidFill>
              </a:rPr>
              <a:t>fight all the battles </a:t>
            </a:r>
          </a:p>
          <a:p>
            <a:r>
              <a:rPr lang="en-GB" dirty="0"/>
              <a:t>But mother wasn’t content just to say that I was not an idiot, </a:t>
            </a:r>
            <a:r>
              <a:rPr lang="en-GB" dirty="0">
                <a:solidFill>
                  <a:srgbClr val="FF0000"/>
                </a:solidFill>
              </a:rPr>
              <a:t>she set out to prove it,</a:t>
            </a:r>
            <a:r>
              <a:rPr lang="en-GB" dirty="0"/>
              <a:t> not because of any rigid sense of duty, but </a:t>
            </a:r>
            <a:r>
              <a:rPr lang="en-GB" dirty="0">
                <a:solidFill>
                  <a:srgbClr val="FF0000"/>
                </a:solidFill>
              </a:rPr>
              <a:t>out of love. </a:t>
            </a:r>
          </a:p>
        </p:txBody>
      </p:sp>
      <p:pic>
        <p:nvPicPr>
          <p:cNvPr id="4" name="Picture 3"/>
          <p:cNvPicPr>
            <a:picLocks noChangeAspect="1"/>
          </p:cNvPicPr>
          <p:nvPr/>
        </p:nvPicPr>
        <p:blipFill rotWithShape="1">
          <a:blip r:embed="rId2"/>
          <a:srcRect l="35294" t="21163" r="34265" b="9588"/>
          <a:stretch/>
        </p:blipFill>
        <p:spPr>
          <a:xfrm>
            <a:off x="0" y="0"/>
            <a:ext cx="5715000" cy="6858000"/>
          </a:xfrm>
          <a:prstGeom prst="rect">
            <a:avLst/>
          </a:prstGeom>
        </p:spPr>
      </p:pic>
    </p:spTree>
    <p:extLst>
      <p:ext uri="{BB962C8B-B14F-4D97-AF65-F5344CB8AC3E}">
        <p14:creationId xmlns:p14="http://schemas.microsoft.com/office/powerpoint/2010/main" val="198446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6618" t="25871" r="35036" b="46861"/>
          <a:stretch/>
        </p:blipFill>
        <p:spPr>
          <a:xfrm>
            <a:off x="336176" y="484094"/>
            <a:ext cx="4921623" cy="5957047"/>
          </a:xfrm>
          <a:prstGeom prst="rect">
            <a:avLst/>
          </a:prstGeom>
        </p:spPr>
      </p:pic>
    </p:spTree>
    <p:extLst>
      <p:ext uri="{BB962C8B-B14F-4D97-AF65-F5344CB8AC3E}">
        <p14:creationId xmlns:p14="http://schemas.microsoft.com/office/powerpoint/2010/main" val="284335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1357"/>
            <a:ext cx="10515600" cy="1325563"/>
          </a:xfrm>
        </p:spPr>
        <p:txBody>
          <a:bodyPr/>
          <a:lstStyle/>
          <a:p>
            <a:pPr algn="ctr"/>
            <a:r>
              <a:rPr lang="en-GB" b="1" u="sng" dirty="0"/>
              <a:t>Read both texts about Disability</a:t>
            </a:r>
          </a:p>
        </p:txBody>
      </p:sp>
      <p:sp>
        <p:nvSpPr>
          <p:cNvPr id="3" name="Content Placeholder 2"/>
          <p:cNvSpPr>
            <a:spLocks noGrp="1"/>
          </p:cNvSpPr>
          <p:nvPr>
            <p:ph idx="1"/>
          </p:nvPr>
        </p:nvSpPr>
        <p:spPr>
          <a:xfrm>
            <a:off x="112060" y="1381871"/>
            <a:ext cx="3128682" cy="4776881"/>
          </a:xfrm>
          <a:ln>
            <a:solidFill>
              <a:srgbClr val="FF0000"/>
            </a:solidFill>
          </a:ln>
        </p:spPr>
        <p:txBody>
          <a:bodyPr>
            <a:normAutofit fontScale="70000" lnSpcReduction="20000"/>
          </a:bodyPr>
          <a:lstStyle/>
          <a:p>
            <a:pPr marL="0" indent="0">
              <a:buNone/>
            </a:pPr>
            <a:r>
              <a:rPr lang="en-GB" b="1" dirty="0"/>
              <a:t> </a:t>
            </a:r>
            <a:endParaRPr lang="en-GB" dirty="0"/>
          </a:p>
          <a:p>
            <a:r>
              <a:rPr lang="en-GB" b="1" dirty="0"/>
              <a:t>A2. </a:t>
            </a:r>
            <a:r>
              <a:rPr lang="en-GB" dirty="0"/>
              <a:t>Christy Brown is describing his mother’s unfailing faith in his mental ability. </a:t>
            </a:r>
            <a:r>
              <a:rPr lang="en-GB" dirty="0">
                <a:solidFill>
                  <a:srgbClr val="FF0000"/>
                </a:solidFill>
              </a:rPr>
              <a:t>How</a:t>
            </a:r>
            <a:r>
              <a:rPr lang="en-GB" dirty="0"/>
              <a:t> does he do this? [10]</a:t>
            </a:r>
          </a:p>
          <a:p>
            <a:endParaRPr lang="en-GB" dirty="0"/>
          </a:p>
          <a:p>
            <a:r>
              <a:rPr lang="en-GB" dirty="0"/>
              <a:t>You should comment on:</a:t>
            </a:r>
          </a:p>
          <a:p>
            <a:pPr lvl="0"/>
            <a:r>
              <a:rPr lang="en-GB" dirty="0">
                <a:solidFill>
                  <a:srgbClr val="FF0000"/>
                </a:solidFill>
              </a:rPr>
              <a:t>What he says </a:t>
            </a:r>
            <a:r>
              <a:rPr lang="en-GB" dirty="0"/>
              <a:t>to influence readers;</a:t>
            </a:r>
          </a:p>
          <a:p>
            <a:pPr lvl="0"/>
            <a:endParaRPr lang="en-GB" dirty="0"/>
          </a:p>
          <a:p>
            <a:pPr lvl="0"/>
            <a:r>
              <a:rPr lang="en-GB" dirty="0"/>
              <a:t>His use of </a:t>
            </a:r>
            <a:r>
              <a:rPr lang="en-GB" dirty="0">
                <a:solidFill>
                  <a:srgbClr val="FF0000"/>
                </a:solidFill>
              </a:rPr>
              <a:t>language</a:t>
            </a:r>
            <a:r>
              <a:rPr lang="en-GB" dirty="0"/>
              <a:t> and </a:t>
            </a:r>
            <a:r>
              <a:rPr lang="en-GB" dirty="0">
                <a:solidFill>
                  <a:srgbClr val="FF0000"/>
                </a:solidFill>
              </a:rPr>
              <a:t>tone</a:t>
            </a:r>
            <a:r>
              <a:rPr lang="en-GB" dirty="0"/>
              <a:t>;</a:t>
            </a:r>
          </a:p>
          <a:p>
            <a:pPr lvl="0"/>
            <a:endParaRPr lang="en-GB" dirty="0"/>
          </a:p>
          <a:p>
            <a:pPr lvl="0"/>
            <a:r>
              <a:rPr lang="en-GB" dirty="0"/>
              <a:t>The </a:t>
            </a:r>
            <a:r>
              <a:rPr lang="en-GB" dirty="0">
                <a:solidFill>
                  <a:srgbClr val="FF0000"/>
                </a:solidFill>
              </a:rPr>
              <a:t>way he presents </a:t>
            </a:r>
            <a:r>
              <a:rPr lang="en-GB" dirty="0"/>
              <a:t>his argument.</a:t>
            </a:r>
          </a:p>
          <a:p>
            <a:endParaRPr lang="en-GB" dirty="0"/>
          </a:p>
        </p:txBody>
      </p:sp>
      <p:sp>
        <p:nvSpPr>
          <p:cNvPr id="4" name="TextBox 3"/>
          <p:cNvSpPr txBox="1"/>
          <p:nvPr/>
        </p:nvSpPr>
        <p:spPr>
          <a:xfrm>
            <a:off x="4047565" y="1492624"/>
            <a:ext cx="7306235" cy="3970318"/>
          </a:xfrm>
          <a:prstGeom prst="rect">
            <a:avLst/>
          </a:prstGeom>
          <a:noFill/>
          <a:ln>
            <a:solidFill>
              <a:srgbClr val="FF0000"/>
            </a:solidFill>
          </a:ln>
        </p:spPr>
        <p:txBody>
          <a:bodyPr wrap="square" rtlCol="0">
            <a:spAutoFit/>
          </a:bodyPr>
          <a:lstStyle/>
          <a:p>
            <a:r>
              <a:rPr lang="en-GB" dirty="0"/>
              <a:t>How can we make this better?</a:t>
            </a:r>
          </a:p>
          <a:p>
            <a:endParaRPr lang="en-GB" dirty="0"/>
          </a:p>
          <a:p>
            <a:r>
              <a:rPr lang="en-GB" dirty="0"/>
              <a:t>Christy explores how a mother’s love is unconditional in ‘mother’s </a:t>
            </a:r>
            <a:r>
              <a:rPr lang="en-GB" dirty="0">
                <a:solidFill>
                  <a:srgbClr val="FF0000"/>
                </a:solidFill>
              </a:rPr>
              <a:t>faith in me seemed almost an impertinence.’ The  noun ‘impertinence’ suggests he ignored medical advice to the point of rudeness as she </a:t>
            </a:r>
            <a:r>
              <a:rPr lang="en-GB" dirty="0"/>
              <a:t>‘</a:t>
            </a:r>
            <a:r>
              <a:rPr lang="en-GB" dirty="0">
                <a:solidFill>
                  <a:srgbClr val="FF0000"/>
                </a:solidFill>
              </a:rPr>
              <a:t>refused</a:t>
            </a:r>
            <a:r>
              <a:rPr lang="en-GB" dirty="0"/>
              <a:t> to accept’ their decisions. The verb ‘refused’ indicates she was indignant to accept he was ‘ </a:t>
            </a:r>
            <a:r>
              <a:rPr lang="en-GB" dirty="0">
                <a:solidFill>
                  <a:srgbClr val="FF0000"/>
                </a:solidFill>
              </a:rPr>
              <a:t>beyond cure, beyond saving, even beyond hope’</a:t>
            </a:r>
            <a:r>
              <a:rPr lang="en-GB" dirty="0"/>
              <a:t> . The rule of 3 and repetition emphasise how she believed he could achieve and the emotive language reveals and mother’s hope and love for her child. He describes his mother to readers is a ‘</a:t>
            </a:r>
            <a:r>
              <a:rPr lang="en-GB" dirty="0">
                <a:solidFill>
                  <a:srgbClr val="FF0000"/>
                </a:solidFill>
              </a:rPr>
              <a:t>Determined</a:t>
            </a:r>
            <a:r>
              <a:rPr lang="en-GB" dirty="0"/>
              <a:t>’ way to show her strength and belief.  After describing the medical decisions, he then describes his mother’s attitude and then her actions, described as a ‘</a:t>
            </a:r>
            <a:r>
              <a:rPr lang="en-GB" dirty="0">
                <a:solidFill>
                  <a:srgbClr val="FF0000"/>
                </a:solidFill>
              </a:rPr>
              <a:t>momentous</a:t>
            </a:r>
            <a:r>
              <a:rPr lang="en-GB" dirty="0"/>
              <a:t> decision’ and then adjective ‘momentous’ reveals how life changing her positive attitude towards disability and hope was….</a:t>
            </a:r>
          </a:p>
        </p:txBody>
      </p:sp>
    </p:spTree>
    <p:extLst>
      <p:ext uri="{BB962C8B-B14F-4D97-AF65-F5344CB8AC3E}">
        <p14:creationId xmlns:p14="http://schemas.microsoft.com/office/powerpoint/2010/main" val="1500357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1479</Words>
  <Application>Microsoft Office PowerPoint</Application>
  <PresentationFormat>Widescreen</PresentationFormat>
  <Paragraphs>163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LO: to maximise marks in P2</vt:lpstr>
      <vt:lpstr>Spider diagram a range of non-fiction texts</vt:lpstr>
      <vt:lpstr>Question types</vt:lpstr>
      <vt:lpstr>Read both texts about Disability</vt:lpstr>
      <vt:lpstr>Read both texts about Disability</vt:lpstr>
      <vt:lpstr>PowerPoint Presentation</vt:lpstr>
      <vt:lpstr>PowerPoint Presentation</vt:lpstr>
      <vt:lpstr>PowerPoint Presentation</vt:lpstr>
      <vt:lpstr>Read both texts about Disability</vt:lpstr>
      <vt:lpstr>LO: to answer a HOW question above 5 marks</vt:lpstr>
      <vt:lpstr>What do you need to do?</vt:lpstr>
      <vt:lpstr>PowerPoint Presentation</vt:lpstr>
      <vt:lpstr>PowerPoint Presentation</vt:lpstr>
      <vt:lpstr>How do you answer a thoughts/feelings question?</vt:lpstr>
      <vt:lpstr>LO: to answer compare and contrast questions</vt:lpstr>
      <vt:lpstr>To answer the following questions you will need to use both texts. A5. According to these two writers, how were the two people treated very differently as a result of their disabilities? [4] </vt:lpstr>
      <vt:lpstr>PowerPoint Presentation</vt:lpstr>
      <vt:lpstr>COMPARE AND CONTRAST</vt:lpstr>
      <vt:lpstr>PowerPoint Presentation</vt:lpstr>
    </vt:vector>
  </TitlesOfParts>
  <Company>Wolfreton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to maximise marks in P2</dc:title>
  <dc:creator>gav</dc:creator>
  <cp:lastModifiedBy>Beverley Graham</cp:lastModifiedBy>
  <cp:revision>43</cp:revision>
  <dcterms:created xsi:type="dcterms:W3CDTF">2019-01-27T11:56:00Z</dcterms:created>
  <dcterms:modified xsi:type="dcterms:W3CDTF">2020-09-20T12:12:51Z</dcterms:modified>
</cp:coreProperties>
</file>