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A24CA9-8DFA-464E-9544-1A91882393FA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00A8-628C-47B2-A3A7-65F465E64082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When should we use them?</a:t>
            </a:r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Who, Which and That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63678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vs Which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Who</a:t>
            </a:r>
            <a:r>
              <a:rPr lang="en-GB" dirty="0"/>
              <a:t> and sometimes </a:t>
            </a:r>
            <a:r>
              <a:rPr lang="en-GB" i="1" dirty="0"/>
              <a:t>that</a:t>
            </a:r>
            <a:r>
              <a:rPr lang="en-GB" dirty="0"/>
              <a:t> refer to people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rgbClr val="FF0000"/>
                </a:solidFill>
              </a:rPr>
              <a:t>Examples</a:t>
            </a:r>
            <a:r>
              <a:rPr lang="en-GB" sz="2000" b="1" i="1" dirty="0">
                <a:solidFill>
                  <a:srgbClr val="FF0000"/>
                </a:solidFill>
              </a:rPr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sz="2000" i="1" dirty="0">
                <a:solidFill>
                  <a:srgbClr val="FF0000"/>
                </a:solidFill>
              </a:rPr>
              <a:t>Anya is the one </a:t>
            </a:r>
            <a:r>
              <a:rPr lang="en-GB" sz="2000" b="1" i="1" dirty="0">
                <a:solidFill>
                  <a:srgbClr val="FF0000"/>
                </a:solidFill>
              </a:rPr>
              <a:t>who</a:t>
            </a:r>
            <a:r>
              <a:rPr lang="en-GB" sz="2000" i="1" dirty="0">
                <a:solidFill>
                  <a:srgbClr val="FF0000"/>
                </a:solidFill>
              </a:rPr>
              <a:t> rescued the bird.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"The Man </a:t>
            </a:r>
            <a:r>
              <a:rPr lang="en-GB" sz="2000" b="1" i="1" dirty="0">
                <a:solidFill>
                  <a:srgbClr val="FF0000"/>
                </a:solidFill>
              </a:rPr>
              <a:t>That</a:t>
            </a:r>
            <a:r>
              <a:rPr lang="en-GB" sz="2000" i="1" dirty="0">
                <a:solidFill>
                  <a:srgbClr val="FF0000"/>
                </a:solidFill>
              </a:rPr>
              <a:t> Got Away" is a great song with a grammatical title</a:t>
            </a:r>
            <a:r>
              <a:rPr lang="en-GB" sz="2000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/>
              <a:t/>
            </a:r>
            <a:br>
              <a:rPr lang="en-GB" i="1" dirty="0"/>
            </a:br>
            <a:r>
              <a:rPr lang="en-GB" i="1" dirty="0"/>
              <a:t>That</a:t>
            </a:r>
            <a:r>
              <a:rPr lang="en-GB" dirty="0"/>
              <a:t> and </a:t>
            </a:r>
            <a:r>
              <a:rPr lang="en-GB" i="1" dirty="0"/>
              <a:t>which</a:t>
            </a:r>
            <a:r>
              <a:rPr lang="en-GB" dirty="0"/>
              <a:t> refer to groups or things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sz="2000" b="1" i="1" dirty="0">
                <a:solidFill>
                  <a:srgbClr val="FF0000"/>
                </a:solidFill>
              </a:rPr>
              <a:t>Examples: </a:t>
            </a:r>
            <a:endParaRPr lang="en-GB" sz="20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i="1" dirty="0" smtClean="0">
                <a:solidFill>
                  <a:srgbClr val="FF0000"/>
                </a:solidFill>
              </a:rPr>
              <a:t>John </a:t>
            </a:r>
            <a:r>
              <a:rPr lang="en-GB" sz="2000" i="1" dirty="0">
                <a:solidFill>
                  <a:srgbClr val="FF0000"/>
                </a:solidFill>
              </a:rPr>
              <a:t>is on the team </a:t>
            </a:r>
            <a:r>
              <a:rPr lang="en-GB" sz="2000" b="1" i="1" dirty="0">
                <a:solidFill>
                  <a:srgbClr val="FF0000"/>
                </a:solidFill>
              </a:rPr>
              <a:t>that</a:t>
            </a:r>
            <a:r>
              <a:rPr lang="en-GB" sz="2000" i="1" dirty="0">
                <a:solidFill>
                  <a:srgbClr val="FF0000"/>
                </a:solidFill>
              </a:rPr>
              <a:t> won first place.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 smtClean="0">
                <a:solidFill>
                  <a:srgbClr val="FF0000"/>
                </a:solidFill>
              </a:rPr>
              <a:t>Sarah </a:t>
            </a:r>
            <a:r>
              <a:rPr lang="en-GB" sz="2000" i="1" dirty="0">
                <a:solidFill>
                  <a:srgbClr val="FF0000"/>
                </a:solidFill>
              </a:rPr>
              <a:t>belongs to a great </a:t>
            </a:r>
            <a:r>
              <a:rPr lang="en-GB" sz="2000" i="1" dirty="0" smtClean="0">
                <a:solidFill>
                  <a:srgbClr val="FF0000"/>
                </a:solidFill>
              </a:rPr>
              <a:t>organization</a:t>
            </a:r>
            <a:r>
              <a:rPr lang="en-GB" sz="2000" i="1" dirty="0">
                <a:solidFill>
                  <a:srgbClr val="FF0000"/>
                </a:solidFill>
              </a:rPr>
              <a:t>, </a:t>
            </a:r>
            <a:r>
              <a:rPr lang="en-GB" sz="2000" b="1" i="1" dirty="0">
                <a:solidFill>
                  <a:srgbClr val="FF0000"/>
                </a:solidFill>
              </a:rPr>
              <a:t>which</a:t>
            </a:r>
            <a:r>
              <a:rPr lang="en-GB" sz="2000" i="1" dirty="0">
                <a:solidFill>
                  <a:srgbClr val="FF0000"/>
                </a:solidFill>
              </a:rPr>
              <a:t> specializes in saving endangered species.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69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vs That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/>
              <a:t>That</a:t>
            </a:r>
            <a:r>
              <a:rPr lang="en-GB" dirty="0"/>
              <a:t> introduces what is called an </a:t>
            </a:r>
            <a:r>
              <a:rPr lang="en-GB" b="1" dirty="0"/>
              <a:t>essential </a:t>
            </a:r>
            <a:r>
              <a:rPr lang="en-GB" b="1" dirty="0" smtClean="0"/>
              <a:t>clause </a:t>
            </a:r>
            <a:r>
              <a:rPr lang="en-GB" dirty="0" smtClean="0"/>
              <a:t>Essential </a:t>
            </a:r>
            <a:r>
              <a:rPr lang="en-GB" dirty="0"/>
              <a:t>clauses add information that is </a:t>
            </a:r>
            <a:r>
              <a:rPr lang="en-GB" dirty="0">
                <a:solidFill>
                  <a:srgbClr val="7030A0"/>
                </a:solidFill>
              </a:rPr>
              <a:t>vital</a:t>
            </a:r>
            <a:r>
              <a:rPr lang="en-GB" dirty="0"/>
              <a:t> to the point of the sentence</a:t>
            </a:r>
            <a:r>
              <a:rPr lang="en-GB" dirty="0" smtClean="0"/>
              <a:t>.</a:t>
            </a:r>
          </a:p>
          <a:p>
            <a:r>
              <a:rPr lang="en-GB" dirty="0"/>
              <a:t>Which introduces a </a:t>
            </a:r>
            <a:r>
              <a:rPr lang="en-GB" b="1" dirty="0"/>
              <a:t>nonessential clause</a:t>
            </a:r>
            <a:r>
              <a:rPr lang="en-GB" dirty="0"/>
              <a:t> </a:t>
            </a:r>
            <a:r>
              <a:rPr lang="en-GB" dirty="0" smtClean="0"/>
              <a:t>which </a:t>
            </a:r>
            <a:r>
              <a:rPr lang="en-GB" dirty="0"/>
              <a:t>adds </a:t>
            </a:r>
            <a:r>
              <a:rPr lang="en-GB" dirty="0">
                <a:solidFill>
                  <a:srgbClr val="7030A0"/>
                </a:solidFill>
              </a:rPr>
              <a:t>supplementary</a:t>
            </a:r>
            <a:r>
              <a:rPr lang="en-GB" dirty="0"/>
              <a:t> information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>
                <a:solidFill>
                  <a:srgbClr val="FF0000"/>
                </a:solidFill>
              </a:rPr>
              <a:t>Example:</a:t>
            </a:r>
            <a:r>
              <a:rPr lang="en-GB" dirty="0">
                <a:solidFill>
                  <a:srgbClr val="FF0000"/>
                </a:solidFill>
              </a:rPr>
              <a:t> 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I </a:t>
            </a:r>
            <a:r>
              <a:rPr lang="en-GB" i="1" dirty="0">
                <a:solidFill>
                  <a:srgbClr val="FF0000"/>
                </a:solidFill>
              </a:rPr>
              <a:t>do not trust products </a:t>
            </a:r>
            <a:r>
              <a:rPr lang="en-GB" b="1" i="1" dirty="0">
                <a:solidFill>
                  <a:srgbClr val="FF0000"/>
                </a:solidFill>
              </a:rPr>
              <a:t>that</a:t>
            </a:r>
            <a:r>
              <a:rPr lang="en-GB" i="1" dirty="0">
                <a:solidFill>
                  <a:srgbClr val="FF0000"/>
                </a:solidFill>
              </a:rPr>
              <a:t> claim "all natural ingredients" because this phrase can mean almost anything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</a:t>
            </a:r>
            <a:r>
              <a:rPr lang="en-GB" i="1" dirty="0" smtClean="0">
                <a:solidFill>
                  <a:srgbClr val="FF0000"/>
                </a:solidFill>
              </a:rPr>
              <a:t>product, which claims to use </a:t>
            </a:r>
            <a:r>
              <a:rPr lang="en-GB" i="1" dirty="0">
                <a:solidFill>
                  <a:srgbClr val="FF0000"/>
                </a:solidFill>
              </a:rPr>
              <a:t>"all natural </a:t>
            </a:r>
            <a:r>
              <a:rPr lang="en-GB" i="1" dirty="0" smtClean="0">
                <a:solidFill>
                  <a:srgbClr val="FF0000"/>
                </a:solidFill>
              </a:rPr>
              <a:t>ingredients"</a:t>
            </a:r>
            <a:r>
              <a:rPr lang="en-GB" i="1" dirty="0">
                <a:solidFill>
                  <a:srgbClr val="FF0000"/>
                </a:solidFill>
              </a:rPr>
              <a:t> </a:t>
            </a:r>
            <a:r>
              <a:rPr lang="en-GB" i="1" dirty="0" smtClean="0">
                <a:solidFill>
                  <a:srgbClr val="FF0000"/>
                </a:solidFill>
              </a:rPr>
              <a:t>, </a:t>
            </a:r>
            <a:r>
              <a:rPr lang="en-GB" i="1" dirty="0">
                <a:solidFill>
                  <a:srgbClr val="FF0000"/>
                </a:solidFill>
              </a:rPr>
              <a:t>is on </a:t>
            </a:r>
            <a:r>
              <a:rPr lang="en-GB" i="1" dirty="0" smtClean="0">
                <a:solidFill>
                  <a:srgbClr val="FF0000"/>
                </a:solidFill>
              </a:rPr>
              <a:t>sale now.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4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try the quiz below to test your knowledge!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http://www.grammarbook.com/grammar_quiz/who_vs_which_1.asp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145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32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Who, Which and That</vt:lpstr>
      <vt:lpstr>Who vs Which</vt:lpstr>
      <vt:lpstr>Which vs That</vt:lpstr>
      <vt:lpstr>Now try the quiz below to test your knowledge!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Who, Which and That</dc:title>
  <dc:creator>Amanda Allen</dc:creator>
  <cp:lastModifiedBy>Amanda Allen</cp:lastModifiedBy>
  <cp:revision>3</cp:revision>
  <dcterms:created xsi:type="dcterms:W3CDTF">2016-04-12T09:00:35Z</dcterms:created>
  <dcterms:modified xsi:type="dcterms:W3CDTF">2016-04-12T09:17:48Z</dcterms:modified>
</cp:coreProperties>
</file>